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1"/>
    <p:sldMasterId id="2147483674" r:id="rId12"/>
  </p:sldMasterIdLst>
  <p:notesMasterIdLst>
    <p:notesMasterId r:id="rId44"/>
  </p:notesMasterIdLst>
  <p:sldIdLst>
    <p:sldId id="256" r:id="rId13"/>
    <p:sldId id="346" r:id="rId14"/>
    <p:sldId id="385" r:id="rId15"/>
    <p:sldId id="455" r:id="rId16"/>
    <p:sldId id="560" r:id="rId17"/>
    <p:sldId id="257" r:id="rId18"/>
    <p:sldId id="341" r:id="rId19"/>
    <p:sldId id="471" r:id="rId20"/>
    <p:sldId id="561" r:id="rId21"/>
    <p:sldId id="473" r:id="rId22"/>
    <p:sldId id="474" r:id="rId23"/>
    <p:sldId id="309" r:id="rId24"/>
    <p:sldId id="475" r:id="rId25"/>
    <p:sldId id="415" r:id="rId26"/>
    <p:sldId id="544" r:id="rId27"/>
    <p:sldId id="470" r:id="rId28"/>
    <p:sldId id="325" r:id="rId29"/>
    <p:sldId id="477" r:id="rId30"/>
    <p:sldId id="548" r:id="rId31"/>
    <p:sldId id="549" r:id="rId32"/>
    <p:sldId id="563" r:id="rId33"/>
    <p:sldId id="550" r:id="rId34"/>
    <p:sldId id="454" r:id="rId35"/>
    <p:sldId id="546" r:id="rId36"/>
    <p:sldId id="364" r:id="rId37"/>
    <p:sldId id="559" r:id="rId38"/>
    <p:sldId id="392" r:id="rId39"/>
    <p:sldId id="394" r:id="rId40"/>
    <p:sldId id="562" r:id="rId41"/>
    <p:sldId id="421" r:id="rId42"/>
    <p:sldId id="261" r:id="rId43"/>
  </p:sldIdLst>
  <p:sldSz cx="12192000" cy="6858000"/>
  <p:notesSz cx="6858000" cy="9144000"/>
  <p:custDataLst>
    <p:custData r:id="rId5"/>
    <p:custData r:id="rId6"/>
    <p:custData r:id="rId7"/>
    <p:custData r:id="rId9"/>
    <p:custData r:id="rId2"/>
    <p:custData r:id="rId8"/>
    <p:custData r:id="rId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AF"/>
    <a:srgbClr val="0AA147"/>
    <a:srgbClr val="929397"/>
    <a:srgbClr val="94C93D"/>
    <a:srgbClr val="CEDD2A"/>
    <a:srgbClr val="FFFFFF"/>
    <a:srgbClr val="95C9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419" autoAdjust="0"/>
  </p:normalViewPr>
  <p:slideViewPr>
    <p:cSldViewPr snapToGrid="0">
      <p:cViewPr varScale="1">
        <p:scale>
          <a:sx n="49" d="100"/>
          <a:sy n="49" d="100"/>
        </p:scale>
        <p:origin x="60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tableStyles" Target="tableStyle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Sheet1!$B$1:$I$1</cx:f>
        <cx:lvl ptCount="8">
          <cx:pt idx="0">Housing</cx:pt>
          <cx:pt idx="1">Entertainment</cx:pt>
          <cx:pt idx="2">Health care</cx:pt>
          <cx:pt idx="3">Personal insurance and pensions</cx:pt>
          <cx:pt idx="4">Other expenditures</cx:pt>
          <cx:pt idx="5">Food</cx:pt>
          <cx:pt idx="6">Transportation</cx:pt>
          <cx:pt idx="7">Column1</cx:pt>
        </cx:lvl>
      </cx:strDim>
      <cx:numDim type="size">
        <cx:f dir="row">Sheet1!$B$2:$I$2</cx:f>
        <cx:lvl ptCount="8" formatCode="General">
          <cx:pt idx="0">33.799999999999997</cx:pt>
          <cx:pt idx="1">5.2999999999999998</cx:pt>
          <cx:pt idx="2">8.0999999999999996</cx:pt>
          <cx:pt idx="3">11.800000000000001</cx:pt>
          <cx:pt idx="4">12.199999999999999</cx:pt>
          <cx:pt idx="5">12.4</cx:pt>
          <cx:pt idx="6">16.399999999999999</cx:pt>
        </cx:lvl>
      </cx:numDim>
    </cx:data>
  </cx:chartData>
  <cx:chart>
    <cx:plotArea>
      <cx:plotAreaRegion>
        <cx:series layoutId="sunburst" uniqueId="{2D932F17-EDDB-40C4-B5C7-37A46AF2B193}">
          <cx:tx>
            <cx:txData>
              <cx:f>Sheet1!$A$2</cx:f>
              <cx:v>Shares of average expenditures</cx:v>
            </cx:txData>
          </cx:tx>
          <cx:dataLabels pos="ctr">
            <cx:visibility seriesName="0" categoryName="1" value="0"/>
          </cx:dataLabels>
          <cx:dataId val="0"/>
        </cx:series>
      </cx:plotAreaRegion>
    </cx:plotArea>
  </cx:chart>
</cx: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98274-4471-4585-B0C5-A521FE6A0A39}" type="datetimeFigureOut">
              <a:rPr lang="en-US" smtClean="0"/>
              <a:t>06/08/2023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50948D-E947-4DAD-8543-2AC449C7C40E}" type="slidenum">
              <a:rPr lang="en-US" smtClean="0"/>
              <a:t>‹#›</a:t>
            </a:fld>
            <a:endParaRPr lang="en-US"/>
          </a:p>
        </p:txBody>
      </p:sp>
    </p:spTree>
    <p:extLst>
      <p:ext uri="{BB962C8B-B14F-4D97-AF65-F5344CB8AC3E}">
        <p14:creationId xmlns:p14="http://schemas.microsoft.com/office/powerpoint/2010/main" val="251032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i="1" dirty="0"/>
              <a:t>Please use this slide as an introduction to your presentation, yourself and your firm. Make</a:t>
            </a:r>
            <a:r>
              <a:rPr lang="en-US" i="1" baseline="0" dirty="0"/>
              <a:t> it </a:t>
            </a:r>
            <a:r>
              <a:rPr lang="en-US" i="1" dirty="0"/>
              <a:t>a short and friendly welcome..</a:t>
            </a:r>
          </a:p>
          <a:p>
            <a:endParaRPr lang="en-US" sz="1200" dirty="0">
              <a:latin typeface="Times" pitchFamily="-110" charset="0"/>
              <a:ea typeface="ＭＳ Ｐゴシック" charset="-128"/>
              <a:cs typeface="ヒラギノ角ゴ Pro W3" charset="-128"/>
            </a:endParaRPr>
          </a:p>
          <a:p>
            <a:r>
              <a:rPr lang="en-US" dirty="0"/>
              <a:t>The goal of this workshop is to get you started on the road to financial security.</a:t>
            </a:r>
          </a:p>
          <a:p>
            <a:endParaRPr lang="en-US" dirty="0"/>
          </a:p>
          <a:p>
            <a:r>
              <a:rPr lang="en-US" dirty="0"/>
              <a:t>First, I’ll cover some of the barriers and hurdles people face when dealing with personal finances.  </a:t>
            </a:r>
          </a:p>
          <a:p>
            <a:endParaRPr lang="en-US" dirty="0"/>
          </a:p>
          <a:p>
            <a:r>
              <a:rPr lang="en-US" dirty="0"/>
              <a:t>Then, I’ll show you how to take action to get your finances and records organized and in good order.   </a:t>
            </a:r>
          </a:p>
          <a:p>
            <a:endParaRPr lang="en-US" sz="1200" dirty="0">
              <a:ea typeface="+mn-ea"/>
              <a:cs typeface="+mn-cs"/>
            </a:endParaRPr>
          </a:p>
          <a:p>
            <a:endParaRPr lang="en-US" sz="1200" baseline="0" dirty="0">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6950948D-E947-4DAD-8543-2AC449C7C40E}" type="slidenum">
              <a:rPr lang="en-US" smtClean="0"/>
              <a:t>1</a:t>
            </a:fld>
            <a:endParaRPr lang="en-US"/>
          </a:p>
        </p:txBody>
      </p:sp>
    </p:spTree>
    <p:extLst>
      <p:ext uri="{BB962C8B-B14F-4D97-AF65-F5344CB8AC3E}">
        <p14:creationId xmlns:p14="http://schemas.microsoft.com/office/powerpoint/2010/main" val="1921206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cover the following strategies. </a:t>
            </a:r>
            <a:endParaRPr lang="en-US" baseline="0" dirty="0"/>
          </a:p>
          <a:p>
            <a:pPr marL="171450" indent="-171450">
              <a:buFont typeface="Arial" panose="020B0604020202020204" pitchFamily="34" charset="0"/>
              <a:buChar char="•"/>
            </a:pPr>
            <a:r>
              <a:rPr lang="en-US" dirty="0"/>
              <a:t>Identify your personal finance goals </a:t>
            </a:r>
          </a:p>
          <a:p>
            <a:pPr marL="171450" indent="-171450">
              <a:buFont typeface="Arial" panose="020B0604020202020204" pitchFamily="34" charset="0"/>
              <a:buChar char="•"/>
            </a:pPr>
            <a:r>
              <a:rPr lang="en-US" dirty="0"/>
              <a:t>Assess your current financial situation</a:t>
            </a:r>
          </a:p>
          <a:p>
            <a:pPr marL="171450" indent="-171450">
              <a:buFont typeface="Arial" panose="020B0604020202020204" pitchFamily="34" charset="0"/>
              <a:buChar char="•"/>
            </a:pPr>
            <a:r>
              <a:rPr lang="en-US" dirty="0"/>
              <a:t>Track your monthly income</a:t>
            </a:r>
          </a:p>
          <a:p>
            <a:pPr marL="171450" indent="-171450">
              <a:buFont typeface="Arial" panose="020B0604020202020204" pitchFamily="34" charset="0"/>
              <a:buChar char="•"/>
            </a:pPr>
            <a:r>
              <a:rPr lang="en-US" dirty="0"/>
              <a:t>Create a budget and spending plan</a:t>
            </a:r>
          </a:p>
          <a:p>
            <a:pPr marL="171450" indent="-171450">
              <a:buSzPct val="100000"/>
              <a:buFont typeface="Arial" panose="020B0604020202020204" pitchFamily="34" charset="0"/>
              <a:buChar char="•"/>
            </a:pPr>
            <a:r>
              <a:rPr lang="en-US" dirty="0"/>
              <a:t>Eliminate debt</a:t>
            </a:r>
          </a:p>
          <a:p>
            <a:pPr marL="171450" indent="-171450">
              <a:buSzPct val="100000"/>
              <a:buFont typeface="Arial" panose="020B0604020202020204" pitchFamily="34" charset="0"/>
              <a:buChar char="•"/>
            </a:pPr>
            <a:r>
              <a:rPr lang="en-US" dirty="0"/>
              <a:t>Protect your family and assets</a:t>
            </a:r>
          </a:p>
          <a:p>
            <a:pPr marL="171450" indent="-171450">
              <a:buSzPct val="100000"/>
              <a:buFont typeface="Arial" panose="020B0604020202020204" pitchFamily="34" charset="0"/>
              <a:buChar char="•"/>
            </a:pPr>
            <a:r>
              <a:rPr lang="en-US" dirty="0"/>
              <a:t>Pay attention to taxes</a:t>
            </a:r>
          </a:p>
          <a:p>
            <a:pPr defTabSz="541050">
              <a:buSzPct val="100000"/>
              <a:defRPr/>
            </a:pPr>
            <a:endParaRPr lang="en-US" b="0" baseline="0" dirty="0"/>
          </a:p>
          <a:p>
            <a:pPr marL="0" indent="0" defTabSz="541050">
              <a:buSzPct val="100000"/>
              <a:buFont typeface="+mj-lt"/>
              <a:buNone/>
              <a:defRPr/>
            </a:pPr>
            <a:endParaRPr lang="en-US" dirty="0"/>
          </a:p>
          <a:p>
            <a:pPr marL="0" indent="0" defTabSz="541050">
              <a:buSzPct val="100000"/>
              <a:buFont typeface="+mj-lt"/>
              <a:buNone/>
              <a:defRPr/>
            </a:pPr>
            <a:endParaRPr lang="en-US" dirty="0"/>
          </a:p>
        </p:txBody>
      </p:sp>
      <p:sp>
        <p:nvSpPr>
          <p:cNvPr id="4" name="Slide Number Placeholder 3"/>
          <p:cNvSpPr>
            <a:spLocks noGrp="1"/>
          </p:cNvSpPr>
          <p:nvPr>
            <p:ph type="sldNum" sz="quarter" idx="5"/>
          </p:nvPr>
        </p:nvSpPr>
        <p:spPr/>
        <p:txBody>
          <a:bodyPr/>
          <a:lstStyle/>
          <a:p>
            <a:fld id="{6950948D-E947-4DAD-8543-2AC449C7C40E}" type="slidenum">
              <a:rPr lang="en-US" smtClean="0"/>
              <a:t>10</a:t>
            </a:fld>
            <a:endParaRPr lang="en-US"/>
          </a:p>
        </p:txBody>
      </p:sp>
    </p:spTree>
    <p:extLst>
      <p:ext uri="{BB962C8B-B14F-4D97-AF65-F5344CB8AC3E}">
        <p14:creationId xmlns:p14="http://schemas.microsoft.com/office/powerpoint/2010/main" val="2823596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Before you look specifically at your living expenses and budget, back up and look at the bigger picture. What kind of financial goals do you want to achieve? </a:t>
            </a:r>
          </a:p>
          <a:p>
            <a:endParaRPr lang="en-US" baseline="0" dirty="0"/>
          </a:p>
          <a:p>
            <a:r>
              <a:rPr lang="en-US" baseline="0" dirty="0"/>
              <a:t>Consider:    </a:t>
            </a:r>
          </a:p>
          <a:p>
            <a:endParaRPr lang="en-US" baseline="0" dirty="0"/>
          </a:p>
          <a:p>
            <a:pPr marL="202894" indent="-202894">
              <a:buFont typeface="Arial" panose="020B0604020202020204" pitchFamily="34" charset="0"/>
              <a:buChar char="•"/>
            </a:pPr>
            <a:r>
              <a:rPr lang="en-US" baseline="0" dirty="0"/>
              <a:t>Your home – Do you want to get a bigger house or maybe you’re at a stage where you could downsize</a:t>
            </a:r>
          </a:p>
          <a:p>
            <a:pPr marL="202894" indent="-202894">
              <a:buFont typeface="Arial" panose="020B0604020202020204" pitchFamily="34" charset="0"/>
              <a:buChar char="•"/>
            </a:pPr>
            <a:r>
              <a:rPr lang="en-US" baseline="0" dirty="0"/>
              <a:t>College – Think about how you would pay for school expenses for yourself, your children or grandchildren</a:t>
            </a:r>
          </a:p>
          <a:p>
            <a:pPr marL="202894" indent="-202894">
              <a:buFont typeface="Arial" panose="020B0604020202020204" pitchFamily="34" charset="0"/>
              <a:buChar char="•"/>
            </a:pPr>
            <a:r>
              <a:rPr lang="en-US" baseline="0" dirty="0"/>
              <a:t>Retirement – What do you want your retirement to look like?</a:t>
            </a:r>
          </a:p>
          <a:p>
            <a:pPr marL="202894" indent="-202894">
              <a:buFont typeface="Arial" panose="020B0604020202020204" pitchFamily="34" charset="0"/>
              <a:buChar char="•"/>
            </a:pPr>
            <a:r>
              <a:rPr lang="en-US" baseline="0" dirty="0"/>
              <a:t>Saving for a specific event (wedding, big vacation)</a:t>
            </a:r>
          </a:p>
          <a:p>
            <a:pPr marL="202894" indent="-202894">
              <a:buFont typeface="Arial" panose="020B0604020202020204" pitchFamily="34" charset="0"/>
              <a:buChar char="•"/>
            </a:pPr>
            <a:endParaRPr lang="en-US" baseline="0" dirty="0"/>
          </a:p>
          <a:p>
            <a:r>
              <a:rPr lang="en-US" baseline="0" dirty="0"/>
              <a:t>When thinking about your savings goals, you should consider prioritizing retirement over other aspirations. Let’s look at goal-setting in a bit more depth …</a:t>
            </a:r>
          </a:p>
          <a:p>
            <a:endParaRPr lang="en-US" dirty="0"/>
          </a:p>
        </p:txBody>
      </p:sp>
      <p:sp>
        <p:nvSpPr>
          <p:cNvPr id="4" name="Slide Number Placeholder 3"/>
          <p:cNvSpPr>
            <a:spLocks noGrp="1"/>
          </p:cNvSpPr>
          <p:nvPr>
            <p:ph type="sldNum" sz="quarter" idx="5"/>
          </p:nvPr>
        </p:nvSpPr>
        <p:spPr/>
        <p:txBody>
          <a:bodyPr/>
          <a:lstStyle/>
          <a:p>
            <a:fld id="{6950948D-E947-4DAD-8543-2AC449C7C40E}" type="slidenum">
              <a:rPr lang="en-US" smtClean="0"/>
              <a:t>11</a:t>
            </a:fld>
            <a:endParaRPr lang="en-US"/>
          </a:p>
        </p:txBody>
      </p:sp>
    </p:spTree>
    <p:extLst>
      <p:ext uri="{BB962C8B-B14F-4D97-AF65-F5344CB8AC3E}">
        <p14:creationId xmlns:p14="http://schemas.microsoft.com/office/powerpoint/2010/main" val="122770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[FINANCIAL PROFESSIONAL: Walk through this activity with attendees.]</a:t>
            </a:r>
          </a:p>
          <a:p>
            <a:endParaRPr lang="en-US" baseline="0" dirty="0"/>
          </a:p>
          <a:p>
            <a:r>
              <a:rPr lang="en-US" baseline="0" dirty="0"/>
              <a:t>It’s important to set short-term and long-term goals. Make your goals specific, challenging and realistic.</a:t>
            </a:r>
          </a:p>
          <a:p>
            <a:endParaRPr lang="en-US" baseline="0" dirty="0"/>
          </a:p>
          <a:p>
            <a:r>
              <a:rPr lang="en-US" baseline="0" dirty="0"/>
              <a:t>Here’s an example of a short-term goal that can help you achieve your long-term goal. “I will pay off all $12,000 of my non-mortgage debt in 24 months.”</a:t>
            </a:r>
          </a:p>
          <a:p>
            <a:endParaRPr lang="en-US" baseline="0" dirty="0"/>
          </a:p>
          <a:p>
            <a:r>
              <a:rPr lang="en-US" b="1" baseline="0" dirty="0"/>
              <a:t>Specific: </a:t>
            </a:r>
            <a:r>
              <a:rPr lang="en-US" baseline="0" dirty="0"/>
              <a:t>You answer </a:t>
            </a:r>
            <a:r>
              <a:rPr lang="en-US" b="1" baseline="0" dirty="0"/>
              <a:t>What</a:t>
            </a:r>
            <a:r>
              <a:rPr lang="en-US" baseline="0" dirty="0"/>
              <a:t>, </a:t>
            </a:r>
            <a:r>
              <a:rPr lang="en-US" b="1" baseline="0" dirty="0"/>
              <a:t>How</a:t>
            </a:r>
            <a:r>
              <a:rPr lang="en-US" baseline="0" dirty="0"/>
              <a:t> and </a:t>
            </a:r>
            <a:r>
              <a:rPr lang="en-US" b="1" baseline="0" dirty="0"/>
              <a:t>When</a:t>
            </a:r>
            <a:r>
              <a:rPr lang="en-US" baseline="0" dirty="0"/>
              <a:t> to layout exactly what you want to achieve.</a:t>
            </a:r>
          </a:p>
          <a:p>
            <a:endParaRPr lang="en-US" baseline="0" dirty="0"/>
          </a:p>
          <a:p>
            <a:r>
              <a:rPr lang="en-US" b="1" baseline="0" dirty="0"/>
              <a:t>Challenging: </a:t>
            </a:r>
            <a:r>
              <a:rPr lang="en-US" b="0" baseline="0" dirty="0"/>
              <a:t>Consider how you’ll work to achieve your goal. Examples: G</a:t>
            </a:r>
            <a:r>
              <a:rPr lang="en-US" baseline="0" dirty="0"/>
              <a:t>et a side job, cut out cable or streaming TV services, instead of eating out - cook at home, sell your current vehicle and use cash to buy an older model. You will need to determine what’s right for you.</a:t>
            </a:r>
          </a:p>
          <a:p>
            <a:endParaRPr lang="en-US" baseline="0" dirty="0"/>
          </a:p>
          <a:p>
            <a:r>
              <a:rPr lang="en-US" b="1" baseline="0" dirty="0"/>
              <a:t>Realistic:</a:t>
            </a:r>
            <a:r>
              <a:rPr lang="en-US" baseline="0" dirty="0"/>
              <a:t> Based on your well-defined budget (which we’ll get to in a few minutes), you know that you can consistently pay $500/month towards your debt.</a:t>
            </a:r>
          </a:p>
          <a:p>
            <a:endParaRPr lang="en-US" baseline="0" dirty="0"/>
          </a:p>
          <a:p>
            <a:r>
              <a:rPr lang="en-US" baseline="0" dirty="0"/>
              <a:t>Once you’re out of debt AND have an emergency fund of 3-6 months of expenses saved, work toward a fun goal, like saving for a trip or a lifestyle upgrade like a bigger home.</a:t>
            </a:r>
          </a:p>
          <a:p>
            <a:endParaRPr lang="en-US" baseline="0" dirty="0"/>
          </a:p>
          <a:p>
            <a:pPr defTabSz="541050">
              <a:defRPr/>
            </a:pPr>
            <a:r>
              <a:rPr lang="en-US" b="1" baseline="0" dirty="0"/>
              <a:t>[WORKBOOK: On page 2 of the workbook, list out your financial goals.]</a:t>
            </a:r>
          </a:p>
          <a:p>
            <a:endParaRPr lang="en-US" baseline="0" dirty="0"/>
          </a:p>
          <a:p>
            <a:endParaRPr lang="en-US" baseline="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44A7425-B241-7542-ABBF-025E1D1C888D}" type="slidenum">
              <a:rPr lang="en-US" smtClean="0"/>
              <a:t>12</a:t>
            </a:fld>
            <a:endParaRPr lang="en-US"/>
          </a:p>
        </p:txBody>
      </p:sp>
    </p:spTree>
    <p:extLst>
      <p:ext uri="{BB962C8B-B14F-4D97-AF65-F5344CB8AC3E}">
        <p14:creationId xmlns:p14="http://schemas.microsoft.com/office/powerpoint/2010/main" val="1581938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One guideline to help you set your financial goals is to pay yourself first. Determine how much you want to save and sock it away before putting anything toward essentials and non-essentials. It can help you break the habit of saving only what’s leftover – or paying yourself last. Shift your goals to the top of the stack.</a:t>
            </a:r>
          </a:p>
          <a:p>
            <a:endParaRPr lang="en-US" baseline="0" dirty="0"/>
          </a:p>
          <a:p>
            <a:r>
              <a:rPr lang="en-US" baseline="0" dirty="0"/>
              <a:t>You may want to look into direct depositing your savings from your paycheck – to automate and hold yourself accountable to the “pay yourself first” guideline. </a:t>
            </a:r>
          </a:p>
          <a:p>
            <a:endParaRPr lang="en-US" baseline="0" dirty="0"/>
          </a:p>
          <a:p>
            <a:pPr defTabSz="541050">
              <a:defRPr/>
            </a:pPr>
            <a:r>
              <a:rPr lang="en-US" b="1" baseline="0" dirty="0"/>
              <a:t>[WORKBOOK: Find this guideline on page 2 of your workbook.]</a:t>
            </a:r>
          </a:p>
          <a:p>
            <a:pPr defTabSz="541050">
              <a:defRPr/>
            </a:pPr>
            <a:endParaRPr lang="en-US" b="1" baseline="0" dirty="0"/>
          </a:p>
          <a:p>
            <a:pPr marL="0" indent="0" defTabSz="541050">
              <a:buSzPct val="100000"/>
              <a:buFont typeface="+mj-lt"/>
              <a:buNone/>
              <a:defRPr/>
            </a:pPr>
            <a:endParaRPr lang="en-US" dirty="0"/>
          </a:p>
        </p:txBody>
      </p:sp>
      <p:sp>
        <p:nvSpPr>
          <p:cNvPr id="4" name="Slide Number Placeholder 3"/>
          <p:cNvSpPr>
            <a:spLocks noGrp="1"/>
          </p:cNvSpPr>
          <p:nvPr>
            <p:ph type="sldNum" sz="quarter" idx="5"/>
          </p:nvPr>
        </p:nvSpPr>
        <p:spPr/>
        <p:txBody>
          <a:bodyPr/>
          <a:lstStyle/>
          <a:p>
            <a:fld id="{6950948D-E947-4DAD-8543-2AC449C7C40E}" type="slidenum">
              <a:rPr lang="en-US" smtClean="0"/>
              <a:t>13</a:t>
            </a:fld>
            <a:endParaRPr lang="en-US"/>
          </a:p>
        </p:txBody>
      </p:sp>
    </p:spTree>
    <p:extLst>
      <p:ext uri="{BB962C8B-B14F-4D97-AF65-F5344CB8AC3E}">
        <p14:creationId xmlns:p14="http://schemas.microsoft.com/office/powerpoint/2010/main" val="1506936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People tend to put off working on their finances until a day that might work better than another, like the first of the year or the end of the month.</a:t>
            </a:r>
            <a:r>
              <a:rPr lang="en-US" sz="1200" baseline="0" dirty="0"/>
              <a:t> </a:t>
            </a:r>
          </a:p>
          <a:p>
            <a:endParaRPr lang="en-US" sz="1200" dirty="0"/>
          </a:p>
          <a:p>
            <a:r>
              <a:rPr lang="en-US" sz="1200" dirty="0"/>
              <a:t>Why not just start today?</a:t>
            </a:r>
            <a:r>
              <a:rPr lang="en-US" sz="1200" baseline="0" dirty="0"/>
              <a:t> I</a:t>
            </a:r>
            <a:r>
              <a:rPr lang="en-US" sz="1200" dirty="0"/>
              <a:t>t’s as good as any other day.</a:t>
            </a:r>
            <a:br>
              <a:rPr lang="en-US" sz="1200" dirty="0"/>
            </a:br>
            <a:endParaRPr lang="en-US" sz="1200" dirty="0"/>
          </a:p>
          <a:p>
            <a:r>
              <a:rPr lang="en-US" sz="1200" dirty="0"/>
              <a:t>Getting started is probably the biggest hurdle</a:t>
            </a:r>
            <a:r>
              <a:rPr lang="en-US" sz="1200" baseline="0" dirty="0"/>
              <a:t> </a:t>
            </a:r>
            <a:r>
              <a:rPr lang="en-US" sz="1200" dirty="0"/>
              <a:t>for most people. You may need to set aside</a:t>
            </a:r>
            <a:r>
              <a:rPr lang="en-US" sz="1200" baseline="0" dirty="0"/>
              <a:t> a few hours of your weekend to collect </a:t>
            </a:r>
            <a:r>
              <a:rPr lang="en-US" sz="1200" dirty="0"/>
              <a:t>all your information.</a:t>
            </a:r>
            <a:br>
              <a:rPr lang="en-US" sz="1200" dirty="0"/>
            </a:br>
            <a:endParaRPr lang="en-US" sz="1200" dirty="0"/>
          </a:p>
          <a:p>
            <a:r>
              <a:rPr lang="en-US" sz="1200" dirty="0"/>
              <a:t>Look</a:t>
            </a:r>
            <a:r>
              <a:rPr lang="en-US" sz="1200" baseline="0" dirty="0"/>
              <a:t> at your monthly bills to get a clear picture of your spending. </a:t>
            </a:r>
            <a:r>
              <a:rPr lang="en-US" sz="1200" dirty="0">
                <a:solidFill>
                  <a:schemeClr val="tx2"/>
                </a:solidFill>
              </a:rPr>
              <a:t>Every dollar counts in this exercise, because it adds up quickly.</a:t>
            </a:r>
          </a:p>
          <a:p>
            <a:endParaRPr lang="en-US" sz="1200" dirty="0">
              <a:solidFill>
                <a:schemeClr val="tx2"/>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Identify your monthly essential and non-essential expenses. Have you determined how much you’re spending on both essentials and non-essentials (lifestyle spending)?</a:t>
            </a:r>
          </a:p>
          <a:p>
            <a:br>
              <a:rPr lang="en-US" baseline="0" dirty="0"/>
            </a:br>
            <a:r>
              <a:rPr lang="en-US" baseline="0" dirty="0"/>
              <a:t>Essential expenses are things like:</a:t>
            </a:r>
          </a:p>
          <a:p>
            <a:pPr marL="202894" indent="-202894">
              <a:buFont typeface="Arial" panose="020B0604020202020204" pitchFamily="34" charset="0"/>
              <a:buChar char="•"/>
            </a:pPr>
            <a:r>
              <a:rPr lang="en-US" baseline="0" dirty="0"/>
              <a:t>Your mortgage or rent payment</a:t>
            </a:r>
          </a:p>
          <a:p>
            <a:pPr marL="202894" indent="-202894">
              <a:buFont typeface="Arial" panose="020B0604020202020204" pitchFamily="34" charset="0"/>
              <a:buChar char="•"/>
            </a:pPr>
            <a:r>
              <a:rPr lang="en-US" baseline="0" dirty="0"/>
              <a:t>Your expenses for your car or transportation </a:t>
            </a:r>
          </a:p>
          <a:p>
            <a:pPr marL="202894" indent="-202894">
              <a:buFont typeface="Arial" panose="020B0604020202020204" pitchFamily="34" charset="0"/>
              <a:buChar char="•"/>
            </a:pPr>
            <a:r>
              <a:rPr lang="en-US" baseline="0" dirty="0"/>
              <a:t>Groceries </a:t>
            </a:r>
          </a:p>
          <a:p>
            <a:pPr marL="202894" indent="-202894">
              <a:buFont typeface="Arial" panose="020B0604020202020204" pitchFamily="34" charset="0"/>
              <a:buChar char="•"/>
            </a:pPr>
            <a:r>
              <a:rPr lang="en-US" baseline="0" dirty="0"/>
              <a:t>Loans </a:t>
            </a:r>
          </a:p>
          <a:p>
            <a:pPr marL="0" indent="0">
              <a:buFont typeface="Arial" panose="020B0604020202020204" pitchFamily="34" charset="0"/>
              <a:buNone/>
            </a:pPr>
            <a:endParaRPr lang="en-US" baseline="0" dirty="0"/>
          </a:p>
          <a:p>
            <a:r>
              <a:rPr lang="en-US" baseline="0" dirty="0"/>
              <a:t>Non-essentials are things like: </a:t>
            </a:r>
          </a:p>
          <a:p>
            <a:pPr marL="202894" indent="-202894">
              <a:buFont typeface="Arial" panose="020B0604020202020204" pitchFamily="34" charset="0"/>
              <a:buChar char="•"/>
            </a:pPr>
            <a:r>
              <a:rPr lang="en-US" baseline="0" dirty="0"/>
              <a:t>Certain personal care expenses (like a monthly trip to the spa)</a:t>
            </a:r>
          </a:p>
          <a:p>
            <a:pPr marL="202894" indent="-202894">
              <a:buFont typeface="Arial" panose="020B0604020202020204" pitchFamily="34" charset="0"/>
              <a:buChar char="•"/>
            </a:pPr>
            <a:r>
              <a:rPr lang="en-US" baseline="0" dirty="0"/>
              <a:t>Eating out</a:t>
            </a:r>
          </a:p>
          <a:p>
            <a:pPr marL="202894" indent="-202894">
              <a:buFont typeface="Arial" panose="020B0604020202020204" pitchFamily="34" charset="0"/>
              <a:buChar char="•"/>
            </a:pPr>
            <a:r>
              <a:rPr lang="en-US" baseline="0" dirty="0"/>
              <a:t>Entertainment -- don’t forget to include expenses for cable or streaming TV services, movies, dining out, concerts, vacation and travel  </a:t>
            </a:r>
          </a:p>
          <a:p>
            <a:pPr marL="202894" indent="-202894">
              <a:buFont typeface="Arial" panose="020B0604020202020204" pitchFamily="34" charset="0"/>
              <a:buChar char="•"/>
            </a:pPr>
            <a:r>
              <a:rPr lang="en-US" baseline="0" dirty="0"/>
              <a:t>Clothing that isn’t absolutely needed right then</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[WORKBOOK: Use the worksheet found on page 3 of your workbook for this exercise.]</a:t>
            </a:r>
          </a:p>
          <a:p>
            <a:pPr marL="0" indent="0">
              <a:buFont typeface="Arial" panose="020B0604020202020204" pitchFamily="34" charset="0"/>
              <a:buNone/>
            </a:pPr>
            <a:endParaRPr lang="en-US" b="1" baseline="0" dirty="0"/>
          </a:p>
          <a:p>
            <a:pPr marL="0" indent="0">
              <a:buFont typeface="Arial" panose="020B0604020202020204" pitchFamily="34" charset="0"/>
              <a:buNone/>
            </a:pPr>
            <a:r>
              <a:rPr lang="en-US" baseline="0" dirty="0"/>
              <a:t>Once you know where your money is going, the next step is to look at your income.</a:t>
            </a:r>
          </a:p>
          <a:p>
            <a:endParaRPr lang="en-US" b="1" baseline="0" dirty="0"/>
          </a:p>
          <a:p>
            <a:r>
              <a:rPr lang="en-US" b="1" baseline="0" dirty="0"/>
              <a:t>[WORKBOOK: Go to page 4 of your workbook.]</a:t>
            </a:r>
          </a:p>
          <a:p>
            <a:endParaRPr lang="en-US" b="1" baseline="0" dirty="0"/>
          </a:p>
          <a:p>
            <a:r>
              <a:rPr lang="en-US" dirty="0"/>
              <a:t>Before you can set up your budget, you will need to figure out the amount you can spend each month. </a:t>
            </a:r>
          </a:p>
          <a:p>
            <a:endParaRPr lang="en-US" dirty="0"/>
          </a:p>
          <a:p>
            <a:r>
              <a:rPr lang="en-US" dirty="0"/>
              <a:t>Consider </a:t>
            </a:r>
            <a:r>
              <a:rPr lang="en-US" b="1" u="sng" dirty="0"/>
              <a:t>all</a:t>
            </a:r>
            <a:r>
              <a:rPr lang="en-US" dirty="0"/>
              <a:t> of your sources of income, including:</a:t>
            </a:r>
          </a:p>
          <a:p>
            <a:r>
              <a:rPr lang="en-US" dirty="0"/>
              <a:t>-   What is your gross salary/wages?</a:t>
            </a:r>
          </a:p>
          <a:p>
            <a:pPr marL="171450" indent="-171450">
              <a:buFontTx/>
              <a:buChar char="-"/>
            </a:pPr>
            <a:r>
              <a:rPr lang="en-US" dirty="0"/>
              <a:t>Do you have any self-employment income?</a:t>
            </a:r>
          </a:p>
          <a:p>
            <a:pPr marL="171450" indent="-171450">
              <a:buFontTx/>
              <a:buChar char="-"/>
            </a:pPr>
            <a:r>
              <a:rPr lang="en-US" dirty="0"/>
              <a:t>Do you have any financial accounts that pay interest or dividends?</a:t>
            </a:r>
          </a:p>
          <a:p>
            <a:pPr marL="0" indent="0">
              <a:buFontTx/>
              <a:buNone/>
            </a:pPr>
            <a:endParaRPr lang="en-US" dirty="0"/>
          </a:p>
          <a:p>
            <a:pPr marL="0" indent="0">
              <a:buFontTx/>
              <a:buNone/>
            </a:pPr>
            <a:r>
              <a:rPr lang="en-US" dirty="0"/>
              <a:t>Next, subtract your taxes and other planned savings and retirement contributions.</a:t>
            </a:r>
          </a:p>
          <a:p>
            <a:pPr marL="0" indent="0">
              <a:buFontTx/>
              <a:buNone/>
            </a:pPr>
            <a:endParaRPr lang="en-US" dirty="0"/>
          </a:p>
          <a:p>
            <a:pPr marL="0" indent="0">
              <a:buFontTx/>
              <a:buNone/>
            </a:pPr>
            <a:r>
              <a:rPr lang="en-US" dirty="0"/>
              <a:t>Total the columns to arrive at your monthly net income. Now you know how much you can use for your monthly budget.</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7013F742-EBA5-8E45-91F8-51E8BF0781BA}" type="slidenum">
              <a:rPr lang="en-US" smtClean="0"/>
              <a:t>14</a:t>
            </a:fld>
            <a:endParaRPr lang="en-US"/>
          </a:p>
        </p:txBody>
      </p:sp>
    </p:spTree>
    <p:extLst>
      <p:ext uri="{BB962C8B-B14F-4D97-AF65-F5344CB8AC3E}">
        <p14:creationId xmlns:p14="http://schemas.microsoft.com/office/powerpoint/2010/main" val="730552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41050" rtl="0" eaLnBrk="1" fontAlgn="auto" latinLnBrk="0" hangingPunct="1">
              <a:lnSpc>
                <a:spcPct val="100000"/>
              </a:lnSpc>
              <a:spcBef>
                <a:spcPts val="0"/>
              </a:spcBef>
              <a:spcAft>
                <a:spcPts val="0"/>
              </a:spcAft>
              <a:buClrTx/>
              <a:buSzTx/>
              <a:buFontTx/>
              <a:buNone/>
              <a:tabLst/>
              <a:defRPr/>
            </a:pPr>
            <a:r>
              <a:rPr lang="en-US" b="1" baseline="0" dirty="0"/>
              <a:t>GROUP DISCUSSION</a:t>
            </a:r>
          </a:p>
          <a:p>
            <a:pPr marL="0" marR="0" lvl="0" indent="0" algn="l" defTabSz="541050" rtl="0" eaLnBrk="1" fontAlgn="auto" latinLnBrk="0" hangingPunct="1">
              <a:lnSpc>
                <a:spcPct val="100000"/>
              </a:lnSpc>
              <a:spcBef>
                <a:spcPts val="0"/>
              </a:spcBef>
              <a:spcAft>
                <a:spcPts val="0"/>
              </a:spcAft>
              <a:buClrTx/>
              <a:buSzTx/>
              <a:buFontTx/>
              <a:buNone/>
              <a:tabLst/>
              <a:defRPr/>
            </a:pPr>
            <a:br>
              <a:rPr lang="en-US" baseline="0" dirty="0"/>
            </a:br>
            <a:r>
              <a:rPr lang="en-US" b="1" baseline="0" dirty="0"/>
              <a:t>I’m curious – are any of you currently using a budget? </a:t>
            </a:r>
            <a:r>
              <a:rPr lang="en-US" baseline="0" dirty="0"/>
              <a:t>Is it helpful? How closely do you follow it? What would you change about your budget? Are you using a tool you would recommend to others?</a:t>
            </a:r>
          </a:p>
          <a:p>
            <a:pPr defTabSz="541050">
              <a:defRPr/>
            </a:pPr>
            <a:endParaRPr lang="en-US" b="1" baseline="0" dirty="0"/>
          </a:p>
          <a:p>
            <a:r>
              <a:rPr lang="en-US" b="1" baseline="0" dirty="0"/>
              <a:t>[FINANCIAL PROFESSIONAL: Write on white board # of people who have a budget; budgeting tools that are identified.]</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013F742-EBA5-8E45-91F8-51E8BF0781BA}" type="slidenum">
              <a:rPr lang="en-US" smtClean="0"/>
              <a:t>15</a:t>
            </a:fld>
            <a:endParaRPr lang="en-US" dirty="0"/>
          </a:p>
        </p:txBody>
      </p:sp>
    </p:spTree>
    <p:extLst>
      <p:ext uri="{BB962C8B-B14F-4D97-AF65-F5344CB8AC3E}">
        <p14:creationId xmlns:p14="http://schemas.microsoft.com/office/powerpoint/2010/main" val="1537399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41050">
              <a:defRPr/>
            </a:pPr>
            <a:r>
              <a:rPr lang="en-US" b="1" baseline="0" dirty="0"/>
              <a:t>[WORKBOOK: Go to page of your workbook—page 5. This is a detailed worksheet you can revisit after today’s session to determine whether you have a monthly surplus or shortfall.]</a:t>
            </a:r>
          </a:p>
          <a:p>
            <a:pPr defTabSz="541050">
              <a:defRPr/>
            </a:pPr>
            <a:endParaRPr lang="en-US" b="1" baseline="0" dirty="0"/>
          </a:p>
          <a:p>
            <a:r>
              <a:rPr lang="en-US" dirty="0"/>
              <a:t>Creating</a:t>
            </a:r>
            <a:r>
              <a:rPr lang="en-US" baseline="0" dirty="0"/>
              <a:t> a budget can be as simple as starting with this calculation. </a:t>
            </a:r>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Use your total monthly net income from page 4 of your workbook.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Use the totals from page 3 of your workbook to subtract your monthly essential and non-essential expenses from your monthly take home pay.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The total equals your monthly </a:t>
            </a:r>
            <a:r>
              <a:rPr lang="en-US" b="1" baseline="0" dirty="0"/>
              <a:t>surplus</a:t>
            </a:r>
            <a:r>
              <a:rPr lang="en-US" baseline="0" dirty="0"/>
              <a:t> or </a:t>
            </a:r>
            <a:r>
              <a:rPr lang="en-US" b="1" baseline="0" dirty="0"/>
              <a:t>shortfall.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baseline="0" dirty="0"/>
          </a:p>
          <a:p>
            <a:endParaRPr lang="en-US" dirty="0"/>
          </a:p>
        </p:txBody>
      </p:sp>
      <p:sp>
        <p:nvSpPr>
          <p:cNvPr id="4" name="Slide Number Placeholder 3"/>
          <p:cNvSpPr>
            <a:spLocks noGrp="1"/>
          </p:cNvSpPr>
          <p:nvPr>
            <p:ph type="sldNum" sz="quarter" idx="5"/>
          </p:nvPr>
        </p:nvSpPr>
        <p:spPr/>
        <p:txBody>
          <a:bodyPr/>
          <a:lstStyle/>
          <a:p>
            <a:fld id="{6950948D-E947-4DAD-8543-2AC449C7C40E}" type="slidenum">
              <a:rPr lang="en-US" smtClean="0"/>
              <a:t>16</a:t>
            </a:fld>
            <a:endParaRPr lang="en-US"/>
          </a:p>
        </p:txBody>
      </p:sp>
    </p:spTree>
    <p:extLst>
      <p:ext uri="{BB962C8B-B14F-4D97-AF65-F5344CB8AC3E}">
        <p14:creationId xmlns:p14="http://schemas.microsoft.com/office/powerpoint/2010/main" val="2391991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Cutting non-essential spending is usually the easiest way to get on track. If that isn’t enough, you might also need to look at what you are spending on essentials for potential cutbacks. </a:t>
            </a:r>
          </a:p>
          <a:p>
            <a:endParaRPr lang="en-US" baseline="0" dirty="0"/>
          </a:p>
          <a:p>
            <a:r>
              <a:rPr lang="en-US" dirty="0"/>
              <a:t>As the saying goes, the only constant is change, and </a:t>
            </a:r>
            <a:r>
              <a:rPr lang="en-US" baseline="0" dirty="0"/>
              <a:t>budgeting is no different. Track your progress for a while and adjust your budget when needed. </a:t>
            </a:r>
          </a:p>
          <a:p>
            <a:endParaRPr lang="en-US" baseline="0" dirty="0"/>
          </a:p>
          <a:p>
            <a:r>
              <a:rPr lang="en-US" baseline="0" dirty="0"/>
              <a:t>Some people find it’s a good exercise to revisit when doing their taxes or when considering buying a major purchase. Basically, your budget should evolve as your income and expenses change, but the process itself won’t change. </a:t>
            </a:r>
          </a:p>
          <a:p>
            <a:endParaRPr lang="en-US" baseline="0" dirty="0"/>
          </a:p>
          <a:p>
            <a:r>
              <a:rPr lang="en-US" dirty="0"/>
              <a:t>As</a:t>
            </a:r>
            <a:r>
              <a:rPr lang="en-US" baseline="0" dirty="0"/>
              <a:t> you create your budget and spending plan, don’t forget that some expenses don’t show up every month.  </a:t>
            </a:r>
          </a:p>
          <a:p>
            <a:endParaRPr lang="en-US" baseline="0" dirty="0"/>
          </a:p>
          <a:p>
            <a:r>
              <a:rPr lang="en-US" baseline="0" dirty="0"/>
              <a:t>Some expenses such as city water, insurance and property taxes may not be billed monthly. </a:t>
            </a:r>
          </a:p>
          <a:p>
            <a:endParaRPr lang="en-US" baseline="0" dirty="0"/>
          </a:p>
          <a:p>
            <a:pPr defTabSz="541050">
              <a:defRPr/>
            </a:pPr>
            <a:r>
              <a:rPr lang="en-US" baseline="0" dirty="0"/>
              <a:t>You should also include gifts, holiday expenses and home repairs in your budget. The holiday season can sneak up on you and it’s tempting to overspend and use credit cards when buying gifts for special people in our lives. You can also start to think about anticipated home or car repairs as you build out your plan.</a:t>
            </a:r>
          </a:p>
          <a:p>
            <a:pPr defTabSz="541050">
              <a:defRPr/>
            </a:pPr>
            <a:endParaRPr lang="en-US" baseline="0" dirty="0"/>
          </a:p>
          <a:p>
            <a:pPr defTabSz="541050">
              <a:defRPr/>
            </a:pPr>
            <a:r>
              <a:rPr lang="en-US" baseline="0" dirty="0"/>
              <a:t>For some of you, creating a budget could be the least exciting thing that you consider today. But let’s think about it for a second. With a budget, you can answer the question: Can I afford that? Without it, it may be tempting to overspend. </a:t>
            </a:r>
          </a:p>
          <a:p>
            <a:endParaRPr lang="en-US" baseline="0" dirty="0"/>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t>[FINANCIAL PROFESSIONAL: </a:t>
            </a:r>
            <a:r>
              <a:rPr lang="en-US" sz="1200" b="1" dirty="0"/>
              <a:t>Share relatable story about your budget/how</a:t>
            </a:r>
            <a:r>
              <a:rPr lang="en-US" sz="1200" b="1" baseline="0" dirty="0"/>
              <a:t> to create a budget, how it works for someone you know]</a:t>
            </a:r>
            <a:endParaRPr lang="en-US" b="1" baseline="0" dirty="0"/>
          </a:p>
          <a:p>
            <a:endParaRPr lang="en-US" dirty="0"/>
          </a:p>
        </p:txBody>
      </p:sp>
      <p:sp>
        <p:nvSpPr>
          <p:cNvPr id="4" name="Slide Number Placeholder 3"/>
          <p:cNvSpPr>
            <a:spLocks noGrp="1"/>
          </p:cNvSpPr>
          <p:nvPr>
            <p:ph type="sldNum" sz="quarter" idx="5"/>
          </p:nvPr>
        </p:nvSpPr>
        <p:spPr/>
        <p:txBody>
          <a:bodyPr/>
          <a:lstStyle/>
          <a:p>
            <a:fld id="{A44A7425-B241-7542-ABBF-025E1D1C888D}" type="slidenum">
              <a:rPr lang="en-US" smtClean="0"/>
              <a:t>17</a:t>
            </a:fld>
            <a:endParaRPr lang="en-US"/>
          </a:p>
        </p:txBody>
      </p:sp>
    </p:spTree>
    <p:extLst>
      <p:ext uri="{BB962C8B-B14F-4D97-AF65-F5344CB8AC3E}">
        <p14:creationId xmlns:p14="http://schemas.microsoft.com/office/powerpoint/2010/main" val="188166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It’s important when creating a budget to set aside money for emergencies. Think about it: If you’re seriously injured or your car needs repair, how will you pay for it?  What if you were laid off and couldn’t find work for several months? Would you be able to pay for all your essential expenses? </a:t>
            </a:r>
          </a:p>
          <a:p>
            <a:pPr eaLnBrk="1" hangingPunct="1">
              <a:spcBef>
                <a:spcPct val="0"/>
              </a:spcBef>
            </a:pPr>
            <a:r>
              <a:rPr lang="en-US" dirty="0"/>
              <a:t>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That’s why it’s important to have an emergency fund. If you don’t have at least $1,000 set aside for emergencies, be sure to work those savings into your budget. </a:t>
            </a:r>
          </a:p>
          <a:p>
            <a:pPr eaLnBrk="1" hangingPunct="1">
              <a:spcBef>
                <a:spcPct val="0"/>
              </a:spcBef>
            </a:pPr>
            <a:endParaRPr lang="en-US" dirty="0"/>
          </a:p>
          <a:p>
            <a:pPr eaLnBrk="1" hangingPunct="1">
              <a:spcBef>
                <a:spcPct val="0"/>
              </a:spcBef>
            </a:pPr>
            <a:r>
              <a:rPr lang="en-US" dirty="0"/>
              <a:t>The size of your emergency fund will depend on your comfort level, but a general guideline is to have 3 - 6 months of expenses</a:t>
            </a:r>
            <a:r>
              <a:rPr lang="en-US" baseline="0" dirty="0"/>
              <a:t> </a:t>
            </a:r>
            <a:r>
              <a:rPr lang="en-US" dirty="0"/>
              <a:t>saved. Your emergency fund needs to be “liquid,” or easily accessible. Two options include a bank savings account or money market account. </a:t>
            </a:r>
          </a:p>
          <a:p>
            <a:pPr eaLnBrk="1" hangingPunct="1">
              <a:spcBef>
                <a:spcPct val="0"/>
              </a:spcBef>
            </a:pPr>
            <a:endParaRPr 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A budget is a living, breathing document that should be adjusted when your finances or your personal needs change. And don’t beat yourself up if it’s hard, especially at first. The most important thing is to spend a little time every week documenting what you spent. Over time it will become habit.</a:t>
            </a:r>
          </a:p>
          <a:p>
            <a:pPr eaLnBrk="1" hangingPunct="1">
              <a:spcBef>
                <a:spcPct val="0"/>
              </a:spcBef>
            </a:pPr>
            <a:endParaRPr lang="en-US" baseline="0" dirty="0"/>
          </a:p>
          <a:p>
            <a:pPr defTabSz="541050">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6950948D-E947-4DAD-8543-2AC449C7C40E}" type="slidenum">
              <a:rPr lang="en-US" smtClean="0"/>
              <a:t>18</a:t>
            </a:fld>
            <a:endParaRPr lang="en-US"/>
          </a:p>
        </p:txBody>
      </p:sp>
    </p:spTree>
    <p:extLst>
      <p:ext uri="{BB962C8B-B14F-4D97-AF65-F5344CB8AC3E}">
        <p14:creationId xmlns:p14="http://schemas.microsoft.com/office/powerpoint/2010/main" val="1164932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Next, we need to talk about debt. </a:t>
            </a:r>
          </a:p>
          <a:p>
            <a:endParaRPr lang="en-US" sz="1200" dirty="0">
              <a:solidFill>
                <a:srgbClr val="1E386B"/>
              </a:solidFill>
            </a:endParaRPr>
          </a:p>
          <a:p>
            <a:r>
              <a:rPr lang="en-US" sz="1200" dirty="0">
                <a:solidFill>
                  <a:srgbClr val="1E386B"/>
                </a:solidFill>
              </a:rPr>
              <a:t>A lot of people think of debt in terms of “good debt” and “bad debt”.  Good debt includes things like your mortgage, real estate investments and education debt. Basically, “good debt” has the potential to increase your net worth over time. A home mortgage is a great example – as your home appreciates in value and you pay your monthly mortgage, your equity in your home increases. </a:t>
            </a:r>
          </a:p>
          <a:p>
            <a:endParaRPr lang="en-US" sz="1200" dirty="0">
              <a:solidFill>
                <a:srgbClr val="1E386B"/>
              </a:solidFill>
            </a:endParaRPr>
          </a:p>
          <a:p>
            <a:r>
              <a:rPr lang="en-US" sz="1200" dirty="0">
                <a:solidFill>
                  <a:srgbClr val="1E386B"/>
                </a:solidFill>
              </a:rPr>
              <a:t>Bad debt is a different story. Examples of bad debt include </a:t>
            </a:r>
            <a:r>
              <a:rPr lang="en-US" sz="1200" baseline="0" dirty="0">
                <a:solidFill>
                  <a:srgbClr val="1E386B"/>
                </a:solidFill>
              </a:rPr>
              <a:t>medical bills, credit card debt and personal loans. </a:t>
            </a:r>
            <a:r>
              <a:rPr lang="en-US" sz="1200" dirty="0">
                <a:solidFill>
                  <a:srgbClr val="1E386B"/>
                </a:solidFill>
              </a:rPr>
              <a:t>Debt that</a:t>
            </a:r>
            <a:r>
              <a:rPr lang="en-US" sz="1200" baseline="0" dirty="0">
                <a:solidFill>
                  <a:srgbClr val="1E386B"/>
                </a:solidFill>
              </a:rPr>
              <a:t> includes cars, </a:t>
            </a:r>
            <a:r>
              <a:rPr lang="en-US" sz="1200" dirty="0">
                <a:solidFill>
                  <a:srgbClr val="1E386B"/>
                </a:solidFill>
              </a:rPr>
              <a:t>clothing and other consumable goods and services</a:t>
            </a:r>
            <a:r>
              <a:rPr lang="en-US" sz="1200" baseline="0" dirty="0">
                <a:solidFill>
                  <a:srgbClr val="1E386B"/>
                </a:solidFill>
              </a:rPr>
              <a:t> </a:t>
            </a:r>
            <a:r>
              <a:rPr lang="en-US" sz="1200" dirty="0">
                <a:solidFill>
                  <a:srgbClr val="1E386B"/>
                </a:solidFill>
              </a:rPr>
              <a:t>typically has an overall higher cost because it also carries higher interest rates.  </a:t>
            </a:r>
          </a:p>
          <a:p>
            <a:endParaRPr lang="en-US" sz="1200" dirty="0">
              <a:solidFill>
                <a:srgbClr val="1E386B"/>
              </a:solidFill>
            </a:endParaRPr>
          </a:p>
          <a:p>
            <a:r>
              <a:rPr lang="en-US" sz="1200" dirty="0">
                <a:solidFill>
                  <a:srgbClr val="1E386B"/>
                </a:solidFill>
              </a:rPr>
              <a:t>Let’s take a closer look at one example of how “bad debt” can affect your finances.</a:t>
            </a:r>
          </a:p>
          <a:p>
            <a:pPr defTabSz="541050">
              <a:defRPr/>
            </a:pPr>
            <a:endParaRPr lang="en-US" b="1" baseline="0" dirty="0"/>
          </a:p>
          <a:p>
            <a:pPr marL="0" indent="0">
              <a:buFont typeface="Wingdings" panose="05000000000000000000" pitchFamily="2" charset="2"/>
              <a:buNone/>
            </a:pPr>
            <a:endParaRPr lang="en-US" baseline="0" dirty="0"/>
          </a:p>
        </p:txBody>
      </p:sp>
      <p:sp>
        <p:nvSpPr>
          <p:cNvPr id="4" name="Slide Number Placeholder 3"/>
          <p:cNvSpPr>
            <a:spLocks noGrp="1"/>
          </p:cNvSpPr>
          <p:nvPr>
            <p:ph type="sldNum" sz="quarter" idx="10"/>
          </p:nvPr>
        </p:nvSpPr>
        <p:spPr/>
        <p:txBody>
          <a:bodyPr/>
          <a:lstStyle/>
          <a:p>
            <a:fld id="{7013F742-EBA5-8E45-91F8-51E8BF0781BA}" type="slidenum">
              <a:rPr lang="en-US" smtClean="0"/>
              <a:t>19</a:t>
            </a:fld>
            <a:endParaRPr lang="en-US" dirty="0"/>
          </a:p>
        </p:txBody>
      </p:sp>
    </p:spTree>
    <p:extLst>
      <p:ext uri="{BB962C8B-B14F-4D97-AF65-F5344CB8AC3E}">
        <p14:creationId xmlns:p14="http://schemas.microsoft.com/office/powerpoint/2010/main" val="93851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fld id="{6950948D-E947-4DAD-8543-2AC449C7C40E}" type="slidenum">
              <a:rPr lang="en-US" smtClean="0"/>
              <a:t>2</a:t>
            </a:fld>
            <a:endParaRPr lang="en-US"/>
          </a:p>
        </p:txBody>
      </p:sp>
    </p:spTree>
    <p:extLst>
      <p:ext uri="{BB962C8B-B14F-4D97-AF65-F5344CB8AC3E}">
        <p14:creationId xmlns:p14="http://schemas.microsoft.com/office/powerpoint/2010/main" val="1743853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Many people only pay the minimum balance on their credit cards. Let’s look at the math here to see why paying the minimum is problematic.  </a:t>
            </a:r>
          </a:p>
          <a:p>
            <a:endParaRPr lang="en-US" baseline="0" dirty="0"/>
          </a:p>
          <a:p>
            <a:r>
              <a:rPr lang="en-US" baseline="0" dirty="0"/>
              <a:t>In this example, the balance is $3,000 with an annual interest rate of 18%. The minimum monthly payment is $60 or a total of $720 per year. That means if you pay just the minimum payments, it takes 7 years and 10 months to payoff the balance. And you paid the bank $2,586 to carry the debt for you. </a:t>
            </a:r>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baseline="0" dirty="0"/>
          </a:p>
          <a:p>
            <a:endParaRPr lang="en-US" dirty="0"/>
          </a:p>
        </p:txBody>
      </p:sp>
      <p:sp>
        <p:nvSpPr>
          <p:cNvPr id="4" name="Slide Number Placeholder 3"/>
          <p:cNvSpPr>
            <a:spLocks noGrp="1"/>
          </p:cNvSpPr>
          <p:nvPr>
            <p:ph type="sldNum" sz="quarter" idx="5"/>
          </p:nvPr>
        </p:nvSpPr>
        <p:spPr/>
        <p:txBody>
          <a:bodyPr/>
          <a:lstStyle/>
          <a:p>
            <a:fld id="{6950948D-E947-4DAD-8543-2AC449C7C40E}" type="slidenum">
              <a:rPr lang="en-US" smtClean="0"/>
              <a:t>20</a:t>
            </a:fld>
            <a:endParaRPr lang="en-US"/>
          </a:p>
        </p:txBody>
      </p:sp>
    </p:spTree>
    <p:extLst>
      <p:ext uri="{BB962C8B-B14F-4D97-AF65-F5344CB8AC3E}">
        <p14:creationId xmlns:p14="http://schemas.microsoft.com/office/powerpoint/2010/main" val="463369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try this again by paying more than the minimum. Can you find $150 per month?</a:t>
            </a:r>
          </a:p>
          <a:p>
            <a:endParaRPr lang="en-US" baseline="0" dirty="0"/>
          </a:p>
          <a:p>
            <a:r>
              <a:rPr lang="en-US" baseline="0" dirty="0"/>
              <a:t>In this example, the $3,000 balance is paid off in 2 years, and you’ve paid $593 in interest. That’s significantly less than the $2,586 you paid in interest when paying only the minimum amount.</a:t>
            </a:r>
          </a:p>
          <a:p>
            <a:endParaRPr lang="en-US" baseline="0" dirty="0"/>
          </a:p>
          <a:p>
            <a:r>
              <a:rPr lang="en-US" baseline="0" dirty="0"/>
              <a:t>Interest  matters!</a:t>
            </a:r>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baseline="0" dirty="0"/>
          </a:p>
          <a:p>
            <a:endParaRPr lang="en-US" dirty="0"/>
          </a:p>
        </p:txBody>
      </p:sp>
      <p:sp>
        <p:nvSpPr>
          <p:cNvPr id="4" name="Slide Number Placeholder 3"/>
          <p:cNvSpPr>
            <a:spLocks noGrp="1"/>
          </p:cNvSpPr>
          <p:nvPr>
            <p:ph type="sldNum" sz="quarter" idx="5"/>
          </p:nvPr>
        </p:nvSpPr>
        <p:spPr/>
        <p:txBody>
          <a:bodyPr/>
          <a:lstStyle/>
          <a:p>
            <a:fld id="{6950948D-E947-4DAD-8543-2AC449C7C40E}" type="slidenum">
              <a:rPr lang="en-US" smtClean="0"/>
              <a:t>21</a:t>
            </a:fld>
            <a:endParaRPr lang="en-US"/>
          </a:p>
        </p:txBody>
      </p:sp>
    </p:spTree>
    <p:extLst>
      <p:ext uri="{BB962C8B-B14F-4D97-AF65-F5344CB8AC3E}">
        <p14:creationId xmlns:p14="http://schemas.microsoft.com/office/powerpoint/2010/main" val="3163805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started understanding your debt, gather all of your</a:t>
            </a:r>
            <a:r>
              <a:rPr lang="en-US" baseline="0" dirty="0"/>
              <a:t> outstanding debt balances, including how much you pay each month and your interest rates.  </a:t>
            </a:r>
          </a:p>
          <a:p>
            <a:endParaRPr lang="en-US" baseline="0" dirty="0"/>
          </a:p>
          <a:p>
            <a:r>
              <a:rPr lang="en-US" baseline="0" dirty="0"/>
              <a:t>Look at your monthly billing statements to gather this information. The balance and interest rate that you pay is listed on each bill.  </a:t>
            </a:r>
          </a:p>
          <a:p>
            <a:endParaRPr lang="en-US" baseline="0" dirty="0"/>
          </a:p>
          <a:p>
            <a:r>
              <a:rPr lang="en-US" baseline="0" dirty="0"/>
              <a:t>The most important part of this exercise is to keep it simple and be honest with yourself.  </a:t>
            </a:r>
          </a:p>
        </p:txBody>
      </p:sp>
      <p:sp>
        <p:nvSpPr>
          <p:cNvPr id="4" name="Slide Number Placeholder 3"/>
          <p:cNvSpPr>
            <a:spLocks noGrp="1"/>
          </p:cNvSpPr>
          <p:nvPr>
            <p:ph type="sldNum" sz="quarter" idx="5"/>
          </p:nvPr>
        </p:nvSpPr>
        <p:spPr/>
        <p:txBody>
          <a:bodyPr/>
          <a:lstStyle/>
          <a:p>
            <a:fld id="{6950948D-E947-4DAD-8543-2AC449C7C40E}" type="slidenum">
              <a:rPr lang="en-US" smtClean="0"/>
              <a:t>22</a:t>
            </a:fld>
            <a:endParaRPr lang="en-US"/>
          </a:p>
        </p:txBody>
      </p:sp>
    </p:spTree>
    <p:extLst>
      <p:ext uri="{BB962C8B-B14F-4D97-AF65-F5344CB8AC3E}">
        <p14:creationId xmlns:p14="http://schemas.microsoft.com/office/powerpoint/2010/main" val="987516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t>[FINANCIAL PROFESSIONAL: Have attendees go to page 6 in the workbook and start listing their debts and balances.]</a:t>
            </a:r>
          </a:p>
          <a:p>
            <a:br>
              <a:rPr lang="en-US" dirty="0"/>
            </a:br>
            <a:r>
              <a:rPr lang="en-US" dirty="0"/>
              <a:t>On page 6 in  your workbook is a place to begin listing debts and their balances. A good plan of attack to eliminate debt is to tackle the smallest ones first and work your way up to begin eliminating the larger amounts. This will give you some quicker success and help with momentum.  You will also want to take note of the interest rates associated with each debt and try to eliminate the highest ones first. So, for example, if you have two debts with similar amounts, be sure to tackle the one with the higher interest rate first. </a:t>
            </a:r>
          </a:p>
          <a:p>
            <a:pPr defTabSz="541050">
              <a:defRPr/>
            </a:pPr>
            <a:endParaRPr lang="en-US" b="1" baseline="0" dirty="0"/>
          </a:p>
        </p:txBody>
      </p:sp>
      <p:sp>
        <p:nvSpPr>
          <p:cNvPr id="4" name="Slide Number Placeholder 3"/>
          <p:cNvSpPr>
            <a:spLocks noGrp="1"/>
          </p:cNvSpPr>
          <p:nvPr>
            <p:ph type="sldNum" sz="quarter" idx="10"/>
          </p:nvPr>
        </p:nvSpPr>
        <p:spPr/>
        <p:txBody>
          <a:bodyPr/>
          <a:lstStyle/>
          <a:p>
            <a:fld id="{7013F742-EBA5-8E45-91F8-51E8BF0781BA}" type="slidenum">
              <a:rPr lang="en-US" smtClean="0"/>
              <a:t>23</a:t>
            </a:fld>
            <a:endParaRPr lang="en-US"/>
          </a:p>
        </p:txBody>
      </p:sp>
    </p:spTree>
    <p:extLst>
      <p:ext uri="{BB962C8B-B14F-4D97-AF65-F5344CB8AC3E}">
        <p14:creationId xmlns:p14="http://schemas.microsoft.com/office/powerpoint/2010/main" val="1400661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41050">
              <a:defRPr/>
            </a:pPr>
            <a:r>
              <a:rPr lang="en-US" b="0" baseline="0" dirty="0"/>
              <a:t>Celebrate the advantages of being debt free!</a:t>
            </a:r>
          </a:p>
          <a:p>
            <a:pPr defTabSz="541050">
              <a:defRPr/>
            </a:pPr>
            <a:endParaRPr lang="en-US" b="0" baseline="0" dirty="0"/>
          </a:p>
          <a:p>
            <a:pPr defTabSz="541050">
              <a:defRPr/>
            </a:pPr>
            <a:r>
              <a:rPr lang="en-US" b="0" baseline="0" dirty="0"/>
              <a:t>Knowledge about how expenses will affect your budget.</a:t>
            </a:r>
          </a:p>
          <a:p>
            <a:pPr defTabSz="541050">
              <a:defRPr/>
            </a:pPr>
            <a:r>
              <a:rPr lang="en-US" b="0" baseline="0" dirty="0"/>
              <a:t>Confidence that you can cover emergency expenses as they come up.</a:t>
            </a:r>
          </a:p>
          <a:p>
            <a:pPr defTabSz="541050">
              <a:defRPr/>
            </a:pPr>
            <a:r>
              <a:rPr lang="en-US" b="0" baseline="0" dirty="0"/>
              <a:t>Clarity about how your debt affects your general financial well-being.</a:t>
            </a:r>
          </a:p>
          <a:p>
            <a:pPr defTabSz="541050">
              <a:defRPr/>
            </a:pPr>
            <a:endParaRPr lang="en-US" b="0" baseline="0" dirty="0"/>
          </a:p>
          <a:p>
            <a:pPr defTabSz="541050">
              <a:defRPr/>
            </a:pPr>
            <a:r>
              <a:rPr lang="en-US" b="0" baseline="0" dirty="0"/>
              <a:t>Just don’t let yourself slide back into bad habits after you celebrate!</a:t>
            </a:r>
          </a:p>
        </p:txBody>
      </p:sp>
      <p:sp>
        <p:nvSpPr>
          <p:cNvPr id="4" name="Slide Number Placeholder 3"/>
          <p:cNvSpPr>
            <a:spLocks noGrp="1"/>
          </p:cNvSpPr>
          <p:nvPr>
            <p:ph type="sldNum" sz="quarter" idx="10"/>
          </p:nvPr>
        </p:nvSpPr>
        <p:spPr/>
        <p:txBody>
          <a:bodyPr/>
          <a:lstStyle/>
          <a:p>
            <a:fld id="{7013F742-EBA5-8E45-91F8-51E8BF0781BA}" type="slidenum">
              <a:rPr lang="en-US" smtClean="0"/>
              <a:t>24</a:t>
            </a:fld>
            <a:endParaRPr lang="en-US"/>
          </a:p>
        </p:txBody>
      </p:sp>
    </p:spTree>
    <p:extLst>
      <p:ext uri="{BB962C8B-B14F-4D97-AF65-F5344CB8AC3E}">
        <p14:creationId xmlns:p14="http://schemas.microsoft.com/office/powerpoint/2010/main" val="2520561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Are you and your family are protected from the unexpected on a larger scale?</a:t>
            </a:r>
          </a:p>
          <a:p>
            <a:endParaRPr lang="en-US" baseline="0" dirty="0"/>
          </a:p>
          <a:p>
            <a:r>
              <a:rPr lang="en-US" baseline="0" dirty="0"/>
              <a:t>That includes:</a:t>
            </a:r>
          </a:p>
          <a:p>
            <a:pPr marL="202894" indent="-202894">
              <a:buFont typeface="Arial" panose="020B0604020202020204" pitchFamily="34" charset="0"/>
              <a:buChar char="•"/>
            </a:pPr>
            <a:r>
              <a:rPr lang="en-US" dirty="0"/>
              <a:t>Income</a:t>
            </a:r>
            <a:r>
              <a:rPr lang="en-US" baseline="0" dirty="0"/>
              <a:t> loss due to death or disability</a:t>
            </a:r>
          </a:p>
          <a:p>
            <a:pPr marL="202894" indent="-202894">
              <a:buFont typeface="Arial" panose="020B0604020202020204" pitchFamily="34" charset="0"/>
              <a:buChar char="•"/>
            </a:pPr>
            <a:r>
              <a:rPr lang="en-US" baseline="0" dirty="0"/>
              <a:t>Unexpected medical costs</a:t>
            </a:r>
          </a:p>
          <a:p>
            <a:pPr marL="202894" indent="-202894">
              <a:buFont typeface="Arial" panose="020B0604020202020204" pitchFamily="34" charset="0"/>
              <a:buChar char="•"/>
            </a:pPr>
            <a:r>
              <a:rPr lang="en-US" baseline="0" dirty="0"/>
              <a:t>Major property loss</a:t>
            </a:r>
          </a:p>
          <a:p>
            <a:pPr marL="202894" indent="-202894">
              <a:buFont typeface="Arial" panose="020B0604020202020204" pitchFamily="34" charset="0"/>
              <a:buChar char="•"/>
            </a:pPr>
            <a:r>
              <a:rPr lang="en-US" baseline="0" dirty="0"/>
              <a:t>Personal liabilities  </a:t>
            </a:r>
          </a:p>
          <a:p>
            <a:endParaRPr lang="en-US" baseline="0" dirty="0"/>
          </a:p>
          <a:p>
            <a:r>
              <a:rPr lang="en-US" baseline="0" dirty="0"/>
              <a:t>Let’s take a look at strategies that can help protect against these risks. </a:t>
            </a:r>
          </a:p>
          <a:p>
            <a:endParaRPr lang="en-US" dirty="0"/>
          </a:p>
        </p:txBody>
      </p:sp>
      <p:sp>
        <p:nvSpPr>
          <p:cNvPr id="4" name="Slide Number Placeholder 3"/>
          <p:cNvSpPr>
            <a:spLocks noGrp="1"/>
          </p:cNvSpPr>
          <p:nvPr>
            <p:ph type="sldNum" sz="quarter" idx="10"/>
          </p:nvPr>
        </p:nvSpPr>
        <p:spPr/>
        <p:txBody>
          <a:bodyPr/>
          <a:lstStyle/>
          <a:p>
            <a:fld id="{7013F742-EBA5-8E45-91F8-51E8BF0781BA}" type="slidenum">
              <a:rPr lang="en-US" smtClean="0"/>
              <a:t>25</a:t>
            </a:fld>
            <a:endParaRPr lang="en-US"/>
          </a:p>
        </p:txBody>
      </p:sp>
    </p:spTree>
    <p:extLst>
      <p:ext uri="{BB962C8B-B14F-4D97-AF65-F5344CB8AC3E}">
        <p14:creationId xmlns:p14="http://schemas.microsoft.com/office/powerpoint/2010/main" val="3024440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41050" rtl="0" eaLnBrk="1" fontAlgn="auto" latinLnBrk="0" hangingPunct="1">
              <a:lnSpc>
                <a:spcPct val="100000"/>
              </a:lnSpc>
              <a:spcBef>
                <a:spcPts val="0"/>
              </a:spcBef>
              <a:spcAft>
                <a:spcPts val="0"/>
              </a:spcAft>
              <a:buClrTx/>
              <a:buSzTx/>
              <a:buFontTx/>
              <a:buNone/>
              <a:tabLst/>
              <a:defRPr/>
            </a:pPr>
            <a:r>
              <a:rPr lang="en-US" b="1" baseline="0" dirty="0"/>
              <a:t>[Workbook: See page 7 to take notes]</a:t>
            </a:r>
          </a:p>
          <a:p>
            <a:pPr defTabSz="541050">
              <a:defRPr/>
            </a:pPr>
            <a:endParaRPr lang="en-US" baseline="0" dirty="0"/>
          </a:p>
          <a:p>
            <a:pPr defTabSz="541050">
              <a:defRPr/>
            </a:pPr>
            <a:r>
              <a:rPr lang="en-US" baseline="0" dirty="0"/>
              <a:t>Let’s look at some protection strategies to help you deal with larger unexpected events.</a:t>
            </a:r>
          </a:p>
          <a:p>
            <a:pPr lvl="0"/>
            <a:br>
              <a:rPr lang="en-US" sz="1200" b="1" dirty="0"/>
            </a:br>
            <a:r>
              <a:rPr lang="en-US" sz="1200" b="1" dirty="0"/>
              <a:t>Car, homeowner’s and property insurance</a:t>
            </a:r>
            <a:br>
              <a:rPr lang="en-US" sz="1200" dirty="0"/>
            </a:br>
            <a:r>
              <a:rPr lang="en-US" sz="1200" dirty="0"/>
              <a:t>Meet with your insurance agent every few years to review your car, homeowner’s and property insurance to review rates, deductibles and coverage options. When your needs and income change, make sure you adjust your insurance. </a:t>
            </a:r>
          </a:p>
          <a:p>
            <a:pPr lvl="0"/>
            <a:endParaRPr lang="en-US" sz="1200" dirty="0"/>
          </a:p>
          <a:p>
            <a:pPr lvl="0"/>
            <a:r>
              <a:rPr lang="en-US" sz="1200" dirty="0"/>
              <a:t>Consider adding an umbrella policy – or extra liability insurance that protects you beyond the limits of your car and homeowner’s policies. It can protect more of your net worth and may allow you to reduce liability coverage on your cars and home. As your emergency reserves increase, consider increasing your deductibles if there’s a way to substantially reduce your premiums.</a:t>
            </a:r>
          </a:p>
          <a:p>
            <a:pPr lvl="0"/>
            <a:endParaRPr lang="en-US" sz="1200" dirty="0"/>
          </a:p>
          <a:p>
            <a:pPr lvl="0"/>
            <a:r>
              <a:rPr lang="en-US" sz="1200" dirty="0"/>
              <a:t>If you’re not adequately protected under your homeowner’s insurance, buy extra coverage to protect your property from fire, theft and damage due to weather. </a:t>
            </a:r>
          </a:p>
          <a:p>
            <a:pPr lvl="0"/>
            <a:endParaRPr lang="en-US" sz="1200" dirty="0"/>
          </a:p>
          <a:p>
            <a:r>
              <a:rPr lang="en-US" baseline="0" dirty="0"/>
              <a:t>… and having insurance to protect against catastrophic loss is common sense. The same is also true of protecting those you love with life insurance. </a:t>
            </a:r>
          </a:p>
          <a:p>
            <a:endParaRPr lang="en-US" baseline="0" dirty="0"/>
          </a:p>
          <a:p>
            <a:r>
              <a:rPr lang="en-US" b="1" baseline="0" dirty="0"/>
              <a:t>Types of life insurance</a:t>
            </a:r>
            <a:br>
              <a:rPr lang="en-US" baseline="0" dirty="0"/>
            </a:br>
            <a:r>
              <a:rPr lang="en-US" baseline="0" dirty="0"/>
              <a:t>- Term life insurance covers your life for a specific time period, such as 10 or 20 years. It’s generally less expensive than permanent insurance because it covers a shorter period of time.</a:t>
            </a:r>
          </a:p>
          <a:p>
            <a:r>
              <a:rPr lang="en-US" baseline="0" dirty="0"/>
              <a:t>- Universal and whole life insurance, often called permanent insurance, generally covers your life for a longer period of time and thus can be more expensive.  </a:t>
            </a:r>
          </a:p>
          <a:p>
            <a:endParaRPr lang="en-US" baseline="0" dirty="0"/>
          </a:p>
          <a:p>
            <a:pPr defTabSz="541050">
              <a:defRPr/>
            </a:pPr>
            <a:r>
              <a:rPr lang="en-US" baseline="0" dirty="0"/>
              <a:t>It’s important to make sure you have enough coverage. </a:t>
            </a:r>
            <a:r>
              <a:rPr lang="en-US" b="1" baseline="0" dirty="0"/>
              <a:t>But how much is that? </a:t>
            </a:r>
          </a:p>
          <a:p>
            <a:pPr defTabSz="541050">
              <a:defRPr/>
            </a:pPr>
            <a:endParaRPr lang="en-US" b="1" baseline="0" dirty="0"/>
          </a:p>
          <a:p>
            <a:pPr marL="0" marR="0" lvl="0" indent="0" algn="l" defTabSz="541050" rtl="0" eaLnBrk="1" fontAlgn="auto" latinLnBrk="0" hangingPunct="1">
              <a:lnSpc>
                <a:spcPct val="100000"/>
              </a:lnSpc>
              <a:spcBef>
                <a:spcPts val="0"/>
              </a:spcBef>
              <a:spcAft>
                <a:spcPts val="0"/>
              </a:spcAft>
              <a:buClrTx/>
              <a:buSzTx/>
              <a:buFontTx/>
              <a:buNone/>
              <a:tabLst/>
              <a:defRPr/>
            </a:pPr>
            <a:r>
              <a:rPr lang="en-US" b="0" baseline="0" dirty="0"/>
              <a:t>Life insurance can help cover debts, loss of income and saving for things such as future college expenses. If you’re a two-income family, you should consider life insurance for both income earners. And, if you’re single with no dependents, you may need less insurance. Many people decide that they don’t need as much coverage once they become empty nesters but remember that life insurance leaves a legacy for surviving spouses, children and grandchildren so not everyone reduces their life insurance as they age.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Disability</a:t>
            </a:r>
            <a:br>
              <a:rPr lang="en-US" baseline="0" dirty="0"/>
            </a:br>
            <a:r>
              <a:rPr lang="en-US" baseline="0" dirty="0" err="1"/>
              <a:t>Disability</a:t>
            </a:r>
            <a:r>
              <a:rPr lang="en-US" baseline="0" dirty="0"/>
              <a:t> insurance protects one of your greatest assets: Your ability to earn an income. Many people underestimate their risk of disability. According to the Social Security Administration (https://www.ssa.gov/pubs/EN-05-10029.pdf), more than ONE in four 20-year-olds will become disabled before they retire. You might want to consider protecting yourself and your family from this risk.</a:t>
            </a:r>
          </a:p>
          <a:p>
            <a:endParaRPr lang="en-US" baseline="0" dirty="0"/>
          </a:p>
          <a:p>
            <a:r>
              <a:rPr lang="en-US" b="1" baseline="0" dirty="0"/>
              <a:t>Chronic illness</a:t>
            </a:r>
          </a:p>
          <a:p>
            <a:r>
              <a:rPr lang="en-US" baseline="0" dirty="0"/>
              <a:t>Chronic illness insurance provides income if you need to be treated at a facility. Some policies also cover in-home care. While it’s tempting to think you only need this coverage in your senior years, people at any age can experience accidents and illness that require care.  </a:t>
            </a:r>
          </a:p>
          <a:p>
            <a:endParaRPr lang="en-US" baseline="0" dirty="0"/>
          </a:p>
          <a:p>
            <a:r>
              <a:rPr lang="en-US" baseline="0" dirty="0"/>
              <a:t>Especially if you’re single, carefully consider this type of insurance as family members may not be available to provide care if you become disabled or need help longer-term.</a:t>
            </a:r>
          </a:p>
          <a:p>
            <a:endParaRPr lang="en-US" dirty="0"/>
          </a:p>
        </p:txBody>
      </p:sp>
      <p:sp>
        <p:nvSpPr>
          <p:cNvPr id="4" name="Slide Number Placeholder 3"/>
          <p:cNvSpPr>
            <a:spLocks noGrp="1"/>
          </p:cNvSpPr>
          <p:nvPr>
            <p:ph type="sldNum" sz="quarter" idx="5"/>
          </p:nvPr>
        </p:nvSpPr>
        <p:spPr/>
        <p:txBody>
          <a:bodyPr/>
          <a:lstStyle/>
          <a:p>
            <a:fld id="{A44A7425-B241-7542-ABBF-025E1D1C888D}" type="slidenum">
              <a:rPr lang="en-US" smtClean="0"/>
              <a:t>26</a:t>
            </a:fld>
            <a:endParaRPr lang="en-US"/>
          </a:p>
        </p:txBody>
      </p:sp>
    </p:spTree>
    <p:extLst>
      <p:ext uri="{BB962C8B-B14F-4D97-AF65-F5344CB8AC3E}">
        <p14:creationId xmlns:p14="http://schemas.microsoft.com/office/powerpoint/2010/main" val="401055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Next, let’s talk about taxes and what you should be aware of. </a:t>
            </a:r>
          </a:p>
          <a:p>
            <a:endParaRPr lang="en-US" baseline="0" dirty="0"/>
          </a:p>
          <a:p>
            <a:r>
              <a:rPr lang="en-US" baseline="0" dirty="0"/>
              <a:t>One place to start is to reduce your taxable income. </a:t>
            </a:r>
          </a:p>
          <a:p>
            <a:endParaRPr lang="en-US" baseline="0" dirty="0"/>
          </a:p>
          <a:p>
            <a:r>
              <a:rPr lang="en-US" baseline="0" dirty="0"/>
              <a:t>With a pre-tax retirement plan (such as an employer-sponsored 401k), you don’t pay taxes on what you contribute to the plan until you take it out. Generally, if you have access to an employer-sponsored retirement plan, it’s a good idea to fund this type of account first. Every year when you get a raise, consider increasing our contributions at whatever amount you can afford. Many people will choose to increase their 401k contributions by 1% a year, until they reach the contribution limits for this type of account. </a:t>
            </a:r>
          </a:p>
          <a:p>
            <a:endParaRPr lang="en-US" baseline="0" dirty="0"/>
          </a:p>
          <a:p>
            <a:r>
              <a:rPr lang="en-US" baseline="0" dirty="0"/>
              <a:t>You may also have access through your employer to a Flexible Spending Account (FSA) or Health Savings Account (HAS). Your contributions to these plans may be made on a pre-tax basis. Then, tax-free withdrawals are allowed for eligible expenses. If your employer offers an HSA or FSA, it can offer tax savings. Be aware of income-level qualification requirements and the $500 carryover limit (risk of forfeiting unspent funds).</a:t>
            </a:r>
          </a:p>
          <a:p>
            <a:endParaRPr lang="en-US" baseline="0" dirty="0"/>
          </a:p>
          <a:p>
            <a:r>
              <a:rPr lang="en-US" baseline="0" dirty="0"/>
              <a:t>HSAs are available if you have a high-deductible health insurance plan. You can contribute a certain amount each year and your savings grow tax-free. HSA funds also rolls over year-over-year and there’s no risk of forfeiting unspent funds. </a:t>
            </a:r>
          </a:p>
          <a:p>
            <a:endParaRPr lang="en-US" baseline="0" dirty="0"/>
          </a:p>
          <a:p>
            <a:r>
              <a:rPr lang="en-US" baseline="0" dirty="0"/>
              <a:t>FSA – Anyone can have a Flexible Savings Account for childcare, and some people have access to Healthcare FSAs. Contributions are limited to open enrollment periods and are capped at a lower annual amount. With some exceptions, this is generally a “use it or lose it” account, so make sure to contribute only as much as you think you’ll spend on medical expenses in a year.</a:t>
            </a:r>
          </a:p>
          <a:p>
            <a:endParaRPr lang="en-US" baseline="0" dirty="0"/>
          </a:p>
          <a:p>
            <a:r>
              <a:rPr lang="en-US" baseline="0" dirty="0"/>
              <a:t>You can also lower your income taxes after age 50 by making catch-up contributions to your retirement savings plan. Workers who are age 50 or older may contribute $6,500 (in 2021-2022) more toward retirement each year than younger adults. </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How</a:t>
            </a:r>
            <a:r>
              <a:rPr lang="en-US" baseline="0" dirty="0"/>
              <a:t> much you withhold from your income can be adjusted. Withholding on your W-4 is something that many tax advisors say you want to get “just right.” </a:t>
            </a:r>
          </a:p>
          <a:p>
            <a:endParaRPr lang="en-US" baseline="0" dirty="0"/>
          </a:p>
          <a:p>
            <a:r>
              <a:rPr lang="en-US" baseline="0" dirty="0"/>
              <a:t>If you withhold too much, you may get a tax refund from the IRS, meaning you provided the government a free loan. If you withhold too little, you may owe money to the IRS. If you can estimate the amount you’ll owe, you can get your withholding “just right.”</a:t>
            </a:r>
            <a:endParaRPr lang="en-US" dirty="0"/>
          </a:p>
          <a:p>
            <a:endParaRPr lang="en-US" dirty="0"/>
          </a:p>
          <a:p>
            <a:r>
              <a:rPr lang="en-US" dirty="0"/>
              <a:t>Use the IRS calculator to help you</a:t>
            </a:r>
            <a:r>
              <a:rPr lang="en-US" baseline="0" dirty="0"/>
              <a:t> determine your withholding. </a:t>
            </a:r>
            <a:r>
              <a:rPr lang="en-US" dirty="0"/>
              <a:t>The address to the calculator is</a:t>
            </a:r>
            <a:r>
              <a:rPr lang="en-US" baseline="0" dirty="0"/>
              <a:t> printed in your workbook.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013F742-EBA5-8E45-91F8-51E8BF0781BA}" type="slidenum">
              <a:rPr lang="en-US" smtClean="0"/>
              <a:t>27</a:t>
            </a:fld>
            <a:endParaRPr lang="en-US"/>
          </a:p>
        </p:txBody>
      </p:sp>
    </p:spTree>
    <p:extLst>
      <p:ext uri="{BB962C8B-B14F-4D97-AF65-F5344CB8AC3E}">
        <p14:creationId xmlns:p14="http://schemas.microsoft.com/office/powerpoint/2010/main" val="3603659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[Workbook: See page 7]</a:t>
            </a:r>
          </a:p>
          <a:p>
            <a:endParaRPr lang="en-US" baseline="0" dirty="0"/>
          </a:p>
          <a:p>
            <a:r>
              <a:rPr lang="en-US" baseline="0" dirty="0"/>
              <a:t>Pre-tax examples: 401(K) plans – most company retirement plans are 401(K)s, traditional IRAs, 403(b)s 457s, SEP and SIMPLE IRAs. </a:t>
            </a:r>
          </a:p>
          <a:p>
            <a:r>
              <a:rPr lang="en-US" baseline="0" dirty="0"/>
              <a:t>After-tax example: Roth IRA and Roth 401(k). After tax dollars are invested in Roth IRAs. Qualified distributions are not taxable.</a:t>
            </a:r>
          </a:p>
          <a:p>
            <a:endParaRPr lang="en-US" dirty="0"/>
          </a:p>
          <a:p>
            <a:r>
              <a:rPr lang="en-US" baseline="0" dirty="0"/>
              <a:t>One last thing on taxes. In general, you want to leverage tax incentives when available. Don’t let tax considerations drive all of your decisions as sometimes paying taxes now is a good way to achieve your goals later. That’s why we say, “pay attention” and not “avoid.”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013F742-EBA5-8E45-91F8-51E8BF0781BA}" type="slidenum">
              <a:rPr lang="en-US" smtClean="0"/>
              <a:t>28</a:t>
            </a:fld>
            <a:endParaRPr lang="en-US"/>
          </a:p>
        </p:txBody>
      </p:sp>
    </p:spTree>
    <p:extLst>
      <p:ext uri="{BB962C8B-B14F-4D97-AF65-F5344CB8AC3E}">
        <p14:creationId xmlns:p14="http://schemas.microsoft.com/office/powerpoint/2010/main" val="38270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the last part of today’s presentation, let’s look at how you can stay on track.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0948D-E947-4DAD-8543-2AC449C7C4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44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indent="-285750">
              <a:buFont typeface="Arial" panose="020B0604020202020204" pitchFamily="34" charset="0"/>
              <a:buChar char="•"/>
            </a:pPr>
            <a:r>
              <a:rPr lang="en-US" sz="1400" dirty="0">
                <a:solidFill>
                  <a:srgbClr val="5F5F5F"/>
                </a:solidFill>
                <a:latin typeface="Arial" panose="020B0604020202020204" pitchFamily="34" charset="0"/>
                <a:cs typeface="Arial" panose="020B0604020202020204" pitchFamily="34" charset="0"/>
              </a:rPr>
              <a:t>Important concepts and detailed worksheets are found in your workbook.</a:t>
            </a:r>
          </a:p>
          <a:p>
            <a:pPr marL="285750" lvl="1" indent="-285750">
              <a:buFont typeface="Arial" panose="020B0604020202020204" pitchFamily="34" charset="0"/>
              <a:buChar char="•"/>
            </a:pPr>
            <a:r>
              <a:rPr lang="en-US" sz="1400" dirty="0">
                <a:solidFill>
                  <a:srgbClr val="5F5F5F"/>
                </a:solidFill>
                <a:latin typeface="Arial" panose="020B0604020202020204" pitchFamily="34" charset="0"/>
                <a:cs typeface="Arial" panose="020B0604020202020204" pitchFamily="34" charset="0"/>
              </a:rPr>
              <a:t>Of course, feel free to take notes to identify</a:t>
            </a:r>
            <a:r>
              <a:rPr lang="en-US" sz="1400" baseline="0" dirty="0">
                <a:solidFill>
                  <a:srgbClr val="5F5F5F"/>
                </a:solidFill>
                <a:latin typeface="Arial" panose="020B0604020202020204" pitchFamily="34" charset="0"/>
                <a:cs typeface="Arial" panose="020B0604020202020204" pitchFamily="34" charset="0"/>
              </a:rPr>
              <a:t> </a:t>
            </a:r>
            <a:r>
              <a:rPr lang="en-US" sz="1400" dirty="0">
                <a:solidFill>
                  <a:srgbClr val="5F5F5F"/>
                </a:solidFill>
                <a:latin typeface="Arial" panose="020B0604020202020204" pitchFamily="34" charset="0"/>
                <a:cs typeface="Arial" panose="020B0604020202020204" pitchFamily="34" charset="0"/>
              </a:rPr>
              <a:t>actions you’d like to take as a result of what you learn today.</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5F5F5F"/>
                </a:solidFill>
                <a:latin typeface="Arial" panose="020B0604020202020204" pitchFamily="34" charset="0"/>
                <a:cs typeface="Arial" panose="020B0604020202020204" pitchFamily="34" charset="0"/>
              </a:rPr>
              <a:t>Refer to your workbook when you see this icon in the presentation</a:t>
            </a:r>
          </a:p>
          <a:p>
            <a:pPr marL="285750" lvl="1" indent="-285750">
              <a:buFont typeface="Arial" panose="020B0604020202020204" pitchFamily="34" charset="0"/>
              <a:buChar char="•"/>
            </a:pPr>
            <a:endParaRPr lang="en-US" sz="1400" dirty="0">
              <a:solidFill>
                <a:srgbClr val="5F5F5F"/>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013F742-EBA5-8E45-91F8-51E8BF0781BA}" type="slidenum">
              <a:rPr lang="en-US" smtClean="0"/>
              <a:t>3</a:t>
            </a:fld>
            <a:endParaRPr lang="en-US"/>
          </a:p>
        </p:txBody>
      </p:sp>
    </p:spTree>
    <p:extLst>
      <p:ext uri="{BB962C8B-B14F-4D97-AF65-F5344CB8AC3E}">
        <p14:creationId xmlns:p14="http://schemas.microsoft.com/office/powerpoint/2010/main" val="4294344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[FINANCIAL PROFESSIONAL:</a:t>
            </a:r>
            <a:r>
              <a:rPr lang="en-US" b="1" baseline="0" dirty="0"/>
              <a:t> Walk through this exercise with attendees so they have a clear understanding of the steps they can take to improve their financial wellness after the session.]</a:t>
            </a:r>
            <a:endParaRPr lang="en-US" b="1" dirty="0"/>
          </a:p>
          <a:p>
            <a:endParaRPr lang="en-US" dirty="0"/>
          </a:p>
          <a:p>
            <a:r>
              <a:rPr lang="en-US" dirty="0"/>
              <a:t>Let’s finish up today with </a:t>
            </a:r>
            <a:r>
              <a:rPr lang="en-US" baseline="0" dirty="0"/>
              <a:t>six steps that you can help you get started. </a:t>
            </a:r>
            <a:endParaRPr lang="en-US" dirty="0"/>
          </a:p>
          <a:p>
            <a:endParaRPr lang="en-US" dirty="0"/>
          </a:p>
          <a:p>
            <a:pPr marL="0" indent="0">
              <a:lnSpc>
                <a:spcPts val="1400"/>
              </a:lnSpc>
              <a:buFont typeface="+mj-lt"/>
              <a:buNone/>
            </a:pPr>
            <a:r>
              <a:rPr lang="en-US" sz="1200" b="1" dirty="0">
                <a:solidFill>
                  <a:schemeClr val="tx1"/>
                </a:solidFill>
              </a:rPr>
              <a:t>1. Choose a budgeting system that works for you</a:t>
            </a:r>
          </a:p>
          <a:p>
            <a:pPr marL="342900" indent="-342900">
              <a:lnSpc>
                <a:spcPts val="1400"/>
              </a:lnSpc>
              <a:buFont typeface="+mj-lt"/>
              <a:buAutoNum type="arabicPeriod"/>
            </a:pPr>
            <a:endParaRPr lang="en-US" sz="1200" b="0" dirty="0">
              <a:solidFill>
                <a:schemeClr val="tx1"/>
              </a:solidFill>
            </a:endParaRPr>
          </a:p>
          <a:p>
            <a:pPr marL="0" indent="0">
              <a:lnSpc>
                <a:spcPts val="1400"/>
              </a:lnSpc>
              <a:buFont typeface="+mj-lt"/>
              <a:buNone/>
            </a:pPr>
            <a:r>
              <a:rPr lang="en-US" sz="1200" b="0" dirty="0">
                <a:solidFill>
                  <a:schemeClr val="tx1"/>
                </a:solidFill>
              </a:rPr>
              <a:t>For some people it might be a home-built spreadsheet. For others, a budgeting tool or app might be best. How do you decide? Trial and error is one way. Or you could talk with friends or family for recommendations on what they use.</a:t>
            </a:r>
          </a:p>
          <a:p>
            <a:pPr marL="0" indent="0">
              <a:lnSpc>
                <a:spcPts val="1400"/>
              </a:lnSpc>
              <a:buFont typeface="+mj-lt"/>
              <a:buNone/>
            </a:pPr>
            <a:endParaRPr lang="en-US" sz="1200" b="0" dirty="0">
              <a:solidFill>
                <a:schemeClr val="tx1"/>
              </a:solidFill>
            </a:endParaRPr>
          </a:p>
          <a:p>
            <a:pPr marL="0" indent="0">
              <a:lnSpc>
                <a:spcPts val="1400"/>
              </a:lnSpc>
              <a:buFont typeface="+mj-lt"/>
              <a:buNone/>
            </a:pPr>
            <a:r>
              <a:rPr lang="en-US" sz="1200" b="1" dirty="0">
                <a:solidFill>
                  <a:schemeClr val="tx1"/>
                </a:solidFill>
              </a:rPr>
              <a:t>2. Set aside time every week to work on your budget</a:t>
            </a:r>
          </a:p>
          <a:p>
            <a:pPr marL="342900" indent="-342900">
              <a:lnSpc>
                <a:spcPts val="1400"/>
              </a:lnSpc>
              <a:buFont typeface="+mj-lt"/>
              <a:buAutoNum type="arabicPeriod"/>
            </a:pPr>
            <a:endParaRPr lang="en-US" sz="1200" b="0" dirty="0">
              <a:solidFill>
                <a:schemeClr val="tx1"/>
              </a:solidFill>
            </a:endParaRPr>
          </a:p>
          <a:p>
            <a:pPr marL="0" indent="0">
              <a:lnSpc>
                <a:spcPts val="1400"/>
              </a:lnSpc>
              <a:buFont typeface="+mj-lt"/>
              <a:buNone/>
            </a:pPr>
            <a:r>
              <a:rPr lang="en-US" sz="1200" b="0" baseline="0" dirty="0">
                <a:solidFill>
                  <a:schemeClr val="tx1"/>
                </a:solidFill>
              </a:rPr>
              <a:t>Block 30 minutes every week on your calendar, starting today. </a:t>
            </a:r>
          </a:p>
          <a:p>
            <a:pPr marL="0" indent="0">
              <a:lnSpc>
                <a:spcPts val="1400"/>
              </a:lnSpc>
              <a:buFont typeface="+mj-lt"/>
              <a:buNone/>
            </a:pPr>
            <a:endParaRPr lang="en-US" sz="1200" b="0" dirty="0">
              <a:solidFill>
                <a:schemeClr val="tx1"/>
              </a:solidFill>
            </a:endParaRPr>
          </a:p>
          <a:p>
            <a:pPr marL="0" indent="0">
              <a:lnSpc>
                <a:spcPts val="1400"/>
              </a:lnSpc>
              <a:buFont typeface="+mj-lt"/>
              <a:buNone/>
            </a:pPr>
            <a:r>
              <a:rPr lang="en-US" sz="1200" b="1" dirty="0">
                <a:solidFill>
                  <a:schemeClr val="tx1"/>
                </a:solidFill>
              </a:rPr>
              <a:t>3. Start an emergency savings account</a:t>
            </a:r>
          </a:p>
          <a:p>
            <a:pPr marL="342900" indent="-342900">
              <a:lnSpc>
                <a:spcPts val="1400"/>
              </a:lnSpc>
              <a:buFont typeface="+mj-lt"/>
              <a:buAutoNum type="arabicPeriod"/>
            </a:pPr>
            <a:endParaRPr lang="en-US" sz="1200" b="0" dirty="0">
              <a:solidFill>
                <a:schemeClr val="tx1"/>
              </a:solidFill>
            </a:endParaRPr>
          </a:p>
          <a:p>
            <a:pPr marL="0" indent="0">
              <a:lnSpc>
                <a:spcPts val="1400"/>
              </a:lnSpc>
              <a:buFont typeface="+mj-lt"/>
              <a:buNone/>
            </a:pPr>
            <a:r>
              <a:rPr lang="en-US" sz="1200" b="0" baseline="0" dirty="0">
                <a:solidFill>
                  <a:schemeClr val="tx1"/>
                </a:solidFill>
              </a:rPr>
              <a:t>Go to your bank within the next week. Start with the minimum deposit and add an ACH from your paycheck that direct deposits an amount from each paycheck. Small amounts add up over time.</a:t>
            </a:r>
          </a:p>
          <a:p>
            <a:pPr marL="0" indent="0">
              <a:lnSpc>
                <a:spcPts val="1400"/>
              </a:lnSpc>
              <a:buFont typeface="+mj-lt"/>
              <a:buNone/>
            </a:pPr>
            <a:endParaRPr lang="en-US" sz="1200" b="0" dirty="0">
              <a:solidFill>
                <a:schemeClr val="tx1"/>
              </a:solidFill>
            </a:endParaRPr>
          </a:p>
          <a:p>
            <a:pPr marL="0" indent="0">
              <a:lnSpc>
                <a:spcPts val="1400"/>
              </a:lnSpc>
              <a:buFont typeface="+mj-lt"/>
              <a:buNone/>
            </a:pPr>
            <a:r>
              <a:rPr lang="en-US" sz="1200" b="1" dirty="0"/>
              <a:t>4. </a:t>
            </a:r>
            <a:r>
              <a:rPr lang="en-US" sz="1200" b="1" dirty="0">
                <a:solidFill>
                  <a:schemeClr val="tx1"/>
                </a:solidFill>
              </a:rPr>
              <a:t>Evaluate your insurance coverage and tax information</a:t>
            </a:r>
          </a:p>
          <a:p>
            <a:pPr marL="0" indent="0">
              <a:lnSpc>
                <a:spcPts val="1400"/>
              </a:lnSpc>
              <a:buFont typeface="+mj-lt"/>
              <a:buNone/>
            </a:pPr>
            <a:endParaRPr lang="en-US" sz="1200" b="0" dirty="0">
              <a:solidFill>
                <a:schemeClr val="tx1"/>
              </a:solidFill>
            </a:endParaRPr>
          </a:p>
          <a:p>
            <a:pPr marL="0" indent="0">
              <a:lnSpc>
                <a:spcPts val="1400"/>
              </a:lnSpc>
              <a:buFont typeface="+mj-lt"/>
              <a:buNone/>
            </a:pPr>
            <a:r>
              <a:rPr lang="en-US" sz="1200" b="0" dirty="0">
                <a:solidFill>
                  <a:schemeClr val="tx1"/>
                </a:solidFill>
              </a:rPr>
              <a:t>Add up your income needs if your</a:t>
            </a:r>
            <a:r>
              <a:rPr lang="en-US" sz="1200" b="0" baseline="0" dirty="0">
                <a:solidFill>
                  <a:schemeClr val="tx1"/>
                </a:solidFill>
              </a:rPr>
              <a:t> family experiences a loss. Explore costs of life insurance coverage. Is your car coverage adequate. Are you covered if you become disabled? Explore opportunities to reduce your taxable income and adjust your tax withholding. </a:t>
            </a:r>
            <a:endParaRPr lang="en-US" sz="1200" b="0" dirty="0">
              <a:solidFill>
                <a:schemeClr val="tx1"/>
              </a:solidFill>
            </a:endParaRPr>
          </a:p>
          <a:p>
            <a:pPr marL="0" indent="0">
              <a:lnSpc>
                <a:spcPts val="1400"/>
              </a:lnSpc>
              <a:buFont typeface="+mj-lt"/>
              <a:buNone/>
            </a:pPr>
            <a:endParaRPr lang="en-US" sz="1200" b="1" dirty="0"/>
          </a:p>
          <a:p>
            <a:pPr marL="0" indent="0">
              <a:lnSpc>
                <a:spcPts val="1400"/>
              </a:lnSpc>
              <a:buFont typeface="+mj-lt"/>
              <a:buNone/>
            </a:pPr>
            <a:r>
              <a:rPr lang="en-US" sz="1200" b="1" dirty="0"/>
              <a:t>5. Get some help</a:t>
            </a:r>
          </a:p>
          <a:p>
            <a:pPr marL="0" indent="0">
              <a:lnSpc>
                <a:spcPts val="1400"/>
              </a:lnSpc>
              <a:buFont typeface="+mj-lt"/>
              <a:buNone/>
            </a:pPr>
            <a:endParaRPr lang="en-US" sz="1200" b="1" dirty="0"/>
          </a:p>
          <a:p>
            <a:pPr marL="0" indent="0">
              <a:lnSpc>
                <a:spcPts val="1400"/>
              </a:lnSpc>
              <a:buFont typeface="+mj-lt"/>
              <a:buNone/>
            </a:pPr>
            <a:r>
              <a:rPr lang="en-US" sz="1200" b="0" dirty="0"/>
              <a:t>If you</a:t>
            </a:r>
            <a:r>
              <a:rPr lang="en-US" sz="1200" b="0" baseline="0" dirty="0"/>
              <a:t> feel you need someone to help you through it, I’m have time in my schedule and would be happy to set up a no obligation meeting before you leave today. </a:t>
            </a: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013F742-EBA5-8E45-91F8-51E8BF0781BA}" type="slidenum">
              <a:rPr lang="en-US" smtClean="0"/>
              <a:t>30</a:t>
            </a:fld>
            <a:endParaRPr lang="en-US"/>
          </a:p>
        </p:txBody>
      </p:sp>
    </p:spTree>
    <p:extLst>
      <p:ext uri="{BB962C8B-B14F-4D97-AF65-F5344CB8AC3E}">
        <p14:creationId xmlns:p14="http://schemas.microsoft.com/office/powerpoint/2010/main" val="22160985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50948D-E947-4DAD-8543-2AC449C7C40E}" type="slidenum">
              <a:rPr lang="en-US" smtClean="0"/>
              <a:t>31</a:t>
            </a:fld>
            <a:endParaRPr lang="en-US"/>
          </a:p>
        </p:txBody>
      </p:sp>
    </p:spTree>
    <p:extLst>
      <p:ext uri="{BB962C8B-B14F-4D97-AF65-F5344CB8AC3E}">
        <p14:creationId xmlns:p14="http://schemas.microsoft.com/office/powerpoint/2010/main" val="3130175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[FINANCIAL PROFESSIONAL: Make this an interactive part of the presentation.]</a:t>
            </a:r>
          </a:p>
          <a:p>
            <a:pPr marL="228600" indent="-228600">
              <a:buAutoNum type="arabicPeriod"/>
            </a:pPr>
            <a:r>
              <a:rPr lang="en-US" b="1" baseline="0" dirty="0"/>
              <a:t>Ask attendees to go to page 2 of their workbook</a:t>
            </a:r>
          </a:p>
          <a:p>
            <a:pPr marL="228600" indent="-228600">
              <a:buAutoNum type="arabicPeriod"/>
            </a:pPr>
            <a:r>
              <a:rPr lang="en-US" b="1" baseline="0" dirty="0"/>
              <a:t>Give them a couple of minutes to identify their top financial concerns </a:t>
            </a:r>
          </a:p>
          <a:p>
            <a:pPr marL="228600" indent="-228600">
              <a:buAutoNum type="arabicPeriod"/>
            </a:pPr>
            <a:r>
              <a:rPr lang="en-US" b="1" baseline="0" dirty="0"/>
              <a:t>Ask the audience to share their financial concerns and expectations about what they’d like to learn in the session.</a:t>
            </a:r>
          </a:p>
          <a:p>
            <a:endParaRPr lang="en-US" baseline="0" dirty="0"/>
          </a:p>
          <a:p>
            <a:r>
              <a:rPr lang="en-US" baseline="0" dirty="0"/>
              <a:t>Let’s start b</a:t>
            </a:r>
            <a:r>
              <a:rPr lang="en-US" dirty="0"/>
              <a:t>y talking </a:t>
            </a:r>
            <a:r>
              <a:rPr lang="en-US" baseline="0" dirty="0"/>
              <a:t>about what you’re hoping to learn. </a:t>
            </a:r>
          </a:p>
          <a:p>
            <a:endParaRPr lang="en-US" baseline="0" dirty="0"/>
          </a:p>
          <a:p>
            <a:r>
              <a:rPr lang="en-US" baseline="0" dirty="0"/>
              <a:t>What do you hope to learn today?</a:t>
            </a:r>
          </a:p>
          <a:p>
            <a:endParaRPr lang="en-US" baseline="0" dirty="0"/>
          </a:p>
          <a:p>
            <a:r>
              <a:rPr lang="en-US" baseline="0" dirty="0"/>
              <a:t>Is anyone comfortable sharing an example of a specific financial challenge? Chances are, someone else has the very same question. </a:t>
            </a:r>
          </a:p>
          <a:p>
            <a:endParaRPr lang="en-US" baseline="0" dirty="0"/>
          </a:p>
          <a:p>
            <a:r>
              <a:rPr lang="en-US" b="1" baseline="0" dirty="0"/>
              <a:t>[FINANCIAL PROFESSIONAL: If there’s a white board or easel paper in the room, write out questions/challenges and make sure you address during the session. If a more complex answer is required, invite attendee(s) to setup an appointment or a phone call with you.]</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7013F742-EBA5-8E45-91F8-51E8BF0781BA}" type="slidenum">
              <a:rPr lang="en-US" smtClean="0"/>
              <a:t>4</a:t>
            </a:fld>
            <a:endParaRPr lang="en-US" dirty="0"/>
          </a:p>
        </p:txBody>
      </p:sp>
    </p:spTree>
    <p:extLst>
      <p:ext uri="{BB962C8B-B14F-4D97-AF65-F5344CB8AC3E}">
        <p14:creationId xmlns:p14="http://schemas.microsoft.com/office/powerpoint/2010/main" val="3866473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your finances, what are some barriers or hurdles that stop you from reaching your financial goals?  [</a:t>
            </a:r>
            <a:r>
              <a:rPr lang="en-US" b="1" dirty="0"/>
              <a:t>ALLOW AUDIENCE TO SHARE THEIR THOUGHTS</a:t>
            </a:r>
            <a:r>
              <a:rPr lang="en-US" b="0" dirty="0"/>
              <a:t>]</a:t>
            </a:r>
            <a:r>
              <a:rPr lang="en-US" dirty="0"/>
              <a:t>    </a:t>
            </a:r>
          </a:p>
          <a:p>
            <a:endParaRPr lang="en-US" baseline="0" dirty="0"/>
          </a:p>
          <a:p>
            <a:r>
              <a:rPr lang="en-US" baseline="0" dirty="0"/>
              <a:t>There are a few primary barriers that most people experience, regardless of your income and financial assets.  </a:t>
            </a:r>
            <a:endParaRPr lang="en-US" dirty="0"/>
          </a:p>
          <a:p>
            <a:endParaRPr lang="en-US" dirty="0"/>
          </a:p>
        </p:txBody>
      </p:sp>
      <p:sp>
        <p:nvSpPr>
          <p:cNvPr id="4" name="Slide Number Placeholder 3"/>
          <p:cNvSpPr>
            <a:spLocks noGrp="1"/>
          </p:cNvSpPr>
          <p:nvPr>
            <p:ph type="sldNum" sz="quarter" idx="5"/>
          </p:nvPr>
        </p:nvSpPr>
        <p:spPr/>
        <p:txBody>
          <a:bodyPr/>
          <a:lstStyle/>
          <a:p>
            <a:fld id="{6950948D-E947-4DAD-8543-2AC449C7C40E}" type="slidenum">
              <a:rPr lang="en-US" smtClean="0"/>
              <a:t>5</a:t>
            </a:fld>
            <a:endParaRPr lang="en-US"/>
          </a:p>
        </p:txBody>
      </p:sp>
    </p:spTree>
    <p:extLst>
      <p:ext uri="{BB962C8B-B14F-4D97-AF65-F5344CB8AC3E}">
        <p14:creationId xmlns:p14="http://schemas.microsoft.com/office/powerpoint/2010/main" val="645764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 barriers for many</a:t>
            </a:r>
            <a:r>
              <a:rPr lang="en-US" baseline="0" dirty="0"/>
              <a:t> </a:t>
            </a:r>
            <a:r>
              <a:rPr lang="en-US" dirty="0"/>
              <a:t>people</a:t>
            </a:r>
            <a:r>
              <a:rPr lang="en-US" baseline="0" dirty="0"/>
              <a:t> are:</a:t>
            </a:r>
          </a:p>
          <a:p>
            <a:endParaRPr lang="en-US" baseline="0" dirty="0"/>
          </a:p>
          <a:p>
            <a:r>
              <a:rPr lang="en-US" baseline="0" dirty="0"/>
              <a:t>No financial plan or budget</a:t>
            </a:r>
          </a:p>
          <a:p>
            <a:r>
              <a:rPr lang="en-US" baseline="0" dirty="0"/>
              <a:t>Carrying too much debt and spending beyond your means</a:t>
            </a:r>
          </a:p>
          <a:p>
            <a:r>
              <a:rPr lang="en-US" baseline="0" dirty="0"/>
              <a:t>No emergency fund </a:t>
            </a:r>
          </a:p>
          <a:p>
            <a:pPr marL="0" indent="0">
              <a:buFontTx/>
              <a:buNone/>
            </a:pPr>
            <a:r>
              <a:rPr lang="en-US" baseline="0" dirty="0"/>
              <a:t>Procrastination – not making your financial wellness a priority or just not sure where to start</a:t>
            </a:r>
          </a:p>
          <a:p>
            <a:endParaRPr lang="en-US" baseline="0" dirty="0"/>
          </a:p>
          <a:p>
            <a:r>
              <a:rPr lang="en-US" baseline="0" dirty="0"/>
              <a:t>I’m hoping you’ll feel better about how to overcome these hurdles after today’s session. </a:t>
            </a:r>
            <a:endParaRPr lang="en-US" dirty="0"/>
          </a:p>
          <a:p>
            <a:endParaRPr lang="en-US" dirty="0"/>
          </a:p>
        </p:txBody>
      </p:sp>
      <p:sp>
        <p:nvSpPr>
          <p:cNvPr id="4" name="Slide Number Placeholder 3"/>
          <p:cNvSpPr>
            <a:spLocks noGrp="1"/>
          </p:cNvSpPr>
          <p:nvPr>
            <p:ph type="sldNum" sz="quarter" idx="5"/>
          </p:nvPr>
        </p:nvSpPr>
        <p:spPr/>
        <p:txBody>
          <a:bodyPr/>
          <a:lstStyle/>
          <a:p>
            <a:fld id="{6950948D-E947-4DAD-8543-2AC449C7C40E}" type="slidenum">
              <a:rPr lang="en-US" smtClean="0"/>
              <a:t>6</a:t>
            </a:fld>
            <a:endParaRPr lang="en-US"/>
          </a:p>
        </p:txBody>
      </p:sp>
    </p:spTree>
    <p:extLst>
      <p:ext uri="{BB962C8B-B14F-4D97-AF65-F5344CB8AC3E}">
        <p14:creationId xmlns:p14="http://schemas.microsoft.com/office/powerpoint/2010/main" val="650865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Spending beyond what you can afford is at the heart of most financial problems. Whether it’s kids’ (or grandkids’) activities, enjoyable vacations, new “toys” (ATVs or tractors), new cars, bigger homes or special dinners with friends and family, the fruits of spending money is fun!  </a:t>
            </a:r>
          </a:p>
          <a:p>
            <a:endParaRPr lang="en-US" baseline="0" dirty="0"/>
          </a:p>
          <a:p>
            <a:r>
              <a:rPr lang="en-US" baseline="0" dirty="0"/>
              <a:t>Maybe you’ve heard the expression, “living within your means.” With easy access to credit, determining whether you can afford something may be hard to do. It’s tempting to look at the minimum payment and think to yourself, “I can afford that.” Spending when you don’t have the financial resources to cover expenses can cause great personal stress and can be a barrier to achieving your personal goals. </a:t>
            </a:r>
          </a:p>
          <a:p>
            <a:endParaRPr lang="en-US" baseline="0" dirty="0"/>
          </a:p>
          <a:p>
            <a:endParaRPr lang="en-US" dirty="0"/>
          </a:p>
        </p:txBody>
      </p:sp>
      <p:sp>
        <p:nvSpPr>
          <p:cNvPr id="4" name="Slide Number Placeholder 3"/>
          <p:cNvSpPr>
            <a:spLocks noGrp="1"/>
          </p:cNvSpPr>
          <p:nvPr>
            <p:ph type="sldNum" sz="quarter" idx="5"/>
          </p:nvPr>
        </p:nvSpPr>
        <p:spPr/>
        <p:txBody>
          <a:bodyPr/>
          <a:lstStyle/>
          <a:p>
            <a:fld id="{A44A7425-B241-7542-ABBF-025E1D1C888D}" type="slidenum">
              <a:rPr lang="en-US" smtClean="0"/>
              <a:t>7</a:t>
            </a:fld>
            <a:endParaRPr lang="en-US"/>
          </a:p>
        </p:txBody>
      </p:sp>
    </p:spTree>
    <p:extLst>
      <p:ext uri="{BB962C8B-B14F-4D97-AF65-F5344CB8AC3E}">
        <p14:creationId xmlns:p14="http://schemas.microsoft.com/office/powerpoint/2010/main" val="648787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your annual spending compare?</a:t>
            </a:r>
          </a:p>
          <a:p>
            <a:endParaRPr lang="en-US" dirty="0"/>
          </a:p>
          <a:p>
            <a:r>
              <a:rPr lang="en-US" dirty="0"/>
              <a:t>According to a consumer expenditures report from the Bureau of Labor Statistics, the average annual expenditures for all consumer units</a:t>
            </a:r>
            <a:r>
              <a:rPr lang="en-US" baseline="30000" dirty="0"/>
              <a:t>1</a:t>
            </a:r>
            <a:r>
              <a:rPr lang="en-US" dirty="0"/>
              <a:t> in 2021 were $66,928, a 9.1-percent increase from 2020,  according to the U.S. Bureau of Labor Statistics. During the same period, the Consumer Price Index (CPI) rose 4.7 percent, and average income before taxes increased 3.7 percent. </a:t>
            </a:r>
          </a:p>
          <a:p>
            <a:endParaRPr lang="en-US" dirty="0"/>
          </a:p>
          <a:p>
            <a:r>
              <a:rPr lang="en-US" dirty="0"/>
              <a:t>Are you curious about how others spend their money? This</a:t>
            </a:r>
            <a:r>
              <a:rPr lang="en-US" baseline="0" dirty="0"/>
              <a:t> is a snapshot from the B</a:t>
            </a:r>
            <a:r>
              <a:rPr lang="en-US" dirty="0"/>
              <a:t>ureau of Labor Statistics</a:t>
            </a:r>
            <a:r>
              <a:rPr lang="en-US" baseline="0" dirty="0"/>
              <a:t>. Keep in mind this data cuts across all socio-economic groups, but it gives you an idea about how average Americans spend their income. </a:t>
            </a:r>
          </a:p>
          <a:p>
            <a:endParaRPr lang="en-US" baseline="0" dirty="0"/>
          </a:p>
          <a:p>
            <a:r>
              <a:rPr lang="en-US" baseline="0" dirty="0"/>
              <a:t>(Read through percentages on slide. Other expenditures include: personal care, alcoholic beverages, tobacco, reading, apparel and services, cash contributions and education.)</a:t>
            </a:r>
          </a:p>
          <a:p>
            <a:endParaRPr lang="en-US" baseline="0" dirty="0"/>
          </a:p>
          <a:p>
            <a:endParaRPr lang="en-US" baseline="0" dirty="0"/>
          </a:p>
          <a:p>
            <a:r>
              <a:rPr lang="en-US" baseline="0" dirty="0"/>
              <a:t>When creating your budget, it’s often helpful to separate expenses you consider to be essential, such as food, shelter, clothing, basic transportation and insurance to protect your finances. Then, get a handle on your discretionary expenses, sometimes called “lifestyle expenses” for things such as entertainment and travel. For most people, cutting lifestyle expenses is the easiest way to balance the budget. </a:t>
            </a:r>
          </a:p>
          <a:p>
            <a:endParaRPr lang="en-US" baseline="0" dirty="0"/>
          </a:p>
          <a:p>
            <a:r>
              <a:rPr lang="en-US" dirty="0"/>
              <a:t>1. Consumer units consist of families, single persons living alone or sharing a household with others but who are financially independent, or two or more persons living together who share major expenses.</a:t>
            </a:r>
          </a:p>
          <a:p>
            <a:endParaRPr lang="en-US" dirty="0"/>
          </a:p>
        </p:txBody>
      </p:sp>
      <p:sp>
        <p:nvSpPr>
          <p:cNvPr id="4" name="Slide Number Placeholder 3"/>
          <p:cNvSpPr>
            <a:spLocks noGrp="1"/>
          </p:cNvSpPr>
          <p:nvPr>
            <p:ph type="sldNum" sz="quarter" idx="5"/>
          </p:nvPr>
        </p:nvSpPr>
        <p:spPr/>
        <p:txBody>
          <a:bodyPr/>
          <a:lstStyle/>
          <a:p>
            <a:fld id="{6950948D-E947-4DAD-8543-2AC449C7C40E}" type="slidenum">
              <a:rPr lang="en-US" smtClean="0"/>
              <a:t>8</a:t>
            </a:fld>
            <a:endParaRPr lang="en-US"/>
          </a:p>
        </p:txBody>
      </p:sp>
    </p:spTree>
    <p:extLst>
      <p:ext uri="{BB962C8B-B14F-4D97-AF65-F5344CB8AC3E}">
        <p14:creationId xmlns:p14="http://schemas.microsoft.com/office/powerpoint/2010/main" val="3171699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you’re aware of the barriers,</a:t>
            </a:r>
            <a:r>
              <a:rPr lang="en-US" baseline="0" dirty="0"/>
              <a:t> l</a:t>
            </a:r>
            <a:r>
              <a:rPr lang="en-US" dirty="0"/>
              <a:t>et’s explore strategies that can </a:t>
            </a:r>
            <a:r>
              <a:rPr lang="en-US" baseline="0" dirty="0"/>
              <a:t>help you improve your financial wellness—so you worry less and enjoy life more. Let’s get started.</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0948D-E947-4DAD-8543-2AC449C7C4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725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223" y="450447"/>
            <a:ext cx="1628594" cy="378228"/>
          </a:xfrm>
          <a:prstGeom prst="rect">
            <a:avLst/>
          </a:prstGeom>
        </p:spPr>
      </p:pic>
      <p:sp>
        <p:nvSpPr>
          <p:cNvPr id="8" name="Title 1"/>
          <p:cNvSpPr>
            <a:spLocks noGrp="1"/>
          </p:cNvSpPr>
          <p:nvPr>
            <p:ph type="ctrTitle" hasCustomPrompt="1"/>
          </p:nvPr>
        </p:nvSpPr>
        <p:spPr>
          <a:xfrm>
            <a:off x="914400" y="1499616"/>
            <a:ext cx="6211312" cy="932688"/>
          </a:xfrm>
          <a:ln>
            <a:noFill/>
          </a:ln>
        </p:spPr>
        <p:txBody>
          <a:bodyPr anchor="t">
            <a:noAutofit/>
          </a:bodyPr>
          <a:lstStyle>
            <a:lvl1pPr algn="l">
              <a:lnSpc>
                <a:spcPts val="3300"/>
              </a:lnSpc>
              <a:defRPr sz="3200">
                <a:solidFill>
                  <a:schemeClr val="accent1"/>
                </a:solidFill>
              </a:defRPr>
            </a:lvl1pPr>
          </a:lstStyle>
          <a:p>
            <a:r>
              <a:rPr lang="en-US" dirty="0"/>
              <a:t>Headline 32pt</a:t>
            </a:r>
            <a:br>
              <a:rPr lang="en-US" dirty="0"/>
            </a:br>
            <a:r>
              <a:rPr lang="en-US" dirty="0"/>
              <a:t>Arial bold</a:t>
            </a:r>
          </a:p>
        </p:txBody>
      </p:sp>
      <p:sp>
        <p:nvSpPr>
          <p:cNvPr id="9" name="Subtitle 2"/>
          <p:cNvSpPr>
            <a:spLocks noGrp="1"/>
          </p:cNvSpPr>
          <p:nvPr>
            <p:ph type="subTitle" idx="1" hasCustomPrompt="1"/>
          </p:nvPr>
        </p:nvSpPr>
        <p:spPr>
          <a:xfrm>
            <a:off x="914400" y="2560320"/>
            <a:ext cx="5290286" cy="576072"/>
          </a:xfrm>
        </p:spPr>
        <p:txBody>
          <a:bodyPr>
            <a:noAutofit/>
          </a:bodyPr>
          <a:lstStyle>
            <a:lvl1pPr marL="0" indent="0" algn="l">
              <a:lnSpc>
                <a:spcPts val="22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20pt Arial</a:t>
            </a:r>
          </a:p>
        </p:txBody>
      </p:sp>
      <p:sp>
        <p:nvSpPr>
          <p:cNvPr id="10" name="Content Placeholder 7"/>
          <p:cNvSpPr>
            <a:spLocks noGrp="1"/>
          </p:cNvSpPr>
          <p:nvPr>
            <p:ph sz="quarter" idx="10" hasCustomPrompt="1"/>
          </p:nvPr>
        </p:nvSpPr>
        <p:spPr>
          <a:xfrm>
            <a:off x="914400" y="3758184"/>
            <a:ext cx="4633384" cy="228600"/>
          </a:xfrm>
        </p:spPr>
        <p:txBody>
          <a:bodyPr>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14pt Arial bold</a:t>
            </a:r>
          </a:p>
        </p:txBody>
      </p:sp>
      <p:sp>
        <p:nvSpPr>
          <p:cNvPr id="11" name="Text Placeholder 9"/>
          <p:cNvSpPr>
            <a:spLocks noGrp="1"/>
          </p:cNvSpPr>
          <p:nvPr>
            <p:ph type="body" sz="quarter" idx="11" hasCustomPrompt="1"/>
          </p:nvPr>
        </p:nvSpPr>
        <p:spPr>
          <a:xfrm>
            <a:off x="914400" y="3986784"/>
            <a:ext cx="4633383" cy="228600"/>
          </a:xfrm>
        </p:spPr>
        <p:txBody>
          <a:bodyPr>
            <a:noAutofit/>
          </a:bodyPr>
          <a:lstStyle>
            <a:lvl1pPr marL="0" indent="0">
              <a:lnSpc>
                <a:spcPts val="1600"/>
              </a:lnSpc>
              <a:buFontTx/>
              <a:buNone/>
              <a:defRPr sz="140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Title 14pt Arial regular</a:t>
            </a:r>
          </a:p>
        </p:txBody>
      </p:sp>
      <p:sp>
        <p:nvSpPr>
          <p:cNvPr id="12" name="Content Placeholder 11"/>
          <p:cNvSpPr>
            <a:spLocks noGrp="1"/>
          </p:cNvSpPr>
          <p:nvPr>
            <p:ph sz="quarter" idx="12" hasCustomPrompt="1"/>
          </p:nvPr>
        </p:nvSpPr>
        <p:spPr>
          <a:xfrm>
            <a:off x="914400" y="4279392"/>
            <a:ext cx="4632960" cy="228600"/>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3" name="Text Placeholder 13"/>
          <p:cNvSpPr>
            <a:spLocks noGrp="1"/>
          </p:cNvSpPr>
          <p:nvPr>
            <p:ph type="body" sz="quarter" idx="13" hasCustomPrompt="1"/>
          </p:nvPr>
        </p:nvSpPr>
        <p:spPr>
          <a:xfrm>
            <a:off x="914400" y="4498848"/>
            <a:ext cx="4632960"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4" name="Content Placeholder 15"/>
          <p:cNvSpPr>
            <a:spLocks noGrp="1"/>
          </p:cNvSpPr>
          <p:nvPr>
            <p:ph sz="quarter" idx="14" hasCustomPrompt="1"/>
          </p:nvPr>
        </p:nvSpPr>
        <p:spPr>
          <a:xfrm>
            <a:off x="914400" y="4782312"/>
            <a:ext cx="4632960" cy="228600"/>
          </a:xfrm>
        </p:spPr>
        <p:txBody>
          <a:bodyPr>
            <a:noAutofit/>
          </a:bodyPr>
          <a:lstStyle>
            <a:lvl1pPr marL="0" indent="0">
              <a:lnSpc>
                <a:spcPts val="1600"/>
              </a:lnSpc>
              <a:buFontTx/>
              <a:buNone/>
              <a:defRPr sz="1400" b="1">
                <a:solidFill>
                  <a:schemeClr val="tx2"/>
                </a:solidFill>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14pt Arial bold</a:t>
            </a:r>
          </a:p>
        </p:txBody>
      </p:sp>
      <p:sp>
        <p:nvSpPr>
          <p:cNvPr id="15" name="Text Placeholder 17"/>
          <p:cNvSpPr>
            <a:spLocks noGrp="1"/>
          </p:cNvSpPr>
          <p:nvPr>
            <p:ph type="body" sz="quarter" idx="15" hasCustomPrompt="1"/>
          </p:nvPr>
        </p:nvSpPr>
        <p:spPr>
          <a:xfrm>
            <a:off x="914400" y="5010912"/>
            <a:ext cx="4632960"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6" name="Content Placeholder 23"/>
          <p:cNvSpPr>
            <a:spLocks noGrp="1"/>
          </p:cNvSpPr>
          <p:nvPr>
            <p:ph sz="quarter" idx="16" hasCustomPrompt="1"/>
          </p:nvPr>
        </p:nvSpPr>
        <p:spPr>
          <a:xfrm>
            <a:off x="914400" y="5568696"/>
            <a:ext cx="2328672" cy="228600"/>
          </a:xfrm>
        </p:spPr>
        <p:txBody>
          <a:bodyPr>
            <a:noAutofit/>
          </a:bodyPr>
          <a:lstStyle>
            <a:lvl1pPr marL="0" indent="0">
              <a:lnSpc>
                <a:spcPts val="1000"/>
              </a:lnSpc>
              <a:spcBef>
                <a:spcPts val="0"/>
              </a:spcBef>
              <a:buFontTx/>
              <a:buNone/>
              <a:defRPr sz="800" b="1" cap="none"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4221" y="456798"/>
            <a:ext cx="6135077" cy="6058182"/>
          </a:xfrm>
          <a:prstGeom prst="rect">
            <a:avLst/>
          </a:prstGeom>
        </p:spPr>
      </p:pic>
    </p:spTree>
    <p:extLst>
      <p:ext uri="{BB962C8B-B14F-4D97-AF65-F5344CB8AC3E}">
        <p14:creationId xmlns:p14="http://schemas.microsoft.com/office/powerpoint/2010/main" val="1160532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with Graphic">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5105400" cy="960120"/>
          </a:xfrm>
        </p:spPr>
        <p:txBody>
          <a:bodyPr>
            <a:noAutofit/>
          </a:bodyPr>
          <a:lstStyle>
            <a:lvl1pPr>
              <a:defRPr/>
            </a:lvl1pPr>
          </a:lstStyle>
          <a:p>
            <a:r>
              <a:rPr lang="en-US" dirty="0"/>
              <a:t>Headline 30pt</a:t>
            </a:r>
            <a:br>
              <a:rPr lang="en-US" dirty="0"/>
            </a:br>
            <a:r>
              <a:rPr lang="en-US" dirty="0"/>
              <a:t>Arial bold</a:t>
            </a:r>
          </a:p>
        </p:txBody>
      </p:sp>
      <p:sp>
        <p:nvSpPr>
          <p:cNvPr id="4" name="Content Placeholder 2"/>
          <p:cNvSpPr>
            <a:spLocks noGrp="1"/>
          </p:cNvSpPr>
          <p:nvPr>
            <p:ph idx="1" hasCustomPrompt="1"/>
          </p:nvPr>
        </p:nvSpPr>
        <p:spPr>
          <a:xfrm>
            <a:off x="914400" y="2526792"/>
            <a:ext cx="5105400" cy="2724912"/>
          </a:xfrm>
        </p:spPr>
        <p:txBody>
          <a:bodyPr>
            <a:noAutofit/>
          </a:bodyPr>
          <a:lstStyle>
            <a:lvl1pPr marL="0" indent="0">
              <a:buFontTx/>
              <a:buNone/>
              <a:defRPr baseline="0">
                <a:solidFill>
                  <a:schemeClr val="tx1"/>
                </a:solidFill>
              </a:defRPr>
            </a:lvl1pPr>
          </a:lstStyle>
          <a:p>
            <a:pPr lvl="0"/>
            <a:r>
              <a:rPr lang="en-US" dirty="0"/>
              <a:t>Intro copy 24/28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5" name="Chart Placeholder 4"/>
          <p:cNvSpPr>
            <a:spLocks noGrp="1"/>
          </p:cNvSpPr>
          <p:nvPr>
            <p:ph type="chart" sz="quarter" idx="10"/>
          </p:nvPr>
        </p:nvSpPr>
        <p:spPr>
          <a:xfrm>
            <a:off x="6172200" y="2042161"/>
            <a:ext cx="5562600" cy="3622675"/>
          </a:xfrm>
          <a:solidFill>
            <a:schemeClr val="accent5">
              <a:lumMod val="20000"/>
              <a:lumOff val="80000"/>
            </a:schemeClr>
          </a:solidFill>
        </p:spPr>
        <p:txBody>
          <a:bodyPr anchor="ctr">
            <a:normAutofit/>
          </a:bodyPr>
          <a:lstStyle>
            <a:lvl1pPr marL="0" indent="0">
              <a:buFontTx/>
              <a:buNone/>
              <a:defRPr sz="1200"/>
            </a:lvl1pPr>
          </a:lstStyle>
          <a:p>
            <a:r>
              <a:rPr lang="en-US"/>
              <a:t>Click icon to add chart</a:t>
            </a:r>
            <a:endParaRPr lang="en-US" dirty="0"/>
          </a:p>
        </p:txBody>
      </p:sp>
      <p:sp>
        <p:nvSpPr>
          <p:cNvPr id="6"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46905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10796155" cy="960120"/>
          </a:xfrm>
        </p:spPr>
        <p:txBody>
          <a:bodyPr>
            <a:noAutofit/>
          </a:bodyPr>
          <a:lstStyle/>
          <a:p>
            <a:r>
              <a:rPr lang="en-US" dirty="0"/>
              <a:t>Headline 30pt</a:t>
            </a:r>
            <a:br>
              <a:rPr lang="en-US" dirty="0"/>
            </a:br>
            <a:r>
              <a:rPr lang="en-US" dirty="0"/>
              <a:t>Arial bold</a:t>
            </a:r>
          </a:p>
        </p:txBody>
      </p:sp>
      <p:sp>
        <p:nvSpPr>
          <p:cNvPr id="4" name="Content Placeholder 2"/>
          <p:cNvSpPr>
            <a:spLocks noGrp="1"/>
          </p:cNvSpPr>
          <p:nvPr>
            <p:ph sz="half" idx="1" hasCustomPrompt="1"/>
          </p:nvPr>
        </p:nvSpPr>
        <p:spPr>
          <a:xfrm>
            <a:off x="914401" y="2526793"/>
            <a:ext cx="10871200" cy="941832"/>
          </a:xfrm>
        </p:spPr>
        <p:txBody>
          <a:bodyPr>
            <a:noAutofit/>
          </a:bodyPr>
          <a:lstStyle>
            <a:lvl1pPr marL="0" indent="0">
              <a:buFontTx/>
              <a:buNone/>
              <a:defRPr b="1" baseline="0">
                <a:solidFill>
                  <a:schemeClr val="accent5"/>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Intro copy 24pt Arial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Content Placeholder 3"/>
          <p:cNvSpPr>
            <a:spLocks noGrp="1"/>
          </p:cNvSpPr>
          <p:nvPr>
            <p:ph sz="half" idx="2" hasCustomPrompt="1"/>
          </p:nvPr>
        </p:nvSpPr>
        <p:spPr>
          <a:xfrm>
            <a:off x="914401"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6" name="Content Placeholder 3"/>
          <p:cNvSpPr>
            <a:spLocks noGrp="1"/>
          </p:cNvSpPr>
          <p:nvPr>
            <p:ph sz="half" idx="10" hasCustomPrompt="1"/>
          </p:nvPr>
        </p:nvSpPr>
        <p:spPr>
          <a:xfrm>
            <a:off x="4419600"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7" name="Content Placeholder 3"/>
          <p:cNvSpPr>
            <a:spLocks noGrp="1"/>
          </p:cNvSpPr>
          <p:nvPr>
            <p:ph sz="half" idx="11" hasCustomPrompt="1"/>
          </p:nvPr>
        </p:nvSpPr>
        <p:spPr>
          <a:xfrm>
            <a:off x="7924800"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463638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ic_Three-colum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10871200" cy="960120"/>
          </a:xfrm>
        </p:spPr>
        <p:txBody>
          <a:bodyPr>
            <a:noAutofit/>
          </a:bodyPr>
          <a:lstStyle>
            <a:lvl1pPr>
              <a:defRPr/>
            </a:lvl1pPr>
          </a:lstStyle>
          <a:p>
            <a:r>
              <a:rPr lang="en-US" dirty="0"/>
              <a:t>Headline 30pt</a:t>
            </a:r>
            <a:br>
              <a:rPr lang="en-US" dirty="0"/>
            </a:br>
            <a:r>
              <a:rPr lang="en-US" dirty="0"/>
              <a:t>Arial bold</a:t>
            </a:r>
          </a:p>
        </p:txBody>
      </p:sp>
      <p:sp>
        <p:nvSpPr>
          <p:cNvPr id="4" name="Content Placeholder 2"/>
          <p:cNvSpPr>
            <a:spLocks noGrp="1"/>
          </p:cNvSpPr>
          <p:nvPr>
            <p:ph sz="half" idx="1" hasCustomPrompt="1"/>
          </p:nvPr>
        </p:nvSpPr>
        <p:spPr>
          <a:xfrm>
            <a:off x="914400" y="2526793"/>
            <a:ext cx="3352800" cy="1133855"/>
          </a:xfrm>
        </p:spPr>
        <p:txBody>
          <a:bodyPr>
            <a:normAutofit/>
          </a:bodyPr>
          <a:lstStyle>
            <a:lvl1pPr marL="0" indent="0" algn="l">
              <a:lnSpc>
                <a:spcPts val="12000"/>
              </a:lnSpc>
              <a:spcBef>
                <a:spcPts val="0"/>
              </a:spcBef>
              <a:buFontTx/>
              <a:buNone/>
              <a:defRPr sz="12000" b="1" baseline="0">
                <a:solidFill>
                  <a:schemeClr val="tx1"/>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1</a:t>
            </a:r>
          </a:p>
        </p:txBody>
      </p:sp>
      <p:sp>
        <p:nvSpPr>
          <p:cNvPr id="5" name="Content Placeholder 3"/>
          <p:cNvSpPr>
            <a:spLocks noGrp="1"/>
          </p:cNvSpPr>
          <p:nvPr>
            <p:ph sz="half" idx="2" hasCustomPrompt="1"/>
          </p:nvPr>
        </p:nvSpPr>
        <p:spPr>
          <a:xfrm>
            <a:off x="914400" y="377037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6" name="Content Placeholder 2"/>
          <p:cNvSpPr>
            <a:spLocks noGrp="1"/>
          </p:cNvSpPr>
          <p:nvPr>
            <p:ph sz="half" idx="10" hasCustomPrompt="1"/>
          </p:nvPr>
        </p:nvSpPr>
        <p:spPr>
          <a:xfrm>
            <a:off x="4419600" y="2526793"/>
            <a:ext cx="3352800" cy="1133855"/>
          </a:xfrm>
        </p:spPr>
        <p:txBody>
          <a:bodyPr>
            <a:normAutofit/>
          </a:bodyPr>
          <a:lstStyle>
            <a:lvl1pPr marL="0" indent="0" algn="l">
              <a:lnSpc>
                <a:spcPts val="12000"/>
              </a:lnSpc>
              <a:spcBef>
                <a:spcPts val="0"/>
              </a:spcBef>
              <a:buFontTx/>
              <a:buNone/>
              <a:defRPr sz="12000" b="1" baseline="0">
                <a:solidFill>
                  <a:schemeClr val="accent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2</a:t>
            </a:r>
          </a:p>
        </p:txBody>
      </p:sp>
      <p:sp>
        <p:nvSpPr>
          <p:cNvPr id="7" name="Content Placeholder 2"/>
          <p:cNvSpPr>
            <a:spLocks noGrp="1"/>
          </p:cNvSpPr>
          <p:nvPr>
            <p:ph sz="half" idx="11" hasCustomPrompt="1"/>
          </p:nvPr>
        </p:nvSpPr>
        <p:spPr>
          <a:xfrm>
            <a:off x="7924800" y="2526793"/>
            <a:ext cx="3352800" cy="1133855"/>
          </a:xfrm>
        </p:spPr>
        <p:txBody>
          <a:bodyPr>
            <a:normAutofit/>
          </a:bodyPr>
          <a:lstStyle>
            <a:lvl1pPr marL="0" indent="0" algn="l">
              <a:lnSpc>
                <a:spcPts val="12000"/>
              </a:lnSpc>
              <a:spcBef>
                <a:spcPts val="0"/>
              </a:spcBef>
              <a:buFontTx/>
              <a:buNone/>
              <a:defRPr sz="12000" b="1" baseline="0">
                <a:solidFill>
                  <a:schemeClr val="accent6"/>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3</a:t>
            </a:r>
          </a:p>
        </p:txBody>
      </p:sp>
      <p:sp>
        <p:nvSpPr>
          <p:cNvPr id="8" name="Content Placeholder 3"/>
          <p:cNvSpPr>
            <a:spLocks noGrp="1"/>
          </p:cNvSpPr>
          <p:nvPr>
            <p:ph sz="half" idx="12" hasCustomPrompt="1"/>
          </p:nvPr>
        </p:nvSpPr>
        <p:spPr>
          <a:xfrm>
            <a:off x="4419600" y="377037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9" name="Content Placeholder 3"/>
          <p:cNvSpPr>
            <a:spLocks noGrp="1"/>
          </p:cNvSpPr>
          <p:nvPr>
            <p:ph sz="half" idx="13" hasCustomPrompt="1"/>
          </p:nvPr>
        </p:nvSpPr>
        <p:spPr>
          <a:xfrm>
            <a:off x="7924800" y="3770377"/>
            <a:ext cx="3352799"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10"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621729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_Introduction with Graphic">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5105400" cy="960120"/>
          </a:xfrm>
        </p:spPr>
        <p:txBody>
          <a:bodyPr>
            <a:noAutofit/>
          </a:bodyPr>
          <a:lstStyle/>
          <a:p>
            <a:r>
              <a:rPr lang="en-US" dirty="0"/>
              <a:t>Headline 30pt</a:t>
            </a:r>
            <a:br>
              <a:rPr lang="en-US" dirty="0"/>
            </a:br>
            <a:r>
              <a:rPr lang="en-US" dirty="0"/>
              <a:t>Arial bold</a:t>
            </a:r>
          </a:p>
        </p:txBody>
      </p:sp>
      <p:sp>
        <p:nvSpPr>
          <p:cNvPr id="4" name="Content Placeholder 2"/>
          <p:cNvSpPr>
            <a:spLocks noGrp="1"/>
          </p:cNvSpPr>
          <p:nvPr>
            <p:ph idx="1" hasCustomPrompt="1"/>
          </p:nvPr>
        </p:nvSpPr>
        <p:spPr>
          <a:xfrm>
            <a:off x="914400" y="2526792"/>
            <a:ext cx="5105400" cy="2724912"/>
          </a:xfrm>
        </p:spPr>
        <p:txBody>
          <a:bodyPr>
            <a:noAutofit/>
          </a:bodyPr>
          <a:lstStyle>
            <a:lvl1pPr marL="0" indent="0">
              <a:lnSpc>
                <a:spcPts val="2200"/>
              </a:lnSpc>
              <a:buFontTx/>
              <a:buNone/>
              <a:defRPr sz="2000" baseline="0">
                <a:solidFill>
                  <a:schemeClr val="tx1"/>
                </a:solidFill>
              </a:defRPr>
            </a:lvl1pPr>
          </a:lstStyle>
          <a:p>
            <a:pPr lvl="0"/>
            <a:r>
              <a:rPr lang="en-US" dirty="0"/>
              <a:t>Intro copy 20/22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5" name="Picture Placeholder 5"/>
          <p:cNvSpPr>
            <a:spLocks noGrp="1"/>
          </p:cNvSpPr>
          <p:nvPr>
            <p:ph type="pic" sz="quarter" idx="10"/>
          </p:nvPr>
        </p:nvSpPr>
        <p:spPr>
          <a:xfrm>
            <a:off x="6174874" y="1447800"/>
            <a:ext cx="5588000" cy="5105400"/>
          </a:xfrm>
          <a:solidFill>
            <a:schemeClr val="bg1">
              <a:lumMod val="95000"/>
            </a:schemeClr>
          </a:solidFill>
        </p:spPr>
        <p:txBody>
          <a:bodyPr anchor="ctr">
            <a:normAutofit/>
          </a:bodyPr>
          <a:lstStyle>
            <a:lvl1pPr marL="0" indent="0">
              <a:buFontTx/>
              <a:buNone/>
              <a:defRPr sz="1200"/>
            </a:lvl1pPr>
          </a:lstStyle>
          <a:p>
            <a:r>
              <a:rPr lang="en-US"/>
              <a:t>Click icon to add picture</a:t>
            </a:r>
          </a:p>
        </p:txBody>
      </p:sp>
      <p:sp>
        <p:nvSpPr>
          <p:cNvPr id="6"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71015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Long_Introduction with Graphic">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10858500" cy="960120"/>
          </a:xfrm>
        </p:spPr>
        <p:txBody>
          <a:bodyPr>
            <a:noAutofit/>
          </a:bodyPr>
          <a:lstStyle>
            <a:lvl1pPr>
              <a:defRPr/>
            </a:lvl1pPr>
          </a:lstStyle>
          <a:p>
            <a:r>
              <a:rPr lang="en-US" dirty="0"/>
              <a:t>Headline 30pt Arial bold to accommodate longer headlines</a:t>
            </a:r>
          </a:p>
        </p:txBody>
      </p:sp>
      <p:sp>
        <p:nvSpPr>
          <p:cNvPr id="4" name="Content Placeholder 2"/>
          <p:cNvSpPr>
            <a:spLocks noGrp="1"/>
          </p:cNvSpPr>
          <p:nvPr>
            <p:ph idx="1" hasCustomPrompt="1"/>
          </p:nvPr>
        </p:nvSpPr>
        <p:spPr>
          <a:xfrm>
            <a:off x="914400" y="2526792"/>
            <a:ext cx="5105400" cy="2724912"/>
          </a:xfrm>
        </p:spPr>
        <p:txBody>
          <a:bodyPr>
            <a:noAutofit/>
          </a:bodyPr>
          <a:lstStyle>
            <a:lvl1pPr marL="0" indent="0">
              <a:lnSpc>
                <a:spcPts val="2200"/>
              </a:lnSpc>
              <a:buFontTx/>
              <a:buNone/>
              <a:defRPr sz="2000" baseline="0">
                <a:solidFill>
                  <a:schemeClr val="tx1"/>
                </a:solidFill>
              </a:defRPr>
            </a:lvl1pPr>
          </a:lstStyle>
          <a:p>
            <a:pPr lvl="0"/>
            <a:r>
              <a:rPr lang="en-US" dirty="0"/>
              <a:t>Intro copy 20/228 Arial bold and </a:t>
            </a:r>
            <a:r>
              <a:rPr lang="en-US" dirty="0" err="1"/>
              <a:t>regurlar</a:t>
            </a:r>
            <a:r>
              <a:rPr lang="en-US" dirty="0"/>
              <a:t>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5" name="Picture Placeholder 5"/>
          <p:cNvSpPr>
            <a:spLocks noGrp="1"/>
          </p:cNvSpPr>
          <p:nvPr>
            <p:ph type="pic" sz="quarter" idx="10"/>
          </p:nvPr>
        </p:nvSpPr>
        <p:spPr>
          <a:xfrm>
            <a:off x="6172200" y="2526792"/>
            <a:ext cx="5562600" cy="4102608"/>
          </a:xfrm>
          <a:solidFill>
            <a:schemeClr val="bg1">
              <a:lumMod val="95000"/>
            </a:schemeClr>
          </a:solidFill>
        </p:spPr>
        <p:txBody>
          <a:bodyPr anchor="ctr">
            <a:normAutofit/>
          </a:bodyPr>
          <a:lstStyle>
            <a:lvl1pPr marL="0" indent="0">
              <a:buFontTx/>
              <a:buNone/>
              <a:defRPr sz="1200"/>
            </a:lvl1pPr>
          </a:lstStyle>
          <a:p>
            <a:r>
              <a:rPr lang="en-US"/>
              <a:t>Click icon to add picture</a:t>
            </a:r>
          </a:p>
        </p:txBody>
      </p:sp>
      <p:sp>
        <p:nvSpPr>
          <p:cNvPr id="6"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920121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Grid">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048500" y="1447800"/>
            <a:ext cx="4673600" cy="914400"/>
          </a:xfrm>
        </p:spPr>
        <p:txBody>
          <a:bodyPr anchor="t" anchorCtr="0">
            <a:noAutofit/>
          </a:bodyPr>
          <a:lstStyle>
            <a:lvl1pPr>
              <a:defRPr sz="3000"/>
            </a:lvl1pPr>
          </a:lstStyle>
          <a:p>
            <a:r>
              <a:rPr lang="en-US" dirty="0"/>
              <a:t>Headline 30pt</a:t>
            </a:r>
            <a:br>
              <a:rPr lang="en-US" dirty="0"/>
            </a:br>
            <a:r>
              <a:rPr lang="en-US" dirty="0"/>
              <a:t>Arial bold</a:t>
            </a:r>
          </a:p>
        </p:txBody>
      </p:sp>
      <p:sp>
        <p:nvSpPr>
          <p:cNvPr id="4" name="Content Placeholder 2"/>
          <p:cNvSpPr>
            <a:spLocks noGrp="1"/>
          </p:cNvSpPr>
          <p:nvPr>
            <p:ph idx="1" hasCustomPrompt="1"/>
          </p:nvPr>
        </p:nvSpPr>
        <p:spPr>
          <a:xfrm>
            <a:off x="7048500" y="2526792"/>
            <a:ext cx="4673600" cy="3443901"/>
          </a:xfrm>
        </p:spPr>
        <p:txBody>
          <a:bodyPr>
            <a:noAutofit/>
          </a:bodyPr>
          <a:lstStyle>
            <a:lvl1pPr marL="0" indent="0">
              <a:lnSpc>
                <a:spcPts val="2200"/>
              </a:lnSpc>
              <a:buFontTx/>
              <a:buNone/>
              <a:defRPr sz="2000"/>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Regular  </a:t>
            </a:r>
            <a:r>
              <a:rPr lang="fr-FR" dirty="0" err="1"/>
              <a:t>pud</a:t>
            </a:r>
            <a:r>
              <a:rPr lang="fr-FR" dirty="0"/>
              <a:t> amer non section </a:t>
            </a:r>
            <a:r>
              <a:rPr lang="fr-FR" dirty="0" err="1"/>
              <a:t>lorem</a:t>
            </a:r>
            <a:r>
              <a:rPr lang="fr-FR" dirty="0"/>
              <a:t>.</a:t>
            </a:r>
          </a:p>
        </p:txBody>
      </p:sp>
      <p:sp>
        <p:nvSpPr>
          <p:cNvPr id="5"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Picture Placeholder 9"/>
          <p:cNvSpPr>
            <a:spLocks noGrp="1"/>
          </p:cNvSpPr>
          <p:nvPr>
            <p:ph type="pic" sz="quarter" idx="10"/>
          </p:nvPr>
        </p:nvSpPr>
        <p:spPr>
          <a:xfrm>
            <a:off x="609600" y="1447800"/>
            <a:ext cx="5562600" cy="1981200"/>
          </a:xfrm>
          <a:solidFill>
            <a:schemeClr val="accent1"/>
          </a:solidFill>
          <a:ln>
            <a:noFill/>
          </a:ln>
        </p:spPr>
        <p:txBody>
          <a:bodyPr/>
          <a:lstStyle>
            <a:lvl1pPr marL="0" indent="0">
              <a:buFontTx/>
              <a:buNone/>
              <a:defRPr>
                <a:solidFill>
                  <a:schemeClr val="bg2"/>
                </a:solidFill>
              </a:defRPr>
            </a:lvl1pPr>
          </a:lstStyle>
          <a:p>
            <a:r>
              <a:rPr lang="en-US"/>
              <a:t>Click icon to add picture</a:t>
            </a:r>
            <a:endParaRPr lang="en-US" dirty="0"/>
          </a:p>
        </p:txBody>
      </p:sp>
      <p:sp>
        <p:nvSpPr>
          <p:cNvPr id="7" name="Content Placeholder 10"/>
          <p:cNvSpPr>
            <a:spLocks noGrp="1"/>
          </p:cNvSpPr>
          <p:nvPr>
            <p:ph sz="quarter" idx="11"/>
          </p:nvPr>
        </p:nvSpPr>
        <p:spPr>
          <a:xfrm>
            <a:off x="609600" y="3535681"/>
            <a:ext cx="2932176" cy="1115567"/>
          </a:xfrm>
          <a:solidFill>
            <a:schemeClr val="bg2"/>
          </a:solidFill>
        </p:spPr>
        <p:txBody>
          <a:bodyPr>
            <a:normAutofit/>
          </a:bodyPr>
          <a:lstStyle>
            <a:lvl1pPr marL="0" indent="0">
              <a:buFontTx/>
              <a:buNone/>
              <a:defRPr sz="1600"/>
            </a:lvl1pPr>
          </a:lstStyle>
          <a:p>
            <a:pPr lvl="0"/>
            <a:r>
              <a:rPr lang="en-US"/>
              <a:t>Click to edit Master text styles</a:t>
            </a:r>
          </a:p>
        </p:txBody>
      </p:sp>
      <p:sp>
        <p:nvSpPr>
          <p:cNvPr id="8" name="Picture Placeholder 11"/>
          <p:cNvSpPr>
            <a:spLocks noGrp="1"/>
          </p:cNvSpPr>
          <p:nvPr>
            <p:ph type="pic" sz="quarter" idx="12"/>
          </p:nvPr>
        </p:nvSpPr>
        <p:spPr>
          <a:xfrm>
            <a:off x="609600" y="4751832"/>
            <a:ext cx="2933700" cy="1801368"/>
          </a:xfrm>
          <a:solidFill>
            <a:schemeClr val="accent1"/>
          </a:solidFill>
          <a:ln>
            <a:noFill/>
          </a:ln>
        </p:spPr>
        <p:txBody>
          <a:bodyPr/>
          <a:lstStyle>
            <a:lvl1pPr marL="0" indent="0">
              <a:buFontTx/>
              <a:buNone/>
              <a:defRPr>
                <a:solidFill>
                  <a:schemeClr val="bg2"/>
                </a:solidFill>
              </a:defRPr>
            </a:lvl1pPr>
          </a:lstStyle>
          <a:p>
            <a:r>
              <a:rPr lang="en-US"/>
              <a:t>Click icon to add picture</a:t>
            </a:r>
            <a:endParaRPr lang="en-US" dirty="0"/>
          </a:p>
        </p:txBody>
      </p:sp>
      <p:sp>
        <p:nvSpPr>
          <p:cNvPr id="9" name="Picture Placeholder 12"/>
          <p:cNvSpPr>
            <a:spLocks noGrp="1"/>
          </p:cNvSpPr>
          <p:nvPr>
            <p:ph type="pic" sz="quarter" idx="13"/>
          </p:nvPr>
        </p:nvSpPr>
        <p:spPr>
          <a:xfrm>
            <a:off x="3701288" y="3535681"/>
            <a:ext cx="2470912" cy="3017519"/>
          </a:xfrm>
          <a:solidFill>
            <a:schemeClr val="bg2"/>
          </a:solidFill>
        </p:spPr>
        <p:txBody>
          <a:bodyPr/>
          <a:lstStyle>
            <a:lvl1pPr marL="0" indent="0">
              <a:buFontTx/>
              <a:buNone/>
              <a:defRPr/>
            </a:lvl1pPr>
          </a:lstStyle>
          <a:p>
            <a:r>
              <a:rPr lang="en-US"/>
              <a:t>Click icon to add picture</a:t>
            </a:r>
            <a:endParaRPr lang="en-US" dirty="0"/>
          </a:p>
        </p:txBody>
      </p:sp>
    </p:spTree>
    <p:extLst>
      <p:ext uri="{BB962C8B-B14F-4D97-AF65-F5344CB8AC3E}">
        <p14:creationId xmlns:p14="http://schemas.microsoft.com/office/powerpoint/2010/main" val="351490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with Two Char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52420"/>
            <a:ext cx="5080000" cy="914400"/>
          </a:xfrm>
        </p:spPr>
        <p:txBody>
          <a:bodyPr anchor="t" anchorCtr="0">
            <a:noAutofit/>
          </a:bodyPr>
          <a:lstStyle>
            <a:lvl1pPr>
              <a:defRPr sz="3000"/>
            </a:lvl1pPr>
          </a:lstStyle>
          <a:p>
            <a:r>
              <a:rPr lang="en-US" dirty="0"/>
              <a:t>Headline 30pt</a:t>
            </a:r>
            <a:br>
              <a:rPr lang="en-US" dirty="0"/>
            </a:br>
            <a:r>
              <a:rPr lang="en-US" dirty="0"/>
              <a:t>Arial bold</a:t>
            </a:r>
          </a:p>
        </p:txBody>
      </p:sp>
      <p:sp>
        <p:nvSpPr>
          <p:cNvPr id="4" name="Content Placeholder 2"/>
          <p:cNvSpPr>
            <a:spLocks noGrp="1"/>
          </p:cNvSpPr>
          <p:nvPr>
            <p:ph idx="1" hasCustomPrompt="1"/>
          </p:nvPr>
        </p:nvSpPr>
        <p:spPr>
          <a:xfrm>
            <a:off x="914400" y="2531412"/>
            <a:ext cx="5105400" cy="3913632"/>
          </a:xfrm>
        </p:spPr>
        <p:txBody>
          <a:bodyPr>
            <a:noAutofit/>
          </a:bodyPr>
          <a:lstStyle>
            <a:lvl1pPr marL="0" indent="0">
              <a:lnSpc>
                <a:spcPts val="2200"/>
              </a:lnSpc>
              <a:buFontTx/>
              <a:buNone/>
              <a:defRPr sz="200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p:txBody>
      </p:sp>
      <p:sp>
        <p:nvSpPr>
          <p:cNvPr id="5" name="Chart Placeholder 4"/>
          <p:cNvSpPr>
            <a:spLocks noGrp="1"/>
          </p:cNvSpPr>
          <p:nvPr>
            <p:ph type="chart" sz="quarter" idx="10"/>
          </p:nvPr>
        </p:nvSpPr>
        <p:spPr>
          <a:xfrm>
            <a:off x="6172200" y="1408176"/>
            <a:ext cx="5562600" cy="2514600"/>
          </a:xfrm>
        </p:spPr>
        <p:txBody>
          <a:bodyPr anchor="ctr">
            <a:normAutofit/>
          </a:bodyPr>
          <a:lstStyle>
            <a:lvl1pPr marL="0" indent="0">
              <a:buFontTx/>
              <a:buNone/>
              <a:defRPr sz="1200"/>
            </a:lvl1pPr>
          </a:lstStyle>
          <a:p>
            <a:r>
              <a:rPr lang="en-US"/>
              <a:t>Click icon to add chart</a:t>
            </a:r>
          </a:p>
        </p:txBody>
      </p:sp>
      <p:sp>
        <p:nvSpPr>
          <p:cNvPr id="6" name="Chart Placeholder 4"/>
          <p:cNvSpPr>
            <a:spLocks noGrp="1"/>
          </p:cNvSpPr>
          <p:nvPr>
            <p:ph type="chart" sz="quarter" idx="11"/>
          </p:nvPr>
        </p:nvSpPr>
        <p:spPr>
          <a:xfrm>
            <a:off x="6172200" y="3913632"/>
            <a:ext cx="5562600" cy="2514600"/>
          </a:xfrm>
        </p:spPr>
        <p:txBody>
          <a:bodyPr anchor="ctr">
            <a:normAutofit/>
          </a:bodyPr>
          <a:lstStyle>
            <a:lvl1pPr marL="0" indent="0">
              <a:buFontTx/>
              <a:buNone/>
              <a:defRPr sz="1200"/>
            </a:lvl1pPr>
          </a:lstStyle>
          <a:p>
            <a:r>
              <a:rPr lang="en-US"/>
              <a:t>Click icon to add chart</a:t>
            </a:r>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1481706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lumn_Icons and Pictur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52420"/>
            <a:ext cx="5080000" cy="914400"/>
          </a:xfrm>
        </p:spPr>
        <p:txBody>
          <a:bodyPr anchor="t" anchorCtr="0">
            <a:noAutofit/>
          </a:bodyPr>
          <a:lstStyle>
            <a:lvl1pPr>
              <a:defRPr sz="3000"/>
            </a:lvl1pPr>
          </a:lstStyle>
          <a:p>
            <a:r>
              <a:rPr lang="en-US" dirty="0"/>
              <a:t>Headline 30pt</a:t>
            </a:r>
            <a:br>
              <a:rPr lang="en-US" dirty="0"/>
            </a:br>
            <a:r>
              <a:rPr lang="en-US" dirty="0"/>
              <a:t>Arial bold</a:t>
            </a:r>
          </a:p>
        </p:txBody>
      </p:sp>
      <p:sp>
        <p:nvSpPr>
          <p:cNvPr id="4" name="Content Placeholder 2"/>
          <p:cNvSpPr>
            <a:spLocks noGrp="1"/>
          </p:cNvSpPr>
          <p:nvPr>
            <p:ph idx="1" hasCustomPrompt="1"/>
          </p:nvPr>
        </p:nvSpPr>
        <p:spPr>
          <a:xfrm>
            <a:off x="2667000" y="2531412"/>
            <a:ext cx="3352800" cy="3913632"/>
          </a:xfrm>
        </p:spPr>
        <p:txBody>
          <a:bodyPr anchor="t" anchorCtr="0">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a:p>
            <a:pPr marL="0" marR="0" lvl="0" indent="0" algn="l" defTabSz="914400" rtl="0" eaLnBrk="1" fontAlgn="auto" latinLnBrk="0" hangingPunct="1">
              <a:lnSpc>
                <a:spcPts val="2200"/>
              </a:lnSpc>
              <a:spcBef>
                <a:spcPts val="1000"/>
              </a:spcBef>
              <a:spcAft>
                <a:spcPts val="0"/>
              </a:spcAft>
              <a:buClrTx/>
              <a:buSzTx/>
              <a:buFontTx/>
              <a:buNone/>
              <a:tabLst/>
              <a:defRPr/>
            </a:pPr>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p:txBody>
      </p:sp>
      <p:sp>
        <p:nvSpPr>
          <p:cNvPr id="5" name="Picture Placeholder 5"/>
          <p:cNvSpPr>
            <a:spLocks noGrp="1"/>
          </p:cNvSpPr>
          <p:nvPr>
            <p:ph type="pic" sz="quarter" idx="10"/>
          </p:nvPr>
        </p:nvSpPr>
        <p:spPr>
          <a:xfrm>
            <a:off x="905256" y="2563496"/>
            <a:ext cx="1609344" cy="1060704"/>
          </a:xfrm>
        </p:spPr>
        <p:txBody>
          <a:bodyPr anchor="ctr">
            <a:normAutofit/>
          </a:bodyPr>
          <a:lstStyle>
            <a:lvl1pPr marL="0" indent="0">
              <a:buFontTx/>
              <a:buNone/>
              <a:defRPr sz="1200"/>
            </a:lvl1pPr>
          </a:lstStyle>
          <a:p>
            <a:r>
              <a:rPr lang="en-US"/>
              <a:t>Click icon to add picture</a:t>
            </a:r>
            <a:endParaRPr lang="en-US" dirty="0"/>
          </a:p>
        </p:txBody>
      </p:sp>
      <p:sp>
        <p:nvSpPr>
          <p:cNvPr id="6" name="Picture Placeholder 5"/>
          <p:cNvSpPr>
            <a:spLocks noGrp="1"/>
          </p:cNvSpPr>
          <p:nvPr>
            <p:ph type="pic" sz="quarter" idx="11"/>
          </p:nvPr>
        </p:nvSpPr>
        <p:spPr>
          <a:xfrm>
            <a:off x="905256" y="3951636"/>
            <a:ext cx="1609344" cy="1060704"/>
          </a:xfrm>
        </p:spPr>
        <p:txBody>
          <a:bodyPr anchor="ctr">
            <a:normAutofit/>
          </a:bodyPr>
          <a:lstStyle>
            <a:lvl1pPr marL="0" indent="0">
              <a:buFontTx/>
              <a:buNone/>
              <a:defRPr sz="1200"/>
            </a:lvl1pPr>
          </a:lstStyle>
          <a:p>
            <a:r>
              <a:rPr lang="en-US"/>
              <a:t>Click icon to add picture</a:t>
            </a:r>
            <a:endParaRPr lang="en-US" dirty="0"/>
          </a:p>
        </p:txBody>
      </p:sp>
      <p:sp>
        <p:nvSpPr>
          <p:cNvPr id="7" name="Picture Placeholder 9"/>
          <p:cNvSpPr>
            <a:spLocks noGrp="1"/>
          </p:cNvSpPr>
          <p:nvPr>
            <p:ph type="pic" sz="quarter" idx="12"/>
          </p:nvPr>
        </p:nvSpPr>
        <p:spPr>
          <a:xfrm>
            <a:off x="6172200" y="1422400"/>
            <a:ext cx="5562600" cy="4978400"/>
          </a:xfrm>
          <a:solidFill>
            <a:schemeClr val="bg1">
              <a:lumMod val="95000"/>
            </a:schemeClr>
          </a:solidFill>
        </p:spPr>
        <p:txBody>
          <a:bodyPr anchor="ctr">
            <a:normAutofit/>
          </a:bodyPr>
          <a:lstStyle>
            <a:lvl1pPr marL="0" indent="0">
              <a:buFontTx/>
              <a:buNone/>
              <a:defRPr sz="1200"/>
            </a:lvl1pPr>
          </a:lstStyle>
          <a:p>
            <a:r>
              <a:rPr lang="en-US"/>
              <a:t>Click icon to add picture</a:t>
            </a:r>
            <a:endParaRPr lang="en-US" dirty="0"/>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946249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with Icon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10325100" cy="914400"/>
          </a:xfrm>
        </p:spPr>
        <p:txBody>
          <a:bodyPr>
            <a:noAutofit/>
          </a:bodyPr>
          <a:lstStyle/>
          <a:p>
            <a:r>
              <a:rPr lang="en-US" dirty="0"/>
              <a:t>Headline 30pt</a:t>
            </a:r>
            <a:br>
              <a:rPr lang="en-US" dirty="0"/>
            </a:br>
            <a:r>
              <a:rPr lang="en-US" dirty="0"/>
              <a:t>Arial bold</a:t>
            </a:r>
          </a:p>
        </p:txBody>
      </p:sp>
      <p:sp>
        <p:nvSpPr>
          <p:cNvPr id="4" name="Content Placeholder 3"/>
          <p:cNvSpPr>
            <a:spLocks noGrp="1"/>
          </p:cNvSpPr>
          <p:nvPr>
            <p:ph sz="half" idx="2" hasCustomPrompt="1"/>
          </p:nvPr>
        </p:nvSpPr>
        <p:spPr>
          <a:xfrm>
            <a:off x="914400" y="2487470"/>
            <a:ext cx="10325100" cy="941531"/>
          </a:xfrm>
        </p:spPr>
        <p:txBody>
          <a:bodyPr numCol="1">
            <a:noAutofit/>
          </a:bodyPr>
          <a:lstStyle>
            <a:lvl1pPr marL="0" marR="0" indent="0" algn="l" defTabSz="914400" rtl="0" eaLnBrk="1" fontAlgn="auto" latinLnBrk="0" hangingPunct="1">
              <a:lnSpc>
                <a:spcPts val="2800"/>
              </a:lnSpc>
              <a:spcBef>
                <a:spcPts val="1000"/>
              </a:spcBef>
              <a:spcAft>
                <a:spcPts val="0"/>
              </a:spcAft>
              <a:buClrTx/>
              <a:buSzTx/>
              <a:buFontTx/>
              <a:buNone/>
              <a:tabLst/>
              <a:defRPr sz="2400" b="1">
                <a:solidFill>
                  <a:schemeClr val="accent5"/>
                </a:solidFill>
              </a:defRPr>
            </a:lvl1pPr>
          </a:lstStyle>
          <a:p>
            <a:pPr lvl="0"/>
            <a:r>
              <a:rPr lang="en-US" dirty="0"/>
              <a:t>Text 20/22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5" name="Picture Placeholder 8"/>
          <p:cNvSpPr>
            <a:spLocks noGrp="1"/>
          </p:cNvSpPr>
          <p:nvPr>
            <p:ph type="pic" sz="quarter" idx="10"/>
          </p:nvPr>
        </p:nvSpPr>
        <p:spPr>
          <a:xfrm>
            <a:off x="914400" y="3429000"/>
            <a:ext cx="2489200" cy="1335024"/>
          </a:xfrm>
        </p:spPr>
        <p:txBody>
          <a:bodyPr/>
          <a:lstStyle>
            <a:lvl1pPr marL="0" indent="0">
              <a:buNone/>
              <a:defRPr/>
            </a:lvl1pPr>
          </a:lstStyle>
          <a:p>
            <a:r>
              <a:rPr lang="en-US"/>
              <a:t>Click icon to add picture</a:t>
            </a:r>
            <a:endParaRPr lang="en-US" dirty="0"/>
          </a:p>
        </p:txBody>
      </p:sp>
      <p:sp>
        <p:nvSpPr>
          <p:cNvPr id="6" name="Picture Placeholder 10"/>
          <p:cNvSpPr>
            <a:spLocks noGrp="1"/>
          </p:cNvSpPr>
          <p:nvPr>
            <p:ph type="pic" sz="quarter" idx="11"/>
          </p:nvPr>
        </p:nvSpPr>
        <p:spPr>
          <a:xfrm>
            <a:off x="4419600" y="3429000"/>
            <a:ext cx="2540000" cy="1335024"/>
          </a:xfrm>
        </p:spPr>
        <p:txBody>
          <a:bodyPr/>
          <a:lstStyle>
            <a:lvl1pPr marL="0" indent="0">
              <a:buNone/>
              <a:defRPr/>
            </a:lvl1pPr>
          </a:lstStyle>
          <a:p>
            <a:r>
              <a:rPr lang="en-US"/>
              <a:t>Click icon to add picture</a:t>
            </a:r>
          </a:p>
        </p:txBody>
      </p:sp>
      <p:sp>
        <p:nvSpPr>
          <p:cNvPr id="7" name="Picture Placeholder 12"/>
          <p:cNvSpPr>
            <a:spLocks noGrp="1"/>
          </p:cNvSpPr>
          <p:nvPr>
            <p:ph type="pic" sz="quarter" idx="12"/>
          </p:nvPr>
        </p:nvSpPr>
        <p:spPr>
          <a:xfrm>
            <a:off x="7924800" y="3429000"/>
            <a:ext cx="2550160" cy="1335024"/>
          </a:xfrm>
        </p:spPr>
        <p:txBody>
          <a:bodyPr/>
          <a:lstStyle>
            <a:lvl1pPr marL="0" indent="0">
              <a:buNone/>
              <a:defRPr/>
            </a:lvl1pPr>
          </a:lstStyle>
          <a:p>
            <a:r>
              <a:rPr lang="en-US"/>
              <a:t>Click icon to add picture</a:t>
            </a:r>
          </a:p>
        </p:txBody>
      </p:sp>
      <p:sp>
        <p:nvSpPr>
          <p:cNvPr id="8" name="Text Placeholder 16"/>
          <p:cNvSpPr>
            <a:spLocks noGrp="1"/>
          </p:cNvSpPr>
          <p:nvPr>
            <p:ph type="body" sz="quarter" idx="13" hasCustomPrompt="1"/>
          </p:nvPr>
        </p:nvSpPr>
        <p:spPr>
          <a:xfrm>
            <a:off x="9144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tx1"/>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9" name="Text Placeholder 16"/>
          <p:cNvSpPr>
            <a:spLocks noGrp="1"/>
          </p:cNvSpPr>
          <p:nvPr>
            <p:ph type="body" sz="quarter" idx="14" hasCustomPrompt="1"/>
          </p:nvPr>
        </p:nvSpPr>
        <p:spPr>
          <a:xfrm>
            <a:off x="44196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tx1"/>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5" hasCustomPrompt="1"/>
          </p:nvPr>
        </p:nvSpPr>
        <p:spPr>
          <a:xfrm>
            <a:off x="7924800" y="4935538"/>
            <a:ext cx="33147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tx1"/>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1"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649002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dentity Block">
    <p:spTree>
      <p:nvGrpSpPr>
        <p:cNvPr id="1" name=""/>
        <p:cNvGrpSpPr/>
        <p:nvPr/>
      </p:nvGrpSpPr>
      <p:grpSpPr>
        <a:xfrm>
          <a:off x="0" y="0"/>
          <a:ext cx="0" cy="0"/>
          <a:chOff x="0" y="0"/>
          <a:chExt cx="0" cy="0"/>
        </a:xfrm>
      </p:grpSpPr>
      <p:sp>
        <p:nvSpPr>
          <p:cNvPr id="3" name="Text Placeholder 4"/>
          <p:cNvSpPr txBox="1">
            <a:spLocks/>
          </p:cNvSpPr>
          <p:nvPr userDrawn="1"/>
        </p:nvSpPr>
        <p:spPr>
          <a:xfrm>
            <a:off x="0" y="5410200"/>
            <a:ext cx="6896100" cy="1447800"/>
          </a:xfrm>
          <a:prstGeom prst="rect">
            <a:avLst/>
          </a:prstGeom>
        </p:spPr>
        <p:txBody>
          <a:bodyPr vert="horz" lIns="0" tIns="0" rIns="0" bIns="347472" rtlCol="0" anchor="b" anchorCtr="0">
            <a:noAutofit/>
          </a:bodyPr>
          <a:lstStyle>
            <a:lvl1pPr marL="685800" marR="0" indent="0" algn="l" defTabSz="457200" rtl="0" eaLnBrk="1" fontAlgn="auto" latinLnBrk="0" hangingPunct="1">
              <a:lnSpc>
                <a:spcPts val="900"/>
              </a:lnSpc>
              <a:spcBef>
                <a:spcPts val="0"/>
              </a:spcBef>
              <a:spcAft>
                <a:spcPts val="215"/>
              </a:spcAft>
              <a:buClrTx/>
              <a:buSzTx/>
              <a:buFontTx/>
              <a:buNone/>
              <a:tabLst/>
              <a:defRPr sz="600" kern="1200">
                <a:solidFill>
                  <a:schemeClr val="tx1"/>
                </a:solidFill>
                <a:latin typeface="+mn-lt"/>
                <a:ea typeface="+mn-ea"/>
                <a:cs typeface="+mn-cs"/>
              </a:defRPr>
            </a:lvl1pPr>
            <a:lvl2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2pPr>
            <a:lvl3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3pPr>
            <a:lvl4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4pPr>
            <a:lvl5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0" indent="0">
              <a:lnSpc>
                <a:spcPct val="120000"/>
              </a:lnSpc>
              <a:spcAft>
                <a:spcPts val="450"/>
              </a:spcAft>
              <a:tabLst/>
              <a:defRPr/>
            </a:pPr>
            <a:r>
              <a:rPr lang="en-US" sz="650" b="1" spc="15" dirty="0">
                <a:solidFill>
                  <a:srgbClr val="000000"/>
                </a:solidFill>
                <a:latin typeface="Arial" panose="020B0604020202020204" pitchFamily="34" charset="0"/>
                <a:ea typeface="Times New Roman" panose="02020603050405020304" pitchFamily="18" charset="0"/>
                <a:cs typeface="Times-Roman"/>
              </a:rPr>
              <a:t>Securian Financial Group, Inc.</a:t>
            </a:r>
            <a:br>
              <a:rPr lang="en-US" sz="650" b="1" spc="15" dirty="0">
                <a:solidFill>
                  <a:srgbClr val="000000"/>
                </a:solidFill>
                <a:latin typeface="Arial" panose="020B0604020202020204" pitchFamily="34" charset="0"/>
                <a:ea typeface="Times New Roman" panose="02020603050405020304" pitchFamily="18" charset="0"/>
                <a:cs typeface="Times-Roman"/>
              </a:rPr>
            </a:br>
            <a:r>
              <a:rPr lang="en-US" sz="650" b="1" spc="15" dirty="0" err="1">
                <a:solidFill>
                  <a:srgbClr val="0C7B3F"/>
                </a:solidFill>
                <a:latin typeface="Arial" panose="020B0604020202020204" pitchFamily="34" charset="0"/>
                <a:ea typeface="Times New Roman" panose="02020603050405020304" pitchFamily="18" charset="0"/>
                <a:cs typeface="Times-Roman"/>
              </a:rPr>
              <a:t>securian.com</a:t>
            </a:r>
            <a:endParaRPr lang="en-US" sz="650" dirty="0">
              <a:solidFill>
                <a:srgbClr val="000000"/>
              </a:solidFill>
              <a:latin typeface="Times-Roman"/>
              <a:ea typeface="Times New Roman" panose="02020603050405020304" pitchFamily="18" charset="0"/>
              <a:cs typeface="Times-Roman"/>
            </a:endParaRPr>
          </a:p>
          <a:p>
            <a:pPr marL="920750" indent="0">
              <a:tabLst/>
              <a:defRPr/>
            </a:pPr>
            <a:r>
              <a:rPr lang="en-US" spc="5" dirty="0">
                <a:solidFill>
                  <a:srgbClr val="323232"/>
                </a:solidFill>
                <a:ea typeface="Times New Roman" panose="02020603050405020304" pitchFamily="18" charset="0"/>
                <a:cs typeface="HurmeGeometricSans3-Regular" panose="020B0500020000000000" pitchFamily="34" charset="0"/>
              </a:rPr>
              <a:t>400 Robert Street North, St. Paul, MN 55101-2098</a:t>
            </a:r>
            <a:br>
              <a:rPr lang="en-US" spc="5" dirty="0">
                <a:solidFill>
                  <a:srgbClr val="323232"/>
                </a:solidFill>
                <a:ea typeface="Times New Roman" panose="02020603050405020304" pitchFamily="18" charset="0"/>
                <a:cs typeface="HurmeGeometricSans3-Regular" panose="020B0500020000000000" pitchFamily="34" charset="0"/>
              </a:rPr>
            </a:br>
            <a:r>
              <a:rPr lang="en-US" spc="5" dirty="0">
                <a:solidFill>
                  <a:srgbClr val="323232"/>
                </a:solidFill>
                <a:ea typeface="Times New Roman" panose="02020603050405020304" pitchFamily="18" charset="0"/>
                <a:cs typeface="HurmeGeometricSans3-Regular" panose="020B0500020000000000" pitchFamily="34" charset="0"/>
              </a:rPr>
              <a:t>©2023 Securian Financial Group, Inc. All rights reserved.</a:t>
            </a:r>
            <a:endParaRPr lang="en-US" spc="-10" dirty="0">
              <a:solidFill>
                <a:srgbClr val="323232"/>
              </a:solidFill>
              <a:ea typeface="Times New Roman" panose="02020603050405020304" pitchFamily="18" charset="0"/>
              <a:cs typeface="HurmeGeometricSans3-Regular" panose="020B0500020000000000" pitchFamily="34" charset="0"/>
            </a:endParaRPr>
          </a:p>
          <a:p>
            <a:pPr marL="920750" indent="0">
              <a:tabLst/>
              <a:defRPr/>
            </a:pPr>
            <a:r>
              <a:rPr lang="en-US" spc="5" dirty="0">
                <a:solidFill>
                  <a:srgbClr val="323232"/>
                </a:solidFill>
                <a:ea typeface="Times New Roman" panose="02020603050405020304" pitchFamily="18" charset="0"/>
                <a:cs typeface="HurmeGeometricSans3-Regular" panose="020B0500020000000000" pitchFamily="34" charset="0"/>
              </a:rPr>
              <a:t>Rev 5-2023   DOFU 5-2023</a:t>
            </a:r>
            <a:br>
              <a:rPr lang="en-US" spc="5" dirty="0">
                <a:solidFill>
                  <a:srgbClr val="323232"/>
                </a:solidFill>
                <a:ea typeface="Times New Roman" panose="02020603050405020304" pitchFamily="18" charset="0"/>
                <a:cs typeface="HurmeGeometricSans3-Regular" panose="020B0500020000000000" pitchFamily="34" charset="0"/>
              </a:rPr>
            </a:br>
            <a:r>
              <a:rPr lang="en-US" spc="5" dirty="0">
                <a:solidFill>
                  <a:srgbClr val="323232"/>
                </a:solidFill>
                <a:ea typeface="Times New Roman" panose="02020603050405020304" pitchFamily="18" charset="0"/>
                <a:cs typeface="HurmeGeometricSans3-Regular" panose="020B0500020000000000" pitchFamily="34" charset="0"/>
              </a:rPr>
              <a:t>2887451</a:t>
            </a:r>
            <a:endParaRPr lang="en-US" spc="-10" dirty="0">
              <a:solidFill>
                <a:srgbClr val="323232"/>
              </a:solidFill>
              <a:ea typeface="Times New Roman" panose="02020603050405020304" pitchFamily="18" charset="0"/>
              <a:cs typeface="HurmeGeometricSans3-Regular" panose="020B0500020000000000" pitchFamily="34" charset="0"/>
            </a:endParaRPr>
          </a:p>
        </p:txBody>
      </p:sp>
    </p:spTree>
    <p:extLst>
      <p:ext uri="{BB962C8B-B14F-4D97-AF65-F5344CB8AC3E}">
        <p14:creationId xmlns:p14="http://schemas.microsoft.com/office/powerpoint/2010/main" val="174653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1" y="1499616"/>
            <a:ext cx="5030128" cy="932688"/>
          </a:xfrm>
        </p:spPr>
        <p:txBody>
          <a:bodyPr anchor="t">
            <a:noAutofit/>
          </a:bodyPr>
          <a:lstStyle>
            <a:lvl1pPr algn="l">
              <a:lnSpc>
                <a:spcPts val="3300"/>
              </a:lnSpc>
              <a:defRPr sz="3200">
                <a:solidFill>
                  <a:schemeClr val="accent1"/>
                </a:solidFill>
              </a:defRPr>
            </a:lvl1pPr>
          </a:lstStyle>
          <a:p>
            <a:r>
              <a:rPr lang="en-US" dirty="0"/>
              <a:t>Headline 32pt</a:t>
            </a:r>
            <a:br>
              <a:rPr lang="en-US" dirty="0"/>
            </a:br>
            <a:r>
              <a:rPr lang="en-US" dirty="0"/>
              <a:t>Arial bold</a:t>
            </a:r>
          </a:p>
        </p:txBody>
      </p:sp>
      <p:sp>
        <p:nvSpPr>
          <p:cNvPr id="8" name="Subtitle 2"/>
          <p:cNvSpPr>
            <a:spLocks noGrp="1"/>
          </p:cNvSpPr>
          <p:nvPr>
            <p:ph type="subTitle" idx="1" hasCustomPrompt="1"/>
          </p:nvPr>
        </p:nvSpPr>
        <p:spPr>
          <a:xfrm>
            <a:off x="914401" y="2560320"/>
            <a:ext cx="5030128" cy="576072"/>
          </a:xfrm>
        </p:spPr>
        <p:txBody>
          <a:bodyPr>
            <a:noAutofit/>
          </a:bodyPr>
          <a:lstStyle>
            <a:lvl1pPr marL="0" indent="0" algn="l">
              <a:lnSpc>
                <a:spcPts val="22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20pt Arial</a:t>
            </a:r>
          </a:p>
        </p:txBody>
      </p:sp>
      <p:sp>
        <p:nvSpPr>
          <p:cNvPr id="9" name="Content Placeholder 7"/>
          <p:cNvSpPr>
            <a:spLocks noGrp="1"/>
          </p:cNvSpPr>
          <p:nvPr>
            <p:ph sz="quarter" idx="10" hasCustomPrompt="1"/>
          </p:nvPr>
        </p:nvSpPr>
        <p:spPr>
          <a:xfrm>
            <a:off x="914400" y="3758184"/>
            <a:ext cx="5030129" cy="228600"/>
          </a:xfrm>
        </p:spPr>
        <p:txBody>
          <a:bodyPr>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914401" y="3986784"/>
            <a:ext cx="5030128" cy="228600"/>
          </a:xfrm>
        </p:spPr>
        <p:txBody>
          <a:bodyPr>
            <a:noAutofit/>
          </a:bodyPr>
          <a:lstStyle>
            <a:lvl1pPr marL="0" indent="0">
              <a:lnSpc>
                <a:spcPts val="1600"/>
              </a:lnSpc>
              <a:buFontTx/>
              <a:buNone/>
              <a:defRPr sz="140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Title 14pt Arial regular</a:t>
            </a:r>
          </a:p>
        </p:txBody>
      </p:sp>
      <p:sp>
        <p:nvSpPr>
          <p:cNvPr id="11" name="Content Placeholder 11"/>
          <p:cNvSpPr>
            <a:spLocks noGrp="1"/>
          </p:cNvSpPr>
          <p:nvPr>
            <p:ph sz="quarter" idx="12" hasCustomPrompt="1"/>
          </p:nvPr>
        </p:nvSpPr>
        <p:spPr>
          <a:xfrm>
            <a:off x="914400" y="4279392"/>
            <a:ext cx="5029669" cy="228600"/>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2" name="Text Placeholder 13"/>
          <p:cNvSpPr>
            <a:spLocks noGrp="1"/>
          </p:cNvSpPr>
          <p:nvPr>
            <p:ph type="body" sz="quarter" idx="13" hasCustomPrompt="1"/>
          </p:nvPr>
        </p:nvSpPr>
        <p:spPr>
          <a:xfrm>
            <a:off x="914400" y="4498848"/>
            <a:ext cx="5029669"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3" name="Content Placeholder 15"/>
          <p:cNvSpPr>
            <a:spLocks noGrp="1"/>
          </p:cNvSpPr>
          <p:nvPr>
            <p:ph sz="quarter" idx="14" hasCustomPrompt="1"/>
          </p:nvPr>
        </p:nvSpPr>
        <p:spPr>
          <a:xfrm>
            <a:off x="914400" y="4782312"/>
            <a:ext cx="5029669" cy="228600"/>
          </a:xfrm>
        </p:spPr>
        <p:txBody>
          <a:bodyPr>
            <a:noAutofit/>
          </a:bodyPr>
          <a:lstStyle>
            <a:lvl1pPr marL="0" indent="0">
              <a:lnSpc>
                <a:spcPts val="1600"/>
              </a:lnSpc>
              <a:buFontTx/>
              <a:buNone/>
              <a:defRPr sz="1400" b="1">
                <a:solidFill>
                  <a:schemeClr val="tx2"/>
                </a:solidFill>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14pt Arial bold</a:t>
            </a:r>
          </a:p>
        </p:txBody>
      </p:sp>
      <p:sp>
        <p:nvSpPr>
          <p:cNvPr id="14" name="Text Placeholder 17"/>
          <p:cNvSpPr>
            <a:spLocks noGrp="1"/>
          </p:cNvSpPr>
          <p:nvPr>
            <p:ph type="body" sz="quarter" idx="15" hasCustomPrompt="1"/>
          </p:nvPr>
        </p:nvSpPr>
        <p:spPr>
          <a:xfrm>
            <a:off x="914400" y="5010912"/>
            <a:ext cx="5029669"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5" name="Content Placeholder 23"/>
          <p:cNvSpPr>
            <a:spLocks noGrp="1"/>
          </p:cNvSpPr>
          <p:nvPr>
            <p:ph sz="quarter" idx="16" hasCustomPrompt="1"/>
          </p:nvPr>
        </p:nvSpPr>
        <p:spPr>
          <a:xfrm>
            <a:off x="914401" y="5568696"/>
            <a:ext cx="2328672" cy="228600"/>
          </a:xfrm>
        </p:spPr>
        <p:txBody>
          <a:bodyPr>
            <a:noAutofit/>
          </a:bodyPr>
          <a:lstStyle>
            <a:lvl1pPr marL="0" indent="0">
              <a:lnSpc>
                <a:spcPts val="1000"/>
              </a:lnSpc>
              <a:spcBef>
                <a:spcPts val="0"/>
              </a:spcBef>
              <a:buFontTx/>
              <a:buNone/>
              <a:defRPr sz="800" b="1" cap="none"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sp>
        <p:nvSpPr>
          <p:cNvPr id="16" name="Picture Placeholder 4"/>
          <p:cNvSpPr>
            <a:spLocks noGrp="1"/>
          </p:cNvSpPr>
          <p:nvPr>
            <p:ph type="pic" sz="quarter" idx="17"/>
          </p:nvPr>
        </p:nvSpPr>
        <p:spPr>
          <a:xfrm>
            <a:off x="6172200" y="0"/>
            <a:ext cx="6019800" cy="6858000"/>
          </a:xfrm>
          <a:solidFill>
            <a:schemeClr val="bg1">
              <a:lumMod val="95000"/>
            </a:schemeClr>
          </a:solidFill>
        </p:spPr>
        <p:txBody>
          <a:bodyPr anchor="ctr">
            <a:normAutofit/>
          </a:bodyPr>
          <a:lstStyle>
            <a:lvl1pPr marL="0" indent="0">
              <a:buFontTx/>
              <a:buNone/>
              <a:defRPr sz="1200"/>
            </a:lvl1pPr>
          </a:lstStyle>
          <a:p>
            <a:r>
              <a:rPr lang="en-US"/>
              <a:t>Click icon to add picture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223" y="450447"/>
            <a:ext cx="1628594" cy="378228"/>
          </a:xfrm>
          <a:prstGeom prst="rect">
            <a:avLst/>
          </a:prstGeom>
        </p:spPr>
      </p:pic>
    </p:spTree>
    <p:extLst>
      <p:ext uri="{BB962C8B-B14F-4D97-AF65-F5344CB8AC3E}">
        <p14:creationId xmlns:p14="http://schemas.microsoft.com/office/powerpoint/2010/main" val="3348393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Blank">
    <p:bg>
      <p:bgPr>
        <a:solidFill>
          <a:schemeClr val="bg1"/>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592667" y="2470138"/>
            <a:ext cx="5086485" cy="2992511"/>
          </a:xfrm>
        </p:spPr>
        <p:txBody>
          <a:bodyPr/>
          <a:lstStyle>
            <a:lvl1pPr marL="243541" indent="-243541">
              <a:spcBef>
                <a:spcPts val="0"/>
              </a:spcBef>
              <a:spcAft>
                <a:spcPts val="1598"/>
              </a:spcAft>
              <a:buClr>
                <a:schemeClr val="accent1"/>
              </a:buClr>
              <a:buSzPct val="80000"/>
              <a:buFontTx/>
              <a:buBlip>
                <a:blip r:embed="rId2"/>
              </a:buBlip>
              <a:defRPr>
                <a:solidFill>
                  <a:srgbClr val="5F5F5F"/>
                </a:solidFill>
              </a:defRPr>
            </a:lvl1pPr>
            <a:lvl2pPr>
              <a:spcBef>
                <a:spcPts val="0"/>
              </a:spcBef>
              <a:spcAft>
                <a:spcPts val="1598"/>
              </a:spcAft>
              <a:defRPr>
                <a:solidFill>
                  <a:srgbClr val="5F5F5F"/>
                </a:solidFill>
              </a:defRPr>
            </a:lvl2pPr>
            <a:lvl3pPr>
              <a:spcBef>
                <a:spcPts val="0"/>
              </a:spcBef>
              <a:spcAft>
                <a:spcPts val="1598"/>
              </a:spcAft>
              <a:defRPr>
                <a:solidFill>
                  <a:srgbClr val="5F5F5F"/>
                </a:solidFill>
              </a:defRPr>
            </a:lvl3pPr>
            <a:lvl4pPr>
              <a:spcBef>
                <a:spcPts val="0"/>
              </a:spcBef>
              <a:spcAft>
                <a:spcPts val="1598"/>
              </a:spcAft>
              <a:defRPr>
                <a:solidFill>
                  <a:srgbClr val="5F5F5F"/>
                </a:solidFill>
              </a:defRPr>
            </a:lvl4pPr>
            <a:lvl5pPr>
              <a:spcBef>
                <a:spcPts val="0"/>
              </a:spcBef>
              <a:spcAft>
                <a:spcPts val="1598"/>
              </a:spcAft>
              <a:defRPr>
                <a:solidFill>
                  <a:srgbClr val="5F5F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3" hasCustomPrompt="1"/>
          </p:nvPr>
        </p:nvSpPr>
        <p:spPr>
          <a:xfrm>
            <a:off x="6161618" y="1"/>
            <a:ext cx="6030383" cy="6390794"/>
          </a:xfrm>
        </p:spPr>
        <p:txBody>
          <a:bodyPr anchor="ctr">
            <a:normAutofit/>
          </a:bodyPr>
          <a:lstStyle>
            <a:lvl1pPr algn="ctr">
              <a:defRPr sz="1398">
                <a:solidFill>
                  <a:schemeClr val="tx2">
                    <a:lumMod val="40000"/>
                    <a:lumOff val="60000"/>
                  </a:schemeClr>
                </a:solidFill>
              </a:defRPr>
            </a:lvl1pPr>
          </a:lstStyle>
          <a:p>
            <a:r>
              <a:rPr lang="en-US" dirty="0"/>
              <a:t>CLICK TO ADD CHART </a:t>
            </a:r>
            <a:br>
              <a:rPr lang="en-US" dirty="0"/>
            </a:br>
            <a:r>
              <a:rPr lang="en-US" dirty="0"/>
              <a:t>OR GRAPHIC</a:t>
            </a:r>
          </a:p>
        </p:txBody>
      </p:sp>
      <p:sp>
        <p:nvSpPr>
          <p:cNvPr id="11" name="Text Placeholder 11"/>
          <p:cNvSpPr>
            <a:spLocks noGrp="1"/>
          </p:cNvSpPr>
          <p:nvPr>
            <p:ph type="body" sz="quarter" idx="15"/>
          </p:nvPr>
        </p:nvSpPr>
        <p:spPr>
          <a:xfrm>
            <a:off x="592666" y="6399251"/>
            <a:ext cx="9067031" cy="458750"/>
          </a:xfrm>
        </p:spPr>
        <p:txBody>
          <a:bodyPr anchor="ctr"/>
          <a:lstStyle>
            <a:lvl1pPr>
              <a:lnSpc>
                <a:spcPct val="100000"/>
              </a:lnSpc>
              <a:spcAft>
                <a:spcPts val="0"/>
              </a:spcAft>
              <a:defRPr sz="799" spc="27" baseline="0">
                <a:solidFill>
                  <a:srgbClr val="5F5F5F"/>
                </a:solidFill>
              </a:defRPr>
            </a:lvl1pPr>
          </a:lstStyle>
          <a:p>
            <a:pPr lvl="0"/>
            <a:r>
              <a:rPr lang="en-US" dirty="0"/>
              <a:t>Click to edit Master</a:t>
            </a:r>
          </a:p>
        </p:txBody>
      </p:sp>
      <p:sp>
        <p:nvSpPr>
          <p:cNvPr id="16" name="TextBox 15"/>
          <p:cNvSpPr txBox="1"/>
          <p:nvPr userDrawn="1"/>
        </p:nvSpPr>
        <p:spPr>
          <a:xfrm>
            <a:off x="10529456" y="6572506"/>
            <a:ext cx="1470121" cy="122982"/>
          </a:xfrm>
          <a:prstGeom prst="rect">
            <a:avLst/>
          </a:prstGeom>
          <a:noFill/>
        </p:spPr>
        <p:txBody>
          <a:bodyPr wrap="square" tIns="0" rIns="0" bIns="0" rtlCol="0" anchor="ctr">
            <a:spAutoFit/>
          </a:bodyPr>
          <a:lstStyle/>
          <a:p>
            <a:pPr marL="0" marR="0" lvl="0" indent="0" algn="r" defTabSz="608853" rtl="0" eaLnBrk="1" fontAlgn="auto" latinLnBrk="0" hangingPunct="1">
              <a:lnSpc>
                <a:spcPct val="100000"/>
              </a:lnSpc>
              <a:spcBef>
                <a:spcPts val="0"/>
              </a:spcBef>
              <a:spcAft>
                <a:spcPts val="0"/>
              </a:spcAft>
              <a:buClrTx/>
              <a:buSzTx/>
              <a:buFontTx/>
              <a:buNone/>
              <a:tabLst/>
              <a:defRPr/>
            </a:pPr>
            <a:fld id="{2E1F151E-4BA3-2A4A-9CF2-CE3A7F59A7AF}" type="slidenum">
              <a:rPr lang="en-US" sz="799" smtClean="0">
                <a:solidFill>
                  <a:schemeClr val="tx2"/>
                </a:solidFill>
              </a:rPr>
              <a:pPr marL="0" marR="0" lvl="0" indent="0" algn="r" defTabSz="608853" rtl="0" eaLnBrk="1" fontAlgn="auto" latinLnBrk="0" hangingPunct="1">
                <a:lnSpc>
                  <a:spcPct val="100000"/>
                </a:lnSpc>
                <a:spcBef>
                  <a:spcPts val="0"/>
                </a:spcBef>
                <a:spcAft>
                  <a:spcPts val="0"/>
                </a:spcAft>
                <a:buClrTx/>
                <a:buSzTx/>
                <a:buFontTx/>
                <a:buNone/>
                <a:tabLst/>
                <a:defRPr/>
              </a:pPr>
              <a:t>‹#›</a:t>
            </a:fld>
            <a:endParaRPr lang="en-US" sz="799" dirty="0">
              <a:solidFill>
                <a:schemeClr val="tx2"/>
              </a:solidFill>
            </a:endParaRPr>
          </a:p>
        </p:txBody>
      </p:sp>
      <p:sp>
        <p:nvSpPr>
          <p:cNvPr id="17" name="object 5"/>
          <p:cNvSpPr txBox="1">
            <a:spLocks noGrp="1"/>
          </p:cNvSpPr>
          <p:nvPr>
            <p:ph type="title" hasCustomPrompt="1"/>
          </p:nvPr>
        </p:nvSpPr>
        <p:spPr>
          <a:xfrm>
            <a:off x="592667" y="342532"/>
            <a:ext cx="5086485" cy="511999"/>
          </a:xfrm>
          <a:prstGeom prst="rect">
            <a:avLst/>
          </a:prstGeom>
        </p:spPr>
        <p:txBody>
          <a:bodyPr vert="horz" wrap="square" lIns="0" tIns="58419" rIns="0" bIns="0" rtlCol="0">
            <a:spAutoFit/>
          </a:bodyPr>
          <a:lstStyle>
            <a:lvl1pPr marL="16913" marR="6765">
              <a:lnSpc>
                <a:spcPts val="5060"/>
              </a:lnSpc>
              <a:spcBef>
                <a:spcPts val="611"/>
              </a:spcBef>
              <a:defRPr/>
            </a:lvl1pPr>
          </a:lstStyle>
          <a:p>
            <a:pPr marL="12700" marR="5080">
              <a:lnSpc>
                <a:spcPts val="3800"/>
              </a:lnSpc>
              <a:spcBef>
                <a:spcPts val="459"/>
              </a:spcBef>
            </a:pPr>
            <a:r>
              <a:rPr lang="en-US" spc="73" dirty="0">
                <a:solidFill>
                  <a:srgbClr val="5C5A5A"/>
                </a:solidFill>
              </a:rPr>
              <a:t>Edit master title style</a:t>
            </a:r>
            <a:endParaRPr spc="100" dirty="0">
              <a:solidFill>
                <a:srgbClr val="5C5A5A"/>
              </a:solidFill>
            </a:endParaRPr>
          </a:p>
        </p:txBody>
      </p:sp>
    </p:spTree>
    <p:extLst>
      <p:ext uri="{BB962C8B-B14F-4D97-AF65-F5344CB8AC3E}">
        <p14:creationId xmlns:p14="http://schemas.microsoft.com/office/powerpoint/2010/main" val="2142191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9" name="object 2"/>
          <p:cNvSpPr/>
          <p:nvPr userDrawn="1"/>
        </p:nvSpPr>
        <p:spPr>
          <a:xfrm>
            <a:off x="2" y="0"/>
            <a:ext cx="12197157" cy="6399673"/>
          </a:xfrm>
          <a:custGeom>
            <a:avLst/>
            <a:gdLst/>
            <a:ahLst/>
            <a:cxnLst/>
            <a:rect l="l" t="t" r="r" b="b"/>
            <a:pathLst>
              <a:path w="9142095" h="4805680">
                <a:moveTo>
                  <a:pt x="0" y="4805172"/>
                </a:moveTo>
                <a:lnTo>
                  <a:pt x="9141599" y="4805172"/>
                </a:lnTo>
                <a:lnTo>
                  <a:pt x="9141599" y="0"/>
                </a:lnTo>
                <a:lnTo>
                  <a:pt x="0" y="0"/>
                </a:lnTo>
                <a:lnTo>
                  <a:pt x="0" y="4805172"/>
                </a:lnTo>
                <a:close/>
              </a:path>
            </a:pathLst>
          </a:custGeom>
          <a:solidFill>
            <a:schemeClr val="accent1"/>
          </a:solidFill>
        </p:spPr>
        <p:txBody>
          <a:bodyPr wrap="square" lIns="0" tIns="0" rIns="0" bIns="0" rtlCol="0"/>
          <a:lstStyle/>
          <a:p>
            <a:endParaRPr sz="2397"/>
          </a:p>
        </p:txBody>
      </p:sp>
      <p:sp>
        <p:nvSpPr>
          <p:cNvPr id="2" name="Title 1"/>
          <p:cNvSpPr>
            <a:spLocks noGrp="1"/>
          </p:cNvSpPr>
          <p:nvPr>
            <p:ph type="title"/>
          </p:nvPr>
        </p:nvSpPr>
        <p:spPr>
          <a:xfrm>
            <a:off x="601826" y="4392977"/>
            <a:ext cx="7651711" cy="1393533"/>
          </a:xfrm>
        </p:spPr>
        <p:txBody>
          <a:bodyPr vert="horz" anchor="b"/>
          <a:lstStyle>
            <a:lvl1pPr>
              <a:defRPr>
                <a:solidFill>
                  <a:schemeClr val="bg1"/>
                </a:solidFill>
              </a:defRPr>
            </a:lvl1pPr>
          </a:lstStyle>
          <a:p>
            <a:r>
              <a:rPr lang="en-US" dirty="0"/>
              <a:t>Click to edit Master title style</a:t>
            </a:r>
          </a:p>
        </p:txBody>
      </p:sp>
      <p:sp>
        <p:nvSpPr>
          <p:cNvPr id="11" name="Picture Placeholder 10"/>
          <p:cNvSpPr>
            <a:spLocks noGrp="1"/>
          </p:cNvSpPr>
          <p:nvPr>
            <p:ph type="pic" sz="quarter" idx="13" hasCustomPrompt="1"/>
          </p:nvPr>
        </p:nvSpPr>
        <p:spPr>
          <a:xfrm>
            <a:off x="604237" y="445362"/>
            <a:ext cx="1485409" cy="1138277"/>
          </a:xfrm>
        </p:spPr>
        <p:txBody>
          <a:bodyPr anchor="ctr"/>
          <a:lstStyle>
            <a:lvl1pPr algn="ctr">
              <a:lnSpc>
                <a:spcPct val="100000"/>
              </a:lnSpc>
              <a:defRPr sz="1465">
                <a:solidFill>
                  <a:srgbClr val="FFFFFF"/>
                </a:solidFill>
              </a:defRPr>
            </a:lvl1pPr>
          </a:lstStyle>
          <a:p>
            <a:r>
              <a:rPr lang="en-US" dirty="0"/>
              <a:t>INSERT </a:t>
            </a:r>
            <a:br>
              <a:rPr lang="en-US" dirty="0"/>
            </a:br>
            <a:r>
              <a:rPr lang="en-US" dirty="0"/>
              <a:t>ICON HERE</a:t>
            </a:r>
          </a:p>
        </p:txBody>
      </p:sp>
      <p:sp>
        <p:nvSpPr>
          <p:cNvPr id="7" name="Text Placeholder 11"/>
          <p:cNvSpPr>
            <a:spLocks noGrp="1"/>
          </p:cNvSpPr>
          <p:nvPr>
            <p:ph type="body" sz="quarter" idx="15"/>
          </p:nvPr>
        </p:nvSpPr>
        <p:spPr>
          <a:xfrm>
            <a:off x="208625" y="6399251"/>
            <a:ext cx="9451073" cy="458750"/>
          </a:xfrm>
        </p:spPr>
        <p:txBody>
          <a:bodyPr anchor="ctr"/>
          <a:lstStyle>
            <a:lvl1pPr>
              <a:lnSpc>
                <a:spcPct val="100000"/>
              </a:lnSpc>
              <a:spcAft>
                <a:spcPts val="0"/>
              </a:spcAft>
              <a:defRPr sz="799" spc="27" baseline="0">
                <a:solidFill>
                  <a:srgbClr val="5F5F5F"/>
                </a:solidFill>
              </a:defRPr>
            </a:lvl1pPr>
          </a:lstStyle>
          <a:p>
            <a:pPr lvl="0"/>
            <a:r>
              <a:rPr lang="en-US" dirty="0"/>
              <a:t>Click to edit Master</a:t>
            </a:r>
          </a:p>
        </p:txBody>
      </p:sp>
      <p:sp>
        <p:nvSpPr>
          <p:cNvPr id="14" name="TextBox 13"/>
          <p:cNvSpPr txBox="1"/>
          <p:nvPr userDrawn="1"/>
        </p:nvSpPr>
        <p:spPr>
          <a:xfrm>
            <a:off x="10529456" y="6572506"/>
            <a:ext cx="1470121" cy="122982"/>
          </a:xfrm>
          <a:prstGeom prst="rect">
            <a:avLst/>
          </a:prstGeom>
          <a:noFill/>
        </p:spPr>
        <p:txBody>
          <a:bodyPr wrap="square" tIns="0" rIns="0" bIns="0" rtlCol="0" anchor="ctr">
            <a:spAutoFit/>
          </a:bodyPr>
          <a:lstStyle/>
          <a:p>
            <a:pPr marL="0" marR="0" lvl="0" indent="0" algn="r" defTabSz="608853" rtl="0" eaLnBrk="1" fontAlgn="auto" latinLnBrk="0" hangingPunct="1">
              <a:lnSpc>
                <a:spcPct val="100000"/>
              </a:lnSpc>
              <a:spcBef>
                <a:spcPts val="0"/>
              </a:spcBef>
              <a:spcAft>
                <a:spcPts val="0"/>
              </a:spcAft>
              <a:buClrTx/>
              <a:buSzTx/>
              <a:buFontTx/>
              <a:buNone/>
              <a:tabLst/>
              <a:defRPr/>
            </a:pPr>
            <a:fld id="{2E1F151E-4BA3-2A4A-9CF2-CE3A7F59A7AF}" type="slidenum">
              <a:rPr lang="en-US" sz="799" smtClean="0">
                <a:solidFill>
                  <a:schemeClr val="tx2"/>
                </a:solidFill>
              </a:rPr>
              <a:pPr marL="0" marR="0" lvl="0" indent="0" algn="r" defTabSz="608853" rtl="0" eaLnBrk="1" fontAlgn="auto" latinLnBrk="0" hangingPunct="1">
                <a:lnSpc>
                  <a:spcPct val="100000"/>
                </a:lnSpc>
                <a:spcBef>
                  <a:spcPts val="0"/>
                </a:spcBef>
                <a:spcAft>
                  <a:spcPts val="0"/>
                </a:spcAft>
                <a:buClrTx/>
                <a:buSzTx/>
                <a:buFontTx/>
                <a:buNone/>
                <a:tabLst/>
                <a:defRPr/>
              </a:pPr>
              <a:t>‹#›</a:t>
            </a:fld>
            <a:endParaRPr lang="en-US" sz="799" dirty="0">
              <a:solidFill>
                <a:schemeClr val="tx2"/>
              </a:solidFill>
            </a:endParaRPr>
          </a:p>
        </p:txBody>
      </p:sp>
    </p:spTree>
    <p:extLst>
      <p:ext uri="{BB962C8B-B14F-4D97-AF65-F5344CB8AC3E}">
        <p14:creationId xmlns:p14="http://schemas.microsoft.com/office/powerpoint/2010/main" val="914697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66306-B8EC-4B72-946B-F46EB332B6E8}" type="datetimeFigureOut">
              <a:rPr lang="en-US" smtClean="0"/>
              <a:t>06/08/2023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FE0289-0F48-4304-BED3-69AD8C21F2A6}" type="slidenum">
              <a:rPr lang="en-US" smtClean="0"/>
              <a:t>‹#›</a:t>
            </a:fld>
            <a:endParaRPr lang="en-US" dirty="0"/>
          </a:p>
        </p:txBody>
      </p:sp>
    </p:spTree>
    <p:extLst>
      <p:ext uri="{BB962C8B-B14F-4D97-AF65-F5344CB8AC3E}">
        <p14:creationId xmlns:p14="http://schemas.microsoft.com/office/powerpoint/2010/main" val="2378486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5" name="object 2"/>
          <p:cNvSpPr/>
          <p:nvPr userDrawn="1"/>
        </p:nvSpPr>
        <p:spPr>
          <a:xfrm>
            <a:off x="2" y="0"/>
            <a:ext cx="12197157" cy="6399673"/>
          </a:xfrm>
          <a:custGeom>
            <a:avLst/>
            <a:gdLst/>
            <a:ahLst/>
            <a:cxnLst/>
            <a:rect l="l" t="t" r="r" b="b"/>
            <a:pathLst>
              <a:path w="9142095" h="4805680">
                <a:moveTo>
                  <a:pt x="0" y="4805172"/>
                </a:moveTo>
                <a:lnTo>
                  <a:pt x="9141599" y="4805172"/>
                </a:lnTo>
                <a:lnTo>
                  <a:pt x="9141599" y="0"/>
                </a:lnTo>
                <a:lnTo>
                  <a:pt x="0" y="0"/>
                </a:lnTo>
                <a:lnTo>
                  <a:pt x="0" y="4805172"/>
                </a:lnTo>
                <a:close/>
              </a:path>
            </a:pathLst>
          </a:custGeom>
          <a:solidFill>
            <a:schemeClr val="accent3">
              <a:lumMod val="75000"/>
            </a:schemeClr>
          </a:solidFill>
        </p:spPr>
        <p:txBody>
          <a:bodyPr wrap="square" lIns="0" tIns="0" rIns="0" bIns="0" rtlCol="0"/>
          <a:lstStyle/>
          <a:p>
            <a:endParaRPr sz="2397" dirty="0"/>
          </a:p>
        </p:txBody>
      </p:sp>
      <p:sp>
        <p:nvSpPr>
          <p:cNvPr id="2" name="Title 1"/>
          <p:cNvSpPr>
            <a:spLocks noGrp="1"/>
          </p:cNvSpPr>
          <p:nvPr>
            <p:ph type="title"/>
          </p:nvPr>
        </p:nvSpPr>
        <p:spPr>
          <a:xfrm>
            <a:off x="601826" y="3716446"/>
            <a:ext cx="7651711" cy="1393533"/>
          </a:xfrm>
        </p:spPr>
        <p:txBody>
          <a:bodyPr vert="horz" anchor="b"/>
          <a:lstStyle>
            <a:lvl1pPr>
              <a:defRPr>
                <a:solidFill>
                  <a:schemeClr val="bg1"/>
                </a:solidFill>
              </a:defRPr>
            </a:lvl1pPr>
          </a:lstStyle>
          <a:p>
            <a:r>
              <a:rPr lang="en-US" dirty="0"/>
              <a:t>Click to edit Master title style</a:t>
            </a:r>
          </a:p>
        </p:txBody>
      </p:sp>
      <p:sp>
        <p:nvSpPr>
          <p:cNvPr id="11" name="Picture Placeholder 10"/>
          <p:cNvSpPr>
            <a:spLocks noGrp="1"/>
          </p:cNvSpPr>
          <p:nvPr>
            <p:ph type="pic" sz="quarter" idx="13" hasCustomPrompt="1"/>
          </p:nvPr>
        </p:nvSpPr>
        <p:spPr>
          <a:xfrm>
            <a:off x="604237" y="445362"/>
            <a:ext cx="1485409" cy="1138277"/>
          </a:xfrm>
        </p:spPr>
        <p:txBody>
          <a:bodyPr anchor="ctr"/>
          <a:lstStyle>
            <a:lvl1pPr algn="ctr">
              <a:lnSpc>
                <a:spcPct val="100000"/>
              </a:lnSpc>
              <a:defRPr sz="1465">
                <a:solidFill>
                  <a:srgbClr val="FFFFFF"/>
                </a:solidFill>
              </a:defRPr>
            </a:lvl1pPr>
          </a:lstStyle>
          <a:p>
            <a:r>
              <a:rPr lang="en-US" dirty="0"/>
              <a:t>INSERT </a:t>
            </a:r>
            <a:br>
              <a:rPr lang="en-US" dirty="0"/>
            </a:br>
            <a:r>
              <a:rPr lang="en-US" dirty="0"/>
              <a:t>ICON HERE</a:t>
            </a:r>
          </a:p>
        </p:txBody>
      </p:sp>
      <p:sp>
        <p:nvSpPr>
          <p:cNvPr id="6" name="Text Placeholder 5"/>
          <p:cNvSpPr>
            <a:spLocks noGrp="1"/>
          </p:cNvSpPr>
          <p:nvPr>
            <p:ph type="body" sz="quarter" idx="14"/>
          </p:nvPr>
        </p:nvSpPr>
        <p:spPr>
          <a:xfrm>
            <a:off x="601134" y="5347496"/>
            <a:ext cx="7651751" cy="575023"/>
          </a:xfrm>
        </p:spPr>
        <p:txBody>
          <a:bodyPr/>
          <a:lstStyle>
            <a:lvl1pPr>
              <a:defRPr>
                <a:solidFill>
                  <a:srgbClr val="FFFFFF"/>
                </a:solidFill>
              </a:defRPr>
            </a:lvl1pPr>
          </a:lstStyle>
          <a:p>
            <a:pPr lvl="0"/>
            <a:r>
              <a:rPr lang="en-US" dirty="0"/>
              <a:t>Click to edit Master text</a:t>
            </a:r>
          </a:p>
        </p:txBody>
      </p:sp>
      <p:sp>
        <p:nvSpPr>
          <p:cNvPr id="10" name="TextBox 9"/>
          <p:cNvSpPr txBox="1"/>
          <p:nvPr userDrawn="1"/>
        </p:nvSpPr>
        <p:spPr>
          <a:xfrm>
            <a:off x="10529456" y="6572506"/>
            <a:ext cx="1470121" cy="122982"/>
          </a:xfrm>
          <a:prstGeom prst="rect">
            <a:avLst/>
          </a:prstGeom>
          <a:noFill/>
        </p:spPr>
        <p:txBody>
          <a:bodyPr wrap="square" tIns="0" rIns="0" bIns="0" rtlCol="0" anchor="ctr">
            <a:spAutoFit/>
          </a:bodyPr>
          <a:lstStyle/>
          <a:p>
            <a:pPr marL="0" marR="0" lvl="0" indent="0" algn="r" defTabSz="608853" rtl="0" eaLnBrk="1" fontAlgn="auto" latinLnBrk="0" hangingPunct="1">
              <a:lnSpc>
                <a:spcPct val="100000"/>
              </a:lnSpc>
              <a:spcBef>
                <a:spcPts val="0"/>
              </a:spcBef>
              <a:spcAft>
                <a:spcPts val="0"/>
              </a:spcAft>
              <a:buClrTx/>
              <a:buSzTx/>
              <a:buFontTx/>
              <a:buNone/>
              <a:tabLst/>
              <a:defRPr/>
            </a:pPr>
            <a:fld id="{2E1F151E-4BA3-2A4A-9CF2-CE3A7F59A7AF}" type="slidenum">
              <a:rPr lang="en-US" sz="799" smtClean="0">
                <a:solidFill>
                  <a:schemeClr val="tx2"/>
                </a:solidFill>
              </a:rPr>
              <a:pPr marL="0" marR="0" lvl="0" indent="0" algn="r" defTabSz="608853" rtl="0" eaLnBrk="1" fontAlgn="auto" latinLnBrk="0" hangingPunct="1">
                <a:lnSpc>
                  <a:spcPct val="100000"/>
                </a:lnSpc>
                <a:spcBef>
                  <a:spcPts val="0"/>
                </a:spcBef>
                <a:spcAft>
                  <a:spcPts val="0"/>
                </a:spcAft>
                <a:buClrTx/>
                <a:buSzTx/>
                <a:buFontTx/>
                <a:buNone/>
                <a:tabLst/>
                <a:defRPr/>
              </a:pPr>
              <a:t>‹#›</a:t>
            </a:fld>
            <a:endParaRPr lang="en-US" sz="799" dirty="0">
              <a:solidFill>
                <a:schemeClr val="tx2"/>
              </a:solidFill>
            </a:endParaRPr>
          </a:p>
        </p:txBody>
      </p:sp>
    </p:spTree>
    <p:extLst>
      <p:ext uri="{BB962C8B-B14F-4D97-AF65-F5344CB8AC3E}">
        <p14:creationId xmlns:p14="http://schemas.microsoft.com/office/powerpoint/2010/main" val="1655698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5" name="TextBox 4"/>
          <p:cNvSpPr txBox="1"/>
          <p:nvPr userDrawn="1"/>
        </p:nvSpPr>
        <p:spPr>
          <a:xfrm>
            <a:off x="10529456" y="6572506"/>
            <a:ext cx="1470121" cy="122982"/>
          </a:xfrm>
          <a:prstGeom prst="rect">
            <a:avLst/>
          </a:prstGeom>
          <a:noFill/>
        </p:spPr>
        <p:txBody>
          <a:bodyPr wrap="square" tIns="0" rIns="0" bIns="0" rtlCol="0" anchor="ctr">
            <a:spAutoFit/>
          </a:bodyPr>
          <a:lstStyle/>
          <a:p>
            <a:pPr marL="0" marR="0" lvl="0" indent="0" algn="r" defTabSz="608853" rtl="0" eaLnBrk="1" fontAlgn="auto" latinLnBrk="0" hangingPunct="1">
              <a:lnSpc>
                <a:spcPct val="100000"/>
              </a:lnSpc>
              <a:spcBef>
                <a:spcPts val="0"/>
              </a:spcBef>
              <a:spcAft>
                <a:spcPts val="0"/>
              </a:spcAft>
              <a:buClrTx/>
              <a:buSzTx/>
              <a:buFontTx/>
              <a:buNone/>
              <a:tabLst/>
              <a:defRPr/>
            </a:pPr>
            <a:fld id="{2E1F151E-4BA3-2A4A-9CF2-CE3A7F59A7AF}" type="slidenum">
              <a:rPr lang="en-US" sz="799" smtClean="0">
                <a:solidFill>
                  <a:schemeClr val="tx2"/>
                </a:solidFill>
              </a:rPr>
              <a:pPr marL="0" marR="0" lvl="0" indent="0" algn="r" defTabSz="608853" rtl="0" eaLnBrk="1" fontAlgn="auto" latinLnBrk="0" hangingPunct="1">
                <a:lnSpc>
                  <a:spcPct val="100000"/>
                </a:lnSpc>
                <a:spcBef>
                  <a:spcPts val="0"/>
                </a:spcBef>
                <a:spcAft>
                  <a:spcPts val="0"/>
                </a:spcAft>
                <a:buClrTx/>
                <a:buSzTx/>
                <a:buFontTx/>
                <a:buNone/>
                <a:tabLst/>
                <a:defRPr/>
              </a:pPr>
              <a:t>‹#›</a:t>
            </a:fld>
            <a:endParaRPr lang="en-US" sz="799" dirty="0">
              <a:solidFill>
                <a:schemeClr val="tx2"/>
              </a:solidFill>
            </a:endParaRPr>
          </a:p>
        </p:txBody>
      </p:sp>
      <p:sp>
        <p:nvSpPr>
          <p:cNvPr id="6" name="object 5"/>
          <p:cNvSpPr txBox="1">
            <a:spLocks noGrp="1"/>
          </p:cNvSpPr>
          <p:nvPr>
            <p:ph type="title" hasCustomPrompt="1"/>
          </p:nvPr>
        </p:nvSpPr>
        <p:spPr>
          <a:xfrm>
            <a:off x="592667" y="342532"/>
            <a:ext cx="6747933" cy="511999"/>
          </a:xfrm>
          <a:prstGeom prst="rect">
            <a:avLst/>
          </a:prstGeom>
        </p:spPr>
        <p:txBody>
          <a:bodyPr vert="horz" wrap="square" lIns="0" tIns="58419" rIns="0" bIns="0" rtlCol="0">
            <a:spAutoFit/>
          </a:bodyPr>
          <a:lstStyle>
            <a:lvl1pPr marL="16913" marR="6765">
              <a:lnSpc>
                <a:spcPts val="5060"/>
              </a:lnSpc>
              <a:spcBef>
                <a:spcPts val="611"/>
              </a:spcBef>
              <a:defRPr/>
            </a:lvl1pPr>
          </a:lstStyle>
          <a:p>
            <a:pPr marL="12700" marR="5080">
              <a:lnSpc>
                <a:spcPts val="3800"/>
              </a:lnSpc>
              <a:spcBef>
                <a:spcPts val="459"/>
              </a:spcBef>
            </a:pPr>
            <a:r>
              <a:rPr lang="en-US" spc="73" dirty="0">
                <a:solidFill>
                  <a:srgbClr val="5C5A5A"/>
                </a:solidFill>
              </a:rPr>
              <a:t>Edit master title style</a:t>
            </a:r>
            <a:endParaRPr spc="100" dirty="0">
              <a:solidFill>
                <a:srgbClr val="5C5A5A"/>
              </a:solidFill>
            </a:endParaRPr>
          </a:p>
        </p:txBody>
      </p:sp>
    </p:spTree>
    <p:extLst>
      <p:ext uri="{BB962C8B-B14F-4D97-AF65-F5344CB8AC3E}">
        <p14:creationId xmlns:p14="http://schemas.microsoft.com/office/powerpoint/2010/main" val="4289817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wo Content">
    <p:spTree>
      <p:nvGrpSpPr>
        <p:cNvPr id="1" name=""/>
        <p:cNvGrpSpPr/>
        <p:nvPr/>
      </p:nvGrpSpPr>
      <p:grpSpPr>
        <a:xfrm>
          <a:off x="0" y="0"/>
          <a:ext cx="0" cy="0"/>
          <a:chOff x="0" y="0"/>
          <a:chExt cx="0" cy="0"/>
        </a:xfrm>
      </p:grpSpPr>
      <p:sp>
        <p:nvSpPr>
          <p:cNvPr id="8" name="object 4"/>
          <p:cNvSpPr txBox="1">
            <a:spLocks noGrp="1"/>
          </p:cNvSpPr>
          <p:nvPr>
            <p:ph type="title"/>
          </p:nvPr>
        </p:nvSpPr>
        <p:spPr>
          <a:xfrm>
            <a:off x="6650567" y="1549037"/>
            <a:ext cx="4777632" cy="1469313"/>
          </a:xfrm>
          <a:prstGeom prst="rect">
            <a:avLst/>
          </a:prstGeom>
        </p:spPr>
        <p:txBody>
          <a:bodyPr vert="horz" wrap="square" lIns="0" tIns="12700" rIns="0" bIns="0" rtlCol="0" anchor="b">
            <a:spAutoFit/>
          </a:bodyPr>
          <a:lstStyle>
            <a:lvl1pPr marL="16913" marR="6765">
              <a:lnSpc>
                <a:spcPts val="4927"/>
              </a:lnSpc>
              <a:spcBef>
                <a:spcPts val="333"/>
              </a:spcBef>
              <a:defRPr/>
            </a:lvl1pPr>
          </a:lstStyle>
          <a:p>
            <a:pPr marL="12700">
              <a:lnSpc>
                <a:spcPts val="3890"/>
              </a:lnSpc>
              <a:spcBef>
                <a:spcPts val="100"/>
              </a:spcBef>
            </a:pPr>
            <a:r>
              <a:rPr spc="67" dirty="0">
                <a:solidFill>
                  <a:srgbClr val="5C5A5A"/>
                </a:solidFill>
              </a:rPr>
              <a:t>Are you</a:t>
            </a:r>
            <a:r>
              <a:rPr spc="272" dirty="0">
                <a:solidFill>
                  <a:srgbClr val="5C5A5A"/>
                </a:solidFill>
              </a:rPr>
              <a:t> </a:t>
            </a:r>
            <a:r>
              <a:rPr spc="100" dirty="0">
                <a:solidFill>
                  <a:srgbClr val="5C5A5A"/>
                </a:solidFill>
              </a:rPr>
              <a:t>and</a:t>
            </a:r>
          </a:p>
          <a:p>
            <a:pPr marL="12700" marR="5080">
              <a:lnSpc>
                <a:spcPts val="3700"/>
              </a:lnSpc>
              <a:spcBef>
                <a:spcPts val="250"/>
              </a:spcBef>
            </a:pPr>
            <a:r>
              <a:rPr spc="67" dirty="0">
                <a:solidFill>
                  <a:srgbClr val="5C5A5A"/>
                </a:solidFill>
              </a:rPr>
              <a:t>your </a:t>
            </a:r>
            <a:r>
              <a:rPr spc="73" dirty="0">
                <a:solidFill>
                  <a:srgbClr val="5C5A5A"/>
                </a:solidFill>
              </a:rPr>
              <a:t>loved </a:t>
            </a:r>
            <a:r>
              <a:rPr spc="100" dirty="0">
                <a:solidFill>
                  <a:srgbClr val="5C5A5A"/>
                </a:solidFill>
              </a:rPr>
              <a:t>ones  protected?</a:t>
            </a:r>
          </a:p>
        </p:txBody>
      </p:sp>
      <p:sp>
        <p:nvSpPr>
          <p:cNvPr id="3" name="Picture Placeholder 2"/>
          <p:cNvSpPr>
            <a:spLocks noGrp="1"/>
          </p:cNvSpPr>
          <p:nvPr>
            <p:ph type="pic" sz="quarter" idx="10" hasCustomPrompt="1"/>
          </p:nvPr>
        </p:nvSpPr>
        <p:spPr>
          <a:xfrm>
            <a:off x="0" y="1"/>
            <a:ext cx="6096000" cy="6399250"/>
          </a:xfrm>
        </p:spPr>
        <p:txBody>
          <a:bodyPr anchor="ctr">
            <a:normAutofit/>
          </a:bodyPr>
          <a:lstStyle>
            <a:lvl1pPr algn="ctr">
              <a:defRPr sz="1465" baseline="0">
                <a:solidFill>
                  <a:schemeClr val="tx2">
                    <a:lumMod val="40000"/>
                    <a:lumOff val="60000"/>
                  </a:schemeClr>
                </a:solidFill>
              </a:defRPr>
            </a:lvl1pPr>
          </a:lstStyle>
          <a:p>
            <a:r>
              <a:rPr lang="en-US" dirty="0"/>
              <a:t>CLICK TO </a:t>
            </a:r>
            <a:br>
              <a:rPr lang="en-US" dirty="0"/>
            </a:br>
            <a:r>
              <a:rPr lang="en-US" dirty="0"/>
              <a:t>INSERT IMAGE</a:t>
            </a:r>
          </a:p>
        </p:txBody>
      </p:sp>
      <p:sp>
        <p:nvSpPr>
          <p:cNvPr id="10" name="Text Placeholder 9"/>
          <p:cNvSpPr>
            <a:spLocks noGrp="1"/>
          </p:cNvSpPr>
          <p:nvPr>
            <p:ph type="body" sz="quarter" idx="11"/>
          </p:nvPr>
        </p:nvSpPr>
        <p:spPr>
          <a:xfrm>
            <a:off x="6650565" y="3486080"/>
            <a:ext cx="4777632" cy="2595525"/>
          </a:xfrm>
        </p:spPr>
        <p:txBody>
          <a:bodyPr/>
          <a:lstStyle>
            <a:lvl1pPr>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5"/>
          </p:nvPr>
        </p:nvSpPr>
        <p:spPr>
          <a:xfrm>
            <a:off x="208625" y="6399251"/>
            <a:ext cx="9451073" cy="458750"/>
          </a:xfrm>
        </p:spPr>
        <p:txBody>
          <a:bodyPr anchor="ctr"/>
          <a:lstStyle>
            <a:lvl1pPr>
              <a:lnSpc>
                <a:spcPct val="100000"/>
              </a:lnSpc>
              <a:spcAft>
                <a:spcPts val="0"/>
              </a:spcAft>
              <a:defRPr sz="799" spc="27" baseline="0">
                <a:solidFill>
                  <a:srgbClr val="5F5F5F"/>
                </a:solidFill>
              </a:defRPr>
            </a:lvl1pPr>
          </a:lstStyle>
          <a:p>
            <a:pPr lvl="0"/>
            <a:r>
              <a:rPr lang="en-US" dirty="0"/>
              <a:t>Click to edit Master</a:t>
            </a:r>
          </a:p>
        </p:txBody>
      </p:sp>
      <p:sp>
        <p:nvSpPr>
          <p:cNvPr id="13" name="TextBox 12"/>
          <p:cNvSpPr txBox="1"/>
          <p:nvPr userDrawn="1"/>
        </p:nvSpPr>
        <p:spPr>
          <a:xfrm>
            <a:off x="10529456" y="6572506"/>
            <a:ext cx="1470121" cy="122982"/>
          </a:xfrm>
          <a:prstGeom prst="rect">
            <a:avLst/>
          </a:prstGeom>
          <a:noFill/>
        </p:spPr>
        <p:txBody>
          <a:bodyPr wrap="square" tIns="0" rIns="0" bIns="0" rtlCol="0" anchor="ctr">
            <a:spAutoFit/>
          </a:bodyPr>
          <a:lstStyle/>
          <a:p>
            <a:pPr marL="0" marR="0" lvl="0" indent="0" algn="r" defTabSz="608853" rtl="0" eaLnBrk="1" fontAlgn="auto" latinLnBrk="0" hangingPunct="1">
              <a:lnSpc>
                <a:spcPct val="100000"/>
              </a:lnSpc>
              <a:spcBef>
                <a:spcPts val="0"/>
              </a:spcBef>
              <a:spcAft>
                <a:spcPts val="0"/>
              </a:spcAft>
              <a:buClrTx/>
              <a:buSzTx/>
              <a:buFontTx/>
              <a:buNone/>
              <a:tabLst/>
              <a:defRPr/>
            </a:pPr>
            <a:fld id="{2E1F151E-4BA3-2A4A-9CF2-CE3A7F59A7AF}" type="slidenum">
              <a:rPr lang="en-US" sz="799" smtClean="0">
                <a:solidFill>
                  <a:schemeClr val="tx2"/>
                </a:solidFill>
              </a:rPr>
              <a:pPr marL="0" marR="0" lvl="0" indent="0" algn="r" defTabSz="608853" rtl="0" eaLnBrk="1" fontAlgn="auto" latinLnBrk="0" hangingPunct="1">
                <a:lnSpc>
                  <a:spcPct val="100000"/>
                </a:lnSpc>
                <a:spcBef>
                  <a:spcPts val="0"/>
                </a:spcBef>
                <a:spcAft>
                  <a:spcPts val="0"/>
                </a:spcAft>
                <a:buClrTx/>
                <a:buSzTx/>
                <a:buFontTx/>
                <a:buNone/>
                <a:tabLst/>
                <a:defRPr/>
              </a:pPr>
              <a:t>‹#›</a:t>
            </a:fld>
            <a:endParaRPr lang="en-US" sz="799" dirty="0">
              <a:solidFill>
                <a:schemeClr val="tx2"/>
              </a:solidFill>
            </a:endParaRPr>
          </a:p>
        </p:txBody>
      </p:sp>
    </p:spTree>
    <p:extLst>
      <p:ext uri="{BB962C8B-B14F-4D97-AF65-F5344CB8AC3E}">
        <p14:creationId xmlns:p14="http://schemas.microsoft.com/office/powerpoint/2010/main" val="2130806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8" name="Text Placeholder 2"/>
          <p:cNvSpPr>
            <a:spLocks noGrp="1"/>
          </p:cNvSpPr>
          <p:nvPr>
            <p:ph type="body" sz="quarter" idx="10"/>
          </p:nvPr>
        </p:nvSpPr>
        <p:spPr>
          <a:xfrm>
            <a:off x="6083267" y="2501758"/>
            <a:ext cx="4862152" cy="3169610"/>
          </a:xfrm>
        </p:spPr>
        <p:txBody>
          <a:bodyPr/>
          <a:lstStyle>
            <a:lvl1pPr marL="243541" indent="-243541">
              <a:spcBef>
                <a:spcPts val="0"/>
              </a:spcBef>
              <a:spcAft>
                <a:spcPts val="1598"/>
              </a:spcAft>
              <a:buClr>
                <a:schemeClr val="accent1"/>
              </a:buClr>
              <a:buSzPct val="80000"/>
              <a:buFontTx/>
              <a:buBlip>
                <a:blip r:embed="rId2"/>
              </a:buBlip>
              <a:defRPr>
                <a:solidFill>
                  <a:srgbClr val="5F5F5F"/>
                </a:solidFill>
              </a:defRPr>
            </a:lvl1pPr>
            <a:lvl2pPr>
              <a:spcBef>
                <a:spcPts val="0"/>
              </a:spcBef>
              <a:spcAft>
                <a:spcPts val="1598"/>
              </a:spcAft>
              <a:defRPr>
                <a:solidFill>
                  <a:srgbClr val="5F5F5F"/>
                </a:solidFill>
              </a:defRPr>
            </a:lvl2pPr>
            <a:lvl3pPr>
              <a:spcBef>
                <a:spcPts val="0"/>
              </a:spcBef>
              <a:spcAft>
                <a:spcPts val="1598"/>
              </a:spcAft>
              <a:defRPr>
                <a:solidFill>
                  <a:srgbClr val="5F5F5F"/>
                </a:solidFill>
              </a:defRPr>
            </a:lvl3pPr>
            <a:lvl4pPr>
              <a:spcBef>
                <a:spcPts val="0"/>
              </a:spcBef>
              <a:spcAft>
                <a:spcPts val="1598"/>
              </a:spcAft>
              <a:defRPr>
                <a:solidFill>
                  <a:srgbClr val="5F5F5F"/>
                </a:solidFill>
              </a:defRPr>
            </a:lvl4pPr>
            <a:lvl5pPr>
              <a:spcBef>
                <a:spcPts val="0"/>
              </a:spcBef>
              <a:spcAft>
                <a:spcPts val="1598"/>
              </a:spcAft>
              <a:defRPr>
                <a:solidFill>
                  <a:srgbClr val="5F5F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10"/>
          <p:cNvSpPr>
            <a:spLocks noGrp="1"/>
          </p:cNvSpPr>
          <p:nvPr>
            <p:ph type="pic" sz="quarter" idx="11" hasCustomPrompt="1"/>
          </p:nvPr>
        </p:nvSpPr>
        <p:spPr>
          <a:xfrm>
            <a:off x="592667" y="460864"/>
            <a:ext cx="949348" cy="950030"/>
          </a:xfrm>
        </p:spPr>
        <p:txBody>
          <a:bodyPr anchor="ctr">
            <a:normAutofit/>
          </a:bodyPr>
          <a:lstStyle>
            <a:lvl1pPr algn="ctr">
              <a:defRPr sz="1065" baseline="0">
                <a:solidFill>
                  <a:schemeClr val="tx2">
                    <a:lumMod val="40000"/>
                    <a:lumOff val="60000"/>
                  </a:schemeClr>
                </a:solidFill>
              </a:defRPr>
            </a:lvl1pPr>
          </a:lstStyle>
          <a:p>
            <a:r>
              <a:rPr lang="en-US" dirty="0"/>
              <a:t>PLACE</a:t>
            </a:r>
            <a:br>
              <a:rPr lang="en-US" dirty="0"/>
            </a:br>
            <a:r>
              <a:rPr lang="en-US" dirty="0"/>
              <a:t>ICON HERE</a:t>
            </a:r>
          </a:p>
        </p:txBody>
      </p:sp>
      <p:sp>
        <p:nvSpPr>
          <p:cNvPr id="10" name="Title 11"/>
          <p:cNvSpPr>
            <a:spLocks noGrp="1"/>
          </p:cNvSpPr>
          <p:nvPr>
            <p:ph type="title"/>
          </p:nvPr>
        </p:nvSpPr>
        <p:spPr>
          <a:xfrm>
            <a:off x="592668" y="2501758"/>
            <a:ext cx="4632960" cy="3169610"/>
          </a:xfrm>
        </p:spPr>
        <p:txBody>
          <a:bodyPr vert="horz"/>
          <a:lstStyle/>
          <a:p>
            <a:r>
              <a:rPr lang="en-US" dirty="0"/>
              <a:t>Click to edit Master title style</a:t>
            </a:r>
          </a:p>
        </p:txBody>
      </p:sp>
      <p:sp>
        <p:nvSpPr>
          <p:cNvPr id="16" name="bk object 16"/>
          <p:cNvSpPr/>
          <p:nvPr userDrawn="1"/>
        </p:nvSpPr>
        <p:spPr>
          <a:xfrm>
            <a:off x="167901" y="6394261"/>
            <a:ext cx="11856720" cy="0"/>
          </a:xfrm>
          <a:custGeom>
            <a:avLst/>
            <a:gdLst/>
            <a:ahLst/>
            <a:cxnLst/>
            <a:rect l="l" t="t" r="r" b="b"/>
            <a:pathLst>
              <a:path w="8892540">
                <a:moveTo>
                  <a:pt x="0" y="0"/>
                </a:moveTo>
                <a:lnTo>
                  <a:pt x="8892146" y="0"/>
                </a:lnTo>
              </a:path>
            </a:pathLst>
          </a:custGeom>
          <a:ln w="3873">
            <a:solidFill>
              <a:srgbClr val="696666"/>
            </a:solidFill>
          </a:ln>
        </p:spPr>
        <p:txBody>
          <a:bodyPr wrap="square" lIns="0" tIns="0" rIns="0" bIns="0" rtlCol="0"/>
          <a:lstStyle/>
          <a:p>
            <a:endParaRPr sz="2397"/>
          </a:p>
        </p:txBody>
      </p:sp>
      <p:sp>
        <p:nvSpPr>
          <p:cNvPr id="13" name="Text Placeholder 11"/>
          <p:cNvSpPr>
            <a:spLocks noGrp="1"/>
          </p:cNvSpPr>
          <p:nvPr>
            <p:ph type="body" sz="quarter" idx="15"/>
          </p:nvPr>
        </p:nvSpPr>
        <p:spPr>
          <a:xfrm>
            <a:off x="208625" y="6399251"/>
            <a:ext cx="9451073" cy="458750"/>
          </a:xfrm>
        </p:spPr>
        <p:txBody>
          <a:bodyPr anchor="ctr"/>
          <a:lstStyle>
            <a:lvl1pPr>
              <a:lnSpc>
                <a:spcPct val="100000"/>
              </a:lnSpc>
              <a:spcAft>
                <a:spcPts val="0"/>
              </a:spcAft>
              <a:defRPr sz="799" spc="27" baseline="0">
                <a:solidFill>
                  <a:srgbClr val="5F5F5F"/>
                </a:solidFill>
              </a:defRPr>
            </a:lvl1pPr>
          </a:lstStyle>
          <a:p>
            <a:pPr lvl="0"/>
            <a:r>
              <a:rPr lang="en-US" dirty="0"/>
              <a:t>Click to edit Master</a:t>
            </a:r>
          </a:p>
        </p:txBody>
      </p:sp>
      <p:sp>
        <p:nvSpPr>
          <p:cNvPr id="18" name="TextBox 17"/>
          <p:cNvSpPr txBox="1"/>
          <p:nvPr userDrawn="1"/>
        </p:nvSpPr>
        <p:spPr>
          <a:xfrm>
            <a:off x="10529456" y="6572506"/>
            <a:ext cx="1470121" cy="122982"/>
          </a:xfrm>
          <a:prstGeom prst="rect">
            <a:avLst/>
          </a:prstGeom>
          <a:noFill/>
        </p:spPr>
        <p:txBody>
          <a:bodyPr wrap="square" tIns="0" rIns="0" bIns="0" rtlCol="0" anchor="ctr">
            <a:spAutoFit/>
          </a:bodyPr>
          <a:lstStyle/>
          <a:p>
            <a:pPr marL="0" marR="0" lvl="0" indent="0" algn="r" defTabSz="608853" rtl="0" eaLnBrk="1" fontAlgn="auto" latinLnBrk="0" hangingPunct="1">
              <a:lnSpc>
                <a:spcPct val="100000"/>
              </a:lnSpc>
              <a:spcBef>
                <a:spcPts val="0"/>
              </a:spcBef>
              <a:spcAft>
                <a:spcPts val="0"/>
              </a:spcAft>
              <a:buClrTx/>
              <a:buSzTx/>
              <a:buFontTx/>
              <a:buNone/>
              <a:tabLst/>
              <a:defRPr/>
            </a:pPr>
            <a:fld id="{2E1F151E-4BA3-2A4A-9CF2-CE3A7F59A7AF}" type="slidenum">
              <a:rPr lang="en-US" sz="799" smtClean="0">
                <a:solidFill>
                  <a:schemeClr val="tx2"/>
                </a:solidFill>
              </a:rPr>
              <a:pPr marL="0" marR="0" lvl="0" indent="0" algn="r" defTabSz="608853" rtl="0" eaLnBrk="1" fontAlgn="auto" latinLnBrk="0" hangingPunct="1">
                <a:lnSpc>
                  <a:spcPct val="100000"/>
                </a:lnSpc>
                <a:spcBef>
                  <a:spcPts val="0"/>
                </a:spcBef>
                <a:spcAft>
                  <a:spcPts val="0"/>
                </a:spcAft>
                <a:buClrTx/>
                <a:buSzTx/>
                <a:buFontTx/>
                <a:buNone/>
                <a:tabLst/>
                <a:defRPr/>
              </a:pPr>
              <a:t>‹#›</a:t>
            </a:fld>
            <a:endParaRPr lang="en-US" sz="799" dirty="0">
              <a:solidFill>
                <a:schemeClr val="tx2"/>
              </a:solidFill>
            </a:endParaRPr>
          </a:p>
        </p:txBody>
      </p:sp>
    </p:spTree>
    <p:extLst>
      <p:ext uri="{BB962C8B-B14F-4D97-AF65-F5344CB8AC3E}">
        <p14:creationId xmlns:p14="http://schemas.microsoft.com/office/powerpoint/2010/main" val="1873786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Vertical chapter slide with compass pattern">
    <p:spTree>
      <p:nvGrpSpPr>
        <p:cNvPr id="1" name=""/>
        <p:cNvGrpSpPr/>
        <p:nvPr/>
      </p:nvGrpSpPr>
      <p:grpSpPr>
        <a:xfrm>
          <a:off x="0" y="0"/>
          <a:ext cx="0" cy="0"/>
          <a:chOff x="0" y="0"/>
          <a:chExt cx="0" cy="0"/>
        </a:xfrm>
      </p:grpSpPr>
      <p:sp>
        <p:nvSpPr>
          <p:cNvPr id="24" name="Title 16">
            <a:extLst>
              <a:ext uri="{FF2B5EF4-FFF2-40B4-BE49-F238E27FC236}">
                <a16:creationId xmlns:a16="http://schemas.microsoft.com/office/drawing/2014/main" id="{84F2C017-B0D4-0F43-9755-0602E0352C73}"/>
              </a:ext>
            </a:extLst>
          </p:cNvPr>
          <p:cNvSpPr>
            <a:spLocks noGrp="1"/>
          </p:cNvSpPr>
          <p:nvPr>
            <p:ph type="title" hasCustomPrompt="1"/>
          </p:nvPr>
        </p:nvSpPr>
        <p:spPr>
          <a:xfrm>
            <a:off x="603504" y="1405390"/>
            <a:ext cx="4480560" cy="1344486"/>
          </a:xfrm>
          <a:prstGeom prst="rect">
            <a:avLst/>
          </a:prstGeom>
        </p:spPr>
        <p:txBody>
          <a:bodyPr>
            <a:noAutofit/>
          </a:bodyPr>
          <a:lstStyle>
            <a:lvl1pPr>
              <a:lnSpc>
                <a:spcPts val="4200"/>
              </a:lnSpc>
              <a:defRPr sz="4000">
                <a:solidFill>
                  <a:schemeClr val="accent1"/>
                </a:solidFill>
              </a:defRPr>
            </a:lvl1pPr>
          </a:lstStyle>
          <a:p>
            <a:r>
              <a:rPr lang="en-US"/>
              <a:t>Section title or  break </a:t>
            </a:r>
          </a:p>
        </p:txBody>
      </p:sp>
      <p:pic>
        <p:nvPicPr>
          <p:cNvPr id="6" name="Picture 5">
            <a:extLst>
              <a:ext uri="{FF2B5EF4-FFF2-40B4-BE49-F238E27FC236}">
                <a16:creationId xmlns:a16="http://schemas.microsoft.com/office/drawing/2014/main" id="{27CF206C-58D0-5343-ABF1-C14B664507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34" r="134"/>
          <a:stretch/>
        </p:blipFill>
        <p:spPr>
          <a:xfrm>
            <a:off x="6163005" y="0"/>
            <a:ext cx="6028995" cy="6858000"/>
          </a:xfrm>
          <a:prstGeom prst="rect">
            <a:avLst/>
          </a:prstGeom>
        </p:spPr>
      </p:pic>
    </p:spTree>
    <p:extLst>
      <p:ext uri="{BB962C8B-B14F-4D97-AF65-F5344CB8AC3E}">
        <p14:creationId xmlns:p14="http://schemas.microsoft.com/office/powerpoint/2010/main" val="3587551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roduction with Graphic">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5105400" cy="960120"/>
          </a:xfrm>
        </p:spPr>
        <p:txBody>
          <a:bodyPr>
            <a:noAutofit/>
          </a:bodyPr>
          <a:lstStyle>
            <a:lvl1pPr>
              <a:defRPr/>
            </a:lvl1pPr>
          </a:lstStyle>
          <a:p>
            <a:r>
              <a:rPr lang="en-US" dirty="0"/>
              <a:t>Headline 30pt</a:t>
            </a:r>
            <a:br>
              <a:rPr lang="en-US" dirty="0"/>
            </a:br>
            <a:r>
              <a:rPr lang="en-US" dirty="0"/>
              <a:t>Arial bold</a:t>
            </a:r>
          </a:p>
        </p:txBody>
      </p:sp>
      <p:sp>
        <p:nvSpPr>
          <p:cNvPr id="4" name="Content Placeholder 2"/>
          <p:cNvSpPr>
            <a:spLocks noGrp="1"/>
          </p:cNvSpPr>
          <p:nvPr>
            <p:ph idx="1" hasCustomPrompt="1"/>
          </p:nvPr>
        </p:nvSpPr>
        <p:spPr>
          <a:xfrm>
            <a:off x="914400" y="2526792"/>
            <a:ext cx="5105400" cy="2724912"/>
          </a:xfrm>
        </p:spPr>
        <p:txBody>
          <a:bodyPr>
            <a:noAutofit/>
          </a:bodyPr>
          <a:lstStyle>
            <a:lvl1pPr marL="0" indent="0">
              <a:buFontTx/>
              <a:buNone/>
              <a:defRPr baseline="0">
                <a:solidFill>
                  <a:schemeClr val="tx1"/>
                </a:solidFill>
              </a:defRPr>
            </a:lvl1pPr>
          </a:lstStyle>
          <a:p>
            <a:pPr lvl="0"/>
            <a:r>
              <a:rPr lang="en-US" dirty="0"/>
              <a:t>Intro copy 24/28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5" name="Chart Placeholder 4"/>
          <p:cNvSpPr>
            <a:spLocks noGrp="1"/>
          </p:cNvSpPr>
          <p:nvPr>
            <p:ph type="chart" sz="quarter" idx="10"/>
          </p:nvPr>
        </p:nvSpPr>
        <p:spPr>
          <a:xfrm>
            <a:off x="6172200" y="2042161"/>
            <a:ext cx="5562600" cy="3622675"/>
          </a:xfrm>
        </p:spPr>
        <p:txBody>
          <a:bodyPr anchor="ctr">
            <a:normAutofit/>
          </a:bodyPr>
          <a:lstStyle>
            <a:lvl1pPr marL="0" indent="0">
              <a:buFontTx/>
              <a:buNone/>
              <a:defRPr sz="1200"/>
            </a:lvl1pPr>
          </a:lstStyle>
          <a:p>
            <a:r>
              <a:rPr lang="en-US"/>
              <a:t>Click icon to add chart</a:t>
            </a:r>
            <a:endParaRPr lang="en-US" dirty="0"/>
          </a:p>
        </p:txBody>
      </p:sp>
      <p:sp>
        <p:nvSpPr>
          <p:cNvPr id="6"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469055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ullets-Standard High-Level_Overview">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10363200" cy="960120"/>
          </a:xfrm>
          <a:prstGeom prst="rect">
            <a:avLst/>
          </a:prstGeom>
        </p:spPr>
        <p:txBody>
          <a:bodyPr>
            <a:noAutofit/>
          </a:bodyPr>
          <a:lstStyle>
            <a:lvl1pPr>
              <a:defRPr>
                <a:solidFill>
                  <a:schemeClr val="accent1"/>
                </a:solidFill>
              </a:defRPr>
            </a:lvl1pPr>
          </a:lstStyle>
          <a:p>
            <a:r>
              <a:rPr lang="en-US"/>
              <a:t>Headline 30pt</a:t>
            </a:r>
            <a:br>
              <a:rPr lang="en-US"/>
            </a:br>
            <a:r>
              <a:rPr lang="en-US"/>
              <a:t>Arial bold</a:t>
            </a:r>
          </a:p>
        </p:txBody>
      </p:sp>
      <p:sp>
        <p:nvSpPr>
          <p:cNvPr id="4" name="Content Placeholder 2"/>
          <p:cNvSpPr>
            <a:spLocks noGrp="1"/>
          </p:cNvSpPr>
          <p:nvPr>
            <p:ph idx="1" hasCustomPrompt="1"/>
          </p:nvPr>
        </p:nvSpPr>
        <p:spPr>
          <a:xfrm>
            <a:off x="914400" y="2526792"/>
            <a:ext cx="10363200" cy="2724912"/>
          </a:xfrm>
          <a:prstGeom prst="rect">
            <a:avLst/>
          </a:prstGeom>
        </p:spPr>
        <p:txBody>
          <a:bodyPr>
            <a:noAutofit/>
          </a:bodyPr>
          <a:lstStyle>
            <a:lvl1pPr marL="238125" indent="-238125">
              <a:buFont typeface="Arial" panose="020B0604020202020204" pitchFamily="34" charset="0"/>
              <a:buChar char="•"/>
              <a:defRPr>
                <a:solidFill>
                  <a:schemeClr val="tx1"/>
                </a:solidFill>
              </a:defRPr>
            </a:lvl1pPr>
            <a:lvl2pPr marL="517525" indent="-233363">
              <a:buFont typeface="Arial" panose="020B0604020202020204" pitchFamily="34" charset="0"/>
              <a:buChar char="–"/>
              <a:tabLst/>
              <a:defRPr>
                <a:solidFill>
                  <a:schemeClr val="tx1"/>
                </a:solidFill>
              </a:defRPr>
            </a:lvl2pPr>
            <a:lvl3pPr marL="801688" indent="-223838">
              <a:tabLst/>
              <a:defRPr>
                <a:solidFill>
                  <a:schemeClr val="tx1"/>
                </a:solidFill>
              </a:defRPr>
            </a:lvl3pPr>
          </a:lstStyle>
          <a:p>
            <a:pPr lvl="0"/>
            <a:r>
              <a:rPr lang="en-US"/>
              <a:t>Body 24pt </a:t>
            </a:r>
          </a:p>
          <a:p>
            <a:pPr lvl="1"/>
            <a:r>
              <a:rPr lang="en-US"/>
              <a:t>Second level</a:t>
            </a:r>
          </a:p>
          <a:p>
            <a:pPr lvl="2"/>
            <a:r>
              <a:rPr lang="en-US"/>
              <a:t>Third level</a:t>
            </a:r>
          </a:p>
        </p:txBody>
      </p:sp>
      <p:sp>
        <p:nvSpPr>
          <p:cNvPr id="5"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716066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Chapter (Leaf)">
    <p:spTree>
      <p:nvGrpSpPr>
        <p:cNvPr id="1" name=""/>
        <p:cNvGrpSpPr/>
        <p:nvPr/>
      </p:nvGrpSpPr>
      <p:grpSpPr>
        <a:xfrm>
          <a:off x="0" y="0"/>
          <a:ext cx="0" cy="0"/>
          <a:chOff x="0" y="0"/>
          <a:chExt cx="0" cy="0"/>
        </a:xfrm>
      </p:grpSpPr>
      <p:sp>
        <p:nvSpPr>
          <p:cNvPr id="7" name="Rectangle 6"/>
          <p:cNvSpPr/>
          <p:nvPr userDrawn="1"/>
        </p:nvSpPr>
        <p:spPr>
          <a:xfrm>
            <a:off x="304800" y="1298448"/>
            <a:ext cx="11582400" cy="5254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p:cNvSpPr>
            <a:spLocks noGrp="1"/>
          </p:cNvSpPr>
          <p:nvPr>
            <p:ph type="title" hasCustomPrompt="1"/>
          </p:nvPr>
        </p:nvSpPr>
        <p:spPr>
          <a:xfrm>
            <a:off x="914400" y="1447800"/>
            <a:ext cx="10399776" cy="4721629"/>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2669703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Callout Chapter (Leaf)">
    <p:spTree>
      <p:nvGrpSpPr>
        <p:cNvPr id="1" name=""/>
        <p:cNvGrpSpPr/>
        <p:nvPr/>
      </p:nvGrpSpPr>
      <p:grpSpPr>
        <a:xfrm>
          <a:off x="0" y="0"/>
          <a:ext cx="0" cy="0"/>
          <a:chOff x="0" y="0"/>
          <a:chExt cx="0" cy="0"/>
        </a:xfrm>
      </p:grpSpPr>
      <p:sp>
        <p:nvSpPr>
          <p:cNvPr id="10" name="Rectangle 9"/>
          <p:cNvSpPr/>
          <p:nvPr userDrawn="1"/>
        </p:nvSpPr>
        <p:spPr>
          <a:xfrm>
            <a:off x="304800" y="1298448"/>
            <a:ext cx="11582400" cy="5254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p:ph type="title" hasCustomPrompt="1"/>
          </p:nvPr>
        </p:nvSpPr>
        <p:spPr>
          <a:xfrm>
            <a:off x="914400" y="1447800"/>
            <a:ext cx="10399776" cy="1319348"/>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p>
        </p:txBody>
      </p:sp>
      <p:sp>
        <p:nvSpPr>
          <p:cNvPr id="12" name="Content Placeholder 3"/>
          <p:cNvSpPr>
            <a:spLocks noGrp="1"/>
          </p:cNvSpPr>
          <p:nvPr>
            <p:ph sz="quarter" idx="10" hasCustomPrompt="1"/>
          </p:nvPr>
        </p:nvSpPr>
        <p:spPr>
          <a:xfrm>
            <a:off x="914400" y="2855974"/>
            <a:ext cx="4988983"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3203254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con Callout Chapter (Leaf)">
    <p:spTree>
      <p:nvGrpSpPr>
        <p:cNvPr id="1" name=""/>
        <p:cNvGrpSpPr/>
        <p:nvPr/>
      </p:nvGrpSpPr>
      <p:grpSpPr>
        <a:xfrm>
          <a:off x="0" y="0"/>
          <a:ext cx="0" cy="0"/>
          <a:chOff x="0" y="0"/>
          <a:chExt cx="0" cy="0"/>
        </a:xfrm>
      </p:grpSpPr>
      <p:sp>
        <p:nvSpPr>
          <p:cNvPr id="5" name="Rectangle 4"/>
          <p:cNvSpPr/>
          <p:nvPr userDrawn="1"/>
        </p:nvSpPr>
        <p:spPr>
          <a:xfrm>
            <a:off x="304800" y="1298448"/>
            <a:ext cx="11582400" cy="5254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1"/>
          <p:cNvSpPr>
            <a:spLocks noGrp="1"/>
          </p:cNvSpPr>
          <p:nvPr>
            <p:ph type="title" hasCustomPrompt="1"/>
          </p:nvPr>
        </p:nvSpPr>
        <p:spPr>
          <a:xfrm>
            <a:off x="914400" y="1447800"/>
            <a:ext cx="10399776" cy="4015047"/>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p>
        </p:txBody>
      </p:sp>
      <p:sp>
        <p:nvSpPr>
          <p:cNvPr id="7" name="Picture Placeholder 4"/>
          <p:cNvSpPr>
            <a:spLocks noGrp="1"/>
          </p:cNvSpPr>
          <p:nvPr>
            <p:ph type="pic" sz="quarter" idx="10"/>
          </p:nvPr>
        </p:nvSpPr>
        <p:spPr>
          <a:xfrm>
            <a:off x="914400" y="5224272"/>
            <a:ext cx="963168" cy="722376"/>
          </a:xfrm>
        </p:spPr>
        <p:txBody>
          <a:bodyPr anchor="t">
            <a:normAutofit/>
          </a:bodyPr>
          <a:lstStyle>
            <a:lvl1pPr marL="0" indent="0">
              <a:buFontTx/>
              <a:buNone/>
              <a:defRPr sz="1200">
                <a:solidFill>
                  <a:schemeClr val="bg1"/>
                </a:solidFill>
              </a:defRPr>
            </a:lvl1pPr>
          </a:lstStyle>
          <a:p>
            <a:r>
              <a:rPr lang="en-US"/>
              <a:t>Click icon to add picture</a:t>
            </a:r>
          </a:p>
        </p:txBody>
      </p:sp>
    </p:spTree>
    <p:extLst>
      <p:ext uri="{BB962C8B-B14F-4D97-AF65-F5344CB8AC3E}">
        <p14:creationId xmlns:p14="http://schemas.microsoft.com/office/powerpoint/2010/main" val="2735900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ement Divider (Leaf)">
    <p:spTree>
      <p:nvGrpSpPr>
        <p:cNvPr id="1" name=""/>
        <p:cNvGrpSpPr/>
        <p:nvPr/>
      </p:nvGrpSpPr>
      <p:grpSpPr>
        <a:xfrm>
          <a:off x="0" y="0"/>
          <a:ext cx="0" cy="0"/>
          <a:chOff x="0" y="0"/>
          <a:chExt cx="0" cy="0"/>
        </a:xfrm>
      </p:grpSpPr>
      <p:sp>
        <p:nvSpPr>
          <p:cNvPr id="11" name="Rectangle 10"/>
          <p:cNvSpPr/>
          <p:nvPr userDrawn="1"/>
        </p:nvSpPr>
        <p:spPr>
          <a:xfrm>
            <a:off x="304800" y="1298448"/>
            <a:ext cx="11582400" cy="5254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914400" y="1709739"/>
            <a:ext cx="6076949" cy="4757563"/>
          </a:xfrm>
        </p:spPr>
        <p:txBody>
          <a:bodyPr anchor="b">
            <a:noAutofit/>
          </a:bodyPr>
          <a:lstStyle>
            <a:lvl1pPr>
              <a:lnSpc>
                <a:spcPts val="6300"/>
              </a:lnSpc>
              <a:defRPr sz="6600">
                <a:solidFill>
                  <a:schemeClr val="bg1"/>
                </a:solidFill>
              </a:defRPr>
            </a:lvl1pPr>
          </a:lstStyle>
          <a:p>
            <a:r>
              <a:rPr lang="en-US" dirty="0"/>
              <a:t>Chapter </a:t>
            </a:r>
            <a:br>
              <a:rPr lang="en-US" dirty="0"/>
            </a:br>
            <a:r>
              <a:rPr lang="en-US" dirty="0"/>
              <a:t>slide </a:t>
            </a:r>
            <a:br>
              <a:rPr lang="en-US" dirty="0"/>
            </a:br>
            <a:r>
              <a:rPr lang="en-US" dirty="0"/>
              <a:t>66pt</a:t>
            </a:r>
            <a:br>
              <a:rPr lang="en-US" dirty="0"/>
            </a:br>
            <a:r>
              <a:rPr lang="en-US" dirty="0"/>
              <a:t>Arial </a:t>
            </a:r>
            <a:r>
              <a:rPr lang="en-US" dirty="0" err="1"/>
              <a:t>reg</a:t>
            </a:r>
            <a:br>
              <a:rPr lang="en-US" dirty="0"/>
            </a:br>
            <a:r>
              <a:rPr lang="en-US" dirty="0"/>
              <a:t>lorem</a:t>
            </a:r>
            <a:br>
              <a:rPr lang="en-US" dirty="0"/>
            </a:br>
            <a:r>
              <a:rPr lang="en-US" dirty="0"/>
              <a:t>ipsum</a:t>
            </a:r>
          </a:p>
        </p:txBody>
      </p:sp>
    </p:spTree>
    <p:extLst>
      <p:ext uri="{BB962C8B-B14F-4D97-AF65-F5344CB8AC3E}">
        <p14:creationId xmlns:p14="http://schemas.microsoft.com/office/powerpoint/2010/main" val="2082625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quote divider page">
    <p:spTree>
      <p:nvGrpSpPr>
        <p:cNvPr id="1" name=""/>
        <p:cNvGrpSpPr/>
        <p:nvPr/>
      </p:nvGrpSpPr>
      <p:grpSpPr>
        <a:xfrm>
          <a:off x="0" y="0"/>
          <a:ext cx="0" cy="0"/>
          <a:chOff x="0" y="0"/>
          <a:chExt cx="0" cy="0"/>
        </a:xfrm>
      </p:grpSpPr>
      <p:sp>
        <p:nvSpPr>
          <p:cNvPr id="7" name="Rectangle 6"/>
          <p:cNvSpPr/>
          <p:nvPr userDrawn="1"/>
        </p:nvSpPr>
        <p:spPr>
          <a:xfrm>
            <a:off x="304800" y="1298448"/>
            <a:ext cx="11582400" cy="5254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p>
        </p:txBody>
      </p:sp>
      <p:sp>
        <p:nvSpPr>
          <p:cNvPr id="8" name="Title 1"/>
          <p:cNvSpPr>
            <a:spLocks noGrp="1"/>
          </p:cNvSpPr>
          <p:nvPr>
            <p:ph type="title" hasCustomPrompt="1"/>
          </p:nvPr>
        </p:nvSpPr>
        <p:spPr>
          <a:xfrm>
            <a:off x="1625600" y="1920240"/>
            <a:ext cx="8768080" cy="3639312"/>
          </a:xfrm>
        </p:spPr>
        <p:txBody>
          <a:bodyPr anchor="t">
            <a:noAutofit/>
          </a:bodyPr>
          <a:lstStyle>
            <a:lvl1pPr>
              <a:lnSpc>
                <a:spcPts val="4500"/>
              </a:lnSpc>
              <a:defRPr sz="4000" baseline="0">
                <a:solidFill>
                  <a:schemeClr val="bg1"/>
                </a:solidFill>
              </a:defRPr>
            </a:lvl1pPr>
          </a:lstStyle>
          <a:p>
            <a:r>
              <a:rPr lang="en-US" dirty="0"/>
              <a:t>Large statement message</a:t>
            </a:r>
            <a:br>
              <a:rPr lang="en-US" dirty="0"/>
            </a:br>
            <a:r>
              <a:rPr lang="en-US" dirty="0"/>
              <a:t>or pull quote 40pt </a:t>
            </a:r>
            <a:r>
              <a:rPr lang="en-US" dirty="0" err="1"/>
              <a:t>arial</a:t>
            </a:r>
            <a:r>
              <a:rPr lang="en-US" dirty="0"/>
              <a:t> regular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non </a:t>
            </a:r>
            <a:r>
              <a:rPr lang="en-US" dirty="0" err="1"/>
              <a:t>ped</a:t>
            </a:r>
            <a:r>
              <a:rPr lang="en-US" dirty="0"/>
              <a:t> </a:t>
            </a:r>
            <a:r>
              <a:rPr lang="en-US" dirty="0" err="1"/>
              <a:t>bumh</a:t>
            </a:r>
            <a:r>
              <a:rPr lang="en-US" dirty="0"/>
              <a:t> </a:t>
            </a:r>
            <a:r>
              <a:rPr lang="en-US" dirty="0" err="1"/>
              <a:t>incto</a:t>
            </a:r>
            <a:r>
              <a:rPr lang="en-US" dirty="0"/>
              <a:t> dolor intis.”</a:t>
            </a:r>
          </a:p>
        </p:txBody>
      </p:sp>
      <p:sp>
        <p:nvSpPr>
          <p:cNvPr id="9" name="object 3"/>
          <p:cNvSpPr txBox="1"/>
          <p:nvPr userDrawn="1"/>
        </p:nvSpPr>
        <p:spPr>
          <a:xfrm>
            <a:off x="785995" y="1669154"/>
            <a:ext cx="745067" cy="1549400"/>
          </a:xfrm>
          <a:prstGeom prst="rect">
            <a:avLst/>
          </a:prstGeom>
        </p:spPr>
        <p:txBody>
          <a:bodyPr vert="horz" wrap="square" lIns="0" tIns="12700" rIns="0" bIns="0" rtlCol="0">
            <a:spAutoFit/>
          </a:bodyPr>
          <a:lstStyle/>
          <a:p>
            <a:pPr marL="12700">
              <a:lnSpc>
                <a:spcPct val="100000"/>
              </a:lnSpc>
              <a:spcBef>
                <a:spcPts val="100"/>
              </a:spcBef>
            </a:pPr>
            <a:r>
              <a:rPr sz="10000" b="1" dirty="0">
                <a:solidFill>
                  <a:srgbClr val="FFFFFF"/>
                </a:solidFill>
                <a:latin typeface="+mj-lt"/>
                <a:cs typeface="HurmeGeometricSans3-SemiBold"/>
              </a:rPr>
              <a:t>“</a:t>
            </a:r>
            <a:endParaRPr sz="10000" dirty="0">
              <a:latin typeface="+mj-lt"/>
              <a:cs typeface="HurmeGeometricSans3-SemiBold"/>
            </a:endParaRPr>
          </a:p>
        </p:txBody>
      </p:sp>
      <p:sp>
        <p:nvSpPr>
          <p:cNvPr id="10" name="Text Placeholder 3"/>
          <p:cNvSpPr>
            <a:spLocks noGrp="1"/>
          </p:cNvSpPr>
          <p:nvPr>
            <p:ph type="body" sz="quarter" idx="10" hasCustomPrompt="1"/>
          </p:nvPr>
        </p:nvSpPr>
        <p:spPr>
          <a:xfrm>
            <a:off x="1625600" y="5621339"/>
            <a:ext cx="2965451" cy="309905"/>
          </a:xfrm>
        </p:spPr>
        <p:txBody>
          <a:bodyPr>
            <a:noAutofit/>
          </a:bodyPr>
          <a:lstStyle>
            <a:lvl1pPr marL="0" indent="0">
              <a:lnSpc>
                <a:spcPts val="1000"/>
              </a:lnSpc>
              <a:spcBef>
                <a:spcPts val="0"/>
              </a:spcBef>
              <a:buNone/>
              <a:defRPr sz="1600" b="1" baseline="0">
                <a:solidFill>
                  <a:schemeClr val="tx2"/>
                </a:solidFill>
              </a:defRPr>
            </a:lvl1pPr>
            <a:lvl2pPr marL="233363" indent="0">
              <a:buNone/>
              <a:defRPr sz="900" b="1">
                <a:solidFill>
                  <a:schemeClr val="tx2"/>
                </a:solidFill>
              </a:defRPr>
            </a:lvl2pPr>
            <a:lvl3pPr marL="465138"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en-US" dirty="0"/>
              <a:t>FIRSTNAME LASTNAME</a:t>
            </a:r>
          </a:p>
        </p:txBody>
      </p:sp>
    </p:spTree>
    <p:extLst>
      <p:ext uri="{BB962C8B-B14F-4D97-AF65-F5344CB8AC3E}">
        <p14:creationId xmlns:p14="http://schemas.microsoft.com/office/powerpoint/2010/main" val="2881015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Standard High-Level_Overview">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10363200" cy="960120"/>
          </a:xfrm>
        </p:spPr>
        <p:txBody>
          <a:bodyPr>
            <a:noAutofit/>
          </a:bodyPr>
          <a:lstStyle>
            <a:lvl1pPr>
              <a:lnSpc>
                <a:spcPts val="3200"/>
              </a:lnSpc>
              <a:defRPr/>
            </a:lvl1pPr>
          </a:lstStyle>
          <a:p>
            <a:r>
              <a:rPr lang="en-US" dirty="0"/>
              <a:t>Headline 30pt</a:t>
            </a:r>
            <a:br>
              <a:rPr lang="en-US" dirty="0"/>
            </a:br>
            <a:r>
              <a:rPr lang="en-US" dirty="0"/>
              <a:t>Arial bold</a:t>
            </a:r>
          </a:p>
        </p:txBody>
      </p:sp>
      <p:sp>
        <p:nvSpPr>
          <p:cNvPr id="4" name="Content Placeholder 2"/>
          <p:cNvSpPr>
            <a:spLocks noGrp="1"/>
          </p:cNvSpPr>
          <p:nvPr>
            <p:ph idx="1" hasCustomPrompt="1"/>
          </p:nvPr>
        </p:nvSpPr>
        <p:spPr>
          <a:xfrm>
            <a:off x="914400" y="2526792"/>
            <a:ext cx="10363200" cy="2724912"/>
          </a:xfrm>
        </p:spPr>
        <p:txBody>
          <a:bodyPr>
            <a:noAutofit/>
          </a:bodyPr>
          <a:lstStyle>
            <a:lvl1pPr marL="238125" indent="-238125">
              <a:buFont typeface="Arial" panose="020B0604020202020204" pitchFamily="34" charset="0"/>
              <a:buChar char="•"/>
              <a:tabLst/>
              <a:defRPr>
                <a:solidFill>
                  <a:schemeClr val="tx1"/>
                </a:solidFill>
              </a:defRPr>
            </a:lvl1pPr>
            <a:lvl2pPr marL="519113" indent="-231775">
              <a:buFont typeface="Arial" panose="020B0604020202020204" pitchFamily="34" charset="0"/>
              <a:buChar char="–"/>
              <a:tabLst/>
              <a:defRPr>
                <a:solidFill>
                  <a:schemeClr val="tx1"/>
                </a:solidFill>
              </a:defRPr>
            </a:lvl2pPr>
            <a:lvl3pPr marL="687388" indent="-168275">
              <a:tabLst/>
              <a:defRPr>
                <a:solidFill>
                  <a:schemeClr val="tx1"/>
                </a:solidFill>
              </a:defRPr>
            </a:lvl3pPr>
          </a:lstStyle>
          <a:p>
            <a:pPr lvl="0"/>
            <a:r>
              <a:rPr lang="en-US" dirty="0"/>
              <a:t>Body 24pt </a:t>
            </a:r>
          </a:p>
          <a:p>
            <a:pPr lvl="1"/>
            <a:r>
              <a:rPr lang="en-US" dirty="0"/>
              <a:t>Second level</a:t>
            </a:r>
          </a:p>
          <a:p>
            <a:pPr lvl="2"/>
            <a:r>
              <a:rPr lang="en-US" dirty="0"/>
              <a:t>Third level</a:t>
            </a:r>
          </a:p>
        </p:txBody>
      </p:sp>
      <p:sp>
        <p:nvSpPr>
          <p:cNvPr id="5"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608640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10668000" cy="960120"/>
          </a:xfrm>
        </p:spPr>
        <p:txBody>
          <a:bodyPr>
            <a:noAutofit/>
          </a:bodyPr>
          <a:lstStyle>
            <a:lvl1pPr>
              <a:defRPr/>
            </a:lvl1pPr>
          </a:lstStyle>
          <a:p>
            <a:r>
              <a:rPr lang="en-US" dirty="0"/>
              <a:t>Headline 30pt</a:t>
            </a:r>
            <a:br>
              <a:rPr lang="en-US" dirty="0"/>
            </a:br>
            <a:r>
              <a:rPr lang="en-US" dirty="0"/>
              <a:t>Arial bold</a:t>
            </a:r>
          </a:p>
        </p:txBody>
      </p:sp>
      <p:sp>
        <p:nvSpPr>
          <p:cNvPr id="4" name="Content Placeholder 2"/>
          <p:cNvSpPr>
            <a:spLocks noGrp="1"/>
          </p:cNvSpPr>
          <p:nvPr>
            <p:ph idx="1" hasCustomPrompt="1"/>
          </p:nvPr>
        </p:nvSpPr>
        <p:spPr>
          <a:xfrm>
            <a:off x="914400" y="2526792"/>
            <a:ext cx="10401300" cy="2724912"/>
          </a:xfrm>
        </p:spPr>
        <p:txBody>
          <a:bodyPr>
            <a:noAutofit/>
          </a:bodyPr>
          <a:lstStyle>
            <a:lvl1pPr marL="0" indent="0">
              <a:buFontTx/>
              <a:buNone/>
              <a:defRPr>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5"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547338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914400" y="1452420"/>
            <a:ext cx="10392696" cy="914400"/>
          </a:xfrm>
          <a:prstGeom prst="rect">
            <a:avLst/>
          </a:prstGeom>
        </p:spPr>
        <p:txBody>
          <a:bodyPr vert="horz" lIns="0" tIns="0" rIns="0" bIns="0" rtlCol="0" anchor="t" anchorCtr="0">
            <a:normAutofit/>
          </a:bodyPr>
          <a:lstStyle/>
          <a:p>
            <a:r>
              <a:rPr lang="en-US" dirty="0"/>
              <a:t>Headline 30pt</a:t>
            </a:r>
            <a:br>
              <a:rPr lang="en-US" dirty="0"/>
            </a:br>
            <a:r>
              <a:rPr lang="en-US" dirty="0"/>
              <a:t>Arial bold</a:t>
            </a:r>
          </a:p>
        </p:txBody>
      </p:sp>
      <p:sp>
        <p:nvSpPr>
          <p:cNvPr id="19" name="Text Placeholder 2"/>
          <p:cNvSpPr>
            <a:spLocks noGrp="1"/>
          </p:cNvSpPr>
          <p:nvPr>
            <p:ph type="body" idx="1"/>
          </p:nvPr>
        </p:nvSpPr>
        <p:spPr>
          <a:xfrm>
            <a:off x="914400" y="2531412"/>
            <a:ext cx="10392696"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sp>
        <p:nvSpPr>
          <p:cNvPr id="20" name="object 4"/>
          <p:cNvSpPr txBox="1"/>
          <p:nvPr userDrawn="1"/>
        </p:nvSpPr>
        <p:spPr>
          <a:xfrm>
            <a:off x="9625027" y="583571"/>
            <a:ext cx="2066653"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sz="800" spc="15" dirty="0">
                <a:solidFill>
                  <a:srgbClr val="636466"/>
                </a:solidFill>
                <a:latin typeface="Arial" panose="020B0604020202020204" pitchFamily="34" charset="0"/>
                <a:cs typeface="Arial" panose="020B0604020202020204" pitchFamily="34" charset="0"/>
              </a:rPr>
              <a:t>SECURIA</a:t>
            </a:r>
            <a:r>
              <a:rPr sz="800" dirty="0">
                <a:solidFill>
                  <a:srgbClr val="636466"/>
                </a:solidFill>
                <a:latin typeface="Arial" panose="020B0604020202020204" pitchFamily="34" charset="0"/>
                <a:cs typeface="Arial" panose="020B0604020202020204" pitchFamily="34" charset="0"/>
              </a:rPr>
              <a:t>N</a:t>
            </a:r>
            <a:r>
              <a:rPr sz="800" spc="40" dirty="0">
                <a:solidFill>
                  <a:srgbClr val="636466"/>
                </a:solidFill>
                <a:latin typeface="Arial" panose="020B0604020202020204" pitchFamily="34" charset="0"/>
                <a:cs typeface="Arial" panose="020B0604020202020204" pitchFamily="34" charset="0"/>
              </a:rPr>
              <a:t> </a:t>
            </a:r>
            <a:r>
              <a:rPr sz="800" spc="15" dirty="0">
                <a:solidFill>
                  <a:srgbClr val="636466"/>
                </a:solidFill>
                <a:latin typeface="Arial" panose="020B0604020202020204" pitchFamily="34" charset="0"/>
                <a:cs typeface="Arial" panose="020B0604020202020204" pitchFamily="34" charset="0"/>
              </a:rPr>
              <a:t>FINANCIA</a:t>
            </a:r>
            <a:r>
              <a:rPr sz="800" dirty="0">
                <a:solidFill>
                  <a:srgbClr val="636466"/>
                </a:solidFill>
                <a:latin typeface="Arial" panose="020B0604020202020204" pitchFamily="34" charset="0"/>
                <a:cs typeface="Arial" panose="020B0604020202020204" pitchFamily="34" charset="0"/>
              </a:rPr>
              <a:t>L   </a:t>
            </a:r>
            <a:r>
              <a:rPr sz="800" spc="75" dirty="0">
                <a:solidFill>
                  <a:srgbClr val="636466"/>
                </a:solidFill>
                <a:latin typeface="Arial" panose="020B0604020202020204" pitchFamily="34" charset="0"/>
                <a:cs typeface="Arial" panose="020B0604020202020204" pitchFamily="34" charset="0"/>
              </a:rPr>
              <a:t> </a:t>
            </a:r>
            <a:r>
              <a:rPr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pic>
        <p:nvPicPr>
          <p:cNvPr id="21" name="Picture 20"/>
          <p:cNvPicPr>
            <a:picLocks noChangeAspect="1"/>
          </p:cNvPicPr>
          <p:nvPr userDrawn="1"/>
        </p:nvPicPr>
        <p:blipFill rotWithShape="1">
          <a:blip r:embed="rId29" cstate="print">
            <a:extLst>
              <a:ext uri="{28A0092B-C50C-407E-A947-70E740481C1C}">
                <a14:useLocalDpi xmlns:a14="http://schemas.microsoft.com/office/drawing/2010/main" val="0"/>
              </a:ext>
            </a:extLst>
          </a:blip>
          <a:srcRect t="-1" r="76659" b="-14182"/>
          <a:stretch/>
        </p:blipFill>
        <p:spPr>
          <a:xfrm>
            <a:off x="518223" y="450446"/>
            <a:ext cx="380135" cy="431869"/>
          </a:xfrm>
          <a:prstGeom prst="rect">
            <a:avLst/>
          </a:prstGeom>
        </p:spPr>
      </p:pic>
    </p:spTree>
    <p:extLst>
      <p:ext uri="{BB962C8B-B14F-4D97-AF65-F5344CB8AC3E}">
        <p14:creationId xmlns:p14="http://schemas.microsoft.com/office/powerpoint/2010/main" val="3871733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7"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8" r:id="rId21"/>
    <p:sldLayoutId id="2147483679" r:id="rId22"/>
    <p:sldLayoutId id="2147483680" r:id="rId23"/>
    <p:sldLayoutId id="2147483681" r:id="rId24"/>
    <p:sldLayoutId id="2147483682" r:id="rId25"/>
    <p:sldLayoutId id="2147483684" r:id="rId26"/>
    <p:sldLayoutId id="2147483685" r:id="rId27"/>
  </p:sldLayoutIdLst>
  <p:txStyles>
    <p:titleStyle>
      <a:lvl1pPr algn="l" defTabSz="914400" rtl="0" eaLnBrk="1" latinLnBrk="0" hangingPunct="1">
        <a:lnSpc>
          <a:spcPts val="3200"/>
        </a:lnSpc>
        <a:spcBef>
          <a:spcPct val="0"/>
        </a:spcBef>
        <a:buNone/>
        <a:defRPr sz="3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403225" indent="-173038"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635000" indent="-17462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userDrawn="1">
          <p15:clr>
            <a:srgbClr val="F26B43"/>
          </p15:clr>
        </p15:guide>
        <p15:guide id="2" userDrawn="1">
          <p15:clr>
            <a:srgbClr val="F26B43"/>
          </p15:clr>
        </p15:guide>
        <p15:guide id="3" pos="7680" userDrawn="1">
          <p15:clr>
            <a:srgbClr val="F26B43"/>
          </p15:clr>
        </p15:guide>
        <p15:guide id="4" orient="horz" pos="4320" userDrawn="1">
          <p15:clr>
            <a:srgbClr val="F26B43"/>
          </p15:clr>
        </p15:guide>
        <p15:guide id="5" pos="288" userDrawn="1">
          <p15:clr>
            <a:srgbClr val="F26B43"/>
          </p15:clr>
        </p15:guide>
        <p15:guide id="6" pos="384" userDrawn="1">
          <p15:clr>
            <a:srgbClr val="F26B43"/>
          </p15:clr>
        </p15:guide>
        <p15:guide id="7" pos="576" userDrawn="1">
          <p15:clr>
            <a:srgbClr val="F26B43"/>
          </p15:clr>
        </p15:guide>
        <p15:guide id="8" pos="1032" userDrawn="1">
          <p15:clr>
            <a:srgbClr val="F26B43"/>
          </p15:clr>
        </p15:guide>
        <p15:guide id="9" pos="1128" userDrawn="1">
          <p15:clr>
            <a:srgbClr val="F26B43"/>
          </p15:clr>
        </p15:guide>
        <p15:guide id="10" pos="1584" userDrawn="1">
          <p15:clr>
            <a:srgbClr val="F26B43"/>
          </p15:clr>
        </p15:guide>
        <p15:guide id="11" pos="1680" userDrawn="1">
          <p15:clr>
            <a:srgbClr val="F26B43"/>
          </p15:clr>
        </p15:guide>
        <p15:guide id="12" pos="2136" userDrawn="1">
          <p15:clr>
            <a:srgbClr val="F26B43"/>
          </p15:clr>
        </p15:guide>
        <p15:guide id="13" pos="2232" userDrawn="1">
          <p15:clr>
            <a:srgbClr val="F26B43"/>
          </p15:clr>
        </p15:guide>
        <p15:guide id="14" pos="2688" userDrawn="1">
          <p15:clr>
            <a:srgbClr val="F26B43"/>
          </p15:clr>
        </p15:guide>
        <p15:guide id="15" pos="2784" userDrawn="1">
          <p15:clr>
            <a:srgbClr val="F26B43"/>
          </p15:clr>
        </p15:guide>
        <p15:guide id="16" pos="3240" userDrawn="1">
          <p15:clr>
            <a:srgbClr val="F26B43"/>
          </p15:clr>
        </p15:guide>
        <p15:guide id="17" pos="3336" userDrawn="1">
          <p15:clr>
            <a:srgbClr val="F26B43"/>
          </p15:clr>
        </p15:guide>
        <p15:guide id="18" pos="3792" userDrawn="1">
          <p15:clr>
            <a:srgbClr val="F26B43"/>
          </p15:clr>
        </p15:guide>
        <p15:guide id="19" pos="3888" userDrawn="1">
          <p15:clr>
            <a:srgbClr val="F26B43"/>
          </p15:clr>
        </p15:guide>
        <p15:guide id="20" pos="4344" userDrawn="1">
          <p15:clr>
            <a:srgbClr val="F26B43"/>
          </p15:clr>
        </p15:guide>
        <p15:guide id="21" pos="4440" userDrawn="1">
          <p15:clr>
            <a:srgbClr val="F26B43"/>
          </p15:clr>
        </p15:guide>
        <p15:guide id="22" pos="4896" userDrawn="1">
          <p15:clr>
            <a:srgbClr val="F26B43"/>
          </p15:clr>
        </p15:guide>
        <p15:guide id="23" pos="4992" userDrawn="1">
          <p15:clr>
            <a:srgbClr val="F26B43"/>
          </p15:clr>
        </p15:guide>
        <p15:guide id="24" pos="5448" userDrawn="1">
          <p15:clr>
            <a:srgbClr val="F26B43"/>
          </p15:clr>
        </p15:guide>
        <p15:guide id="25" pos="5544" userDrawn="1">
          <p15:clr>
            <a:srgbClr val="F26B43"/>
          </p15:clr>
        </p15:guide>
        <p15:guide id="26" pos="6000" userDrawn="1">
          <p15:clr>
            <a:srgbClr val="F26B43"/>
          </p15:clr>
        </p15:guide>
        <p15:guide id="27" pos="6096" userDrawn="1">
          <p15:clr>
            <a:srgbClr val="F26B43"/>
          </p15:clr>
        </p15:guide>
        <p15:guide id="28" pos="6552" userDrawn="1">
          <p15:clr>
            <a:srgbClr val="F26B43"/>
          </p15:clr>
        </p15:guide>
        <p15:guide id="29" pos="6648" userDrawn="1">
          <p15:clr>
            <a:srgbClr val="F26B43"/>
          </p15:clr>
        </p15:guide>
        <p15:guide id="30" pos="7104" userDrawn="1">
          <p15:clr>
            <a:srgbClr val="F26B43"/>
          </p15:clr>
        </p15:guide>
        <p15:guide id="31" pos="7296" userDrawn="1">
          <p15:clr>
            <a:srgbClr val="F26B43"/>
          </p15:clr>
        </p15:guide>
        <p15:guide id="32" pos="7392" userDrawn="1">
          <p15:clr>
            <a:srgbClr val="F26B43"/>
          </p15:clr>
        </p15:guide>
        <p15:guide id="33" orient="horz" pos="288" userDrawn="1">
          <p15:clr>
            <a:srgbClr val="F26B43"/>
          </p15:clr>
        </p15:guide>
        <p15:guide id="34" orient="horz" pos="912" userDrawn="1">
          <p15:clr>
            <a:srgbClr val="F26B43"/>
          </p15:clr>
        </p15:guide>
        <p15:guide id="35" orient="horz" pos="1536" userDrawn="1">
          <p15:clr>
            <a:srgbClr val="F26B43"/>
          </p15:clr>
        </p15:guide>
        <p15:guide id="36" orient="horz" pos="2160" userDrawn="1">
          <p15:clr>
            <a:srgbClr val="F26B43"/>
          </p15:clr>
        </p15:guide>
        <p15:guide id="37" orient="horz" pos="3408" userDrawn="1">
          <p15:clr>
            <a:srgbClr val="F26B43"/>
          </p15:clr>
        </p15:guide>
        <p15:guide id="38" orient="horz" pos="2784" userDrawn="1">
          <p15:clr>
            <a:srgbClr val="F26B43"/>
          </p15:clr>
        </p15:guide>
        <p15:guide id="39"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914400" y="1452420"/>
            <a:ext cx="10392696" cy="914400"/>
          </a:xfrm>
          <a:prstGeom prst="rect">
            <a:avLst/>
          </a:prstGeom>
        </p:spPr>
        <p:txBody>
          <a:bodyPr vert="horz" lIns="0" tIns="0" rIns="0" bIns="0" rtlCol="0" anchor="t" anchorCtr="0">
            <a:normAutofit/>
          </a:bodyPr>
          <a:lstStyle/>
          <a:p>
            <a:r>
              <a:rPr lang="en-US" dirty="0"/>
              <a:t>Headline 30pt</a:t>
            </a:r>
            <a:br>
              <a:rPr lang="en-US" dirty="0"/>
            </a:br>
            <a:r>
              <a:rPr lang="en-US" dirty="0"/>
              <a:t>Arial bold</a:t>
            </a:r>
          </a:p>
        </p:txBody>
      </p:sp>
      <p:sp>
        <p:nvSpPr>
          <p:cNvPr id="19" name="Text Placeholder 2"/>
          <p:cNvSpPr>
            <a:spLocks noGrp="1"/>
          </p:cNvSpPr>
          <p:nvPr>
            <p:ph type="body" idx="1"/>
          </p:nvPr>
        </p:nvSpPr>
        <p:spPr>
          <a:xfrm>
            <a:off x="914400" y="2531412"/>
            <a:ext cx="10392696"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sp>
        <p:nvSpPr>
          <p:cNvPr id="20" name="object 4"/>
          <p:cNvSpPr txBox="1"/>
          <p:nvPr userDrawn="1"/>
        </p:nvSpPr>
        <p:spPr>
          <a:xfrm>
            <a:off x="9625027" y="583571"/>
            <a:ext cx="2066653"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sz="800" spc="15" dirty="0">
                <a:solidFill>
                  <a:srgbClr val="636466"/>
                </a:solidFill>
                <a:latin typeface="Arial" panose="020B0604020202020204" pitchFamily="34" charset="0"/>
                <a:cs typeface="Arial" panose="020B0604020202020204" pitchFamily="34" charset="0"/>
              </a:rPr>
              <a:t>SECURIA</a:t>
            </a:r>
            <a:r>
              <a:rPr sz="800" dirty="0">
                <a:solidFill>
                  <a:srgbClr val="636466"/>
                </a:solidFill>
                <a:latin typeface="Arial" panose="020B0604020202020204" pitchFamily="34" charset="0"/>
                <a:cs typeface="Arial" panose="020B0604020202020204" pitchFamily="34" charset="0"/>
              </a:rPr>
              <a:t>N</a:t>
            </a:r>
            <a:r>
              <a:rPr sz="800" spc="40" dirty="0">
                <a:solidFill>
                  <a:srgbClr val="636466"/>
                </a:solidFill>
                <a:latin typeface="Arial" panose="020B0604020202020204" pitchFamily="34" charset="0"/>
                <a:cs typeface="Arial" panose="020B0604020202020204" pitchFamily="34" charset="0"/>
              </a:rPr>
              <a:t> </a:t>
            </a:r>
            <a:r>
              <a:rPr sz="800" spc="15" dirty="0">
                <a:solidFill>
                  <a:srgbClr val="636466"/>
                </a:solidFill>
                <a:latin typeface="Arial" panose="020B0604020202020204" pitchFamily="34" charset="0"/>
                <a:cs typeface="Arial" panose="020B0604020202020204" pitchFamily="34" charset="0"/>
              </a:rPr>
              <a:t>FINANCIA</a:t>
            </a:r>
            <a:r>
              <a:rPr sz="800" dirty="0">
                <a:solidFill>
                  <a:srgbClr val="636466"/>
                </a:solidFill>
                <a:latin typeface="Arial" panose="020B0604020202020204" pitchFamily="34" charset="0"/>
                <a:cs typeface="Arial" panose="020B0604020202020204" pitchFamily="34" charset="0"/>
              </a:rPr>
              <a:t>L   </a:t>
            </a:r>
            <a:r>
              <a:rPr sz="800" spc="75" dirty="0">
                <a:solidFill>
                  <a:srgbClr val="636466"/>
                </a:solidFill>
                <a:latin typeface="Arial" panose="020B0604020202020204" pitchFamily="34" charset="0"/>
                <a:cs typeface="Arial" panose="020B0604020202020204" pitchFamily="34" charset="0"/>
              </a:rPr>
              <a:t> </a:t>
            </a:r>
            <a:r>
              <a:rPr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pic>
        <p:nvPicPr>
          <p:cNvPr id="21" name="Picture 20"/>
          <p:cNvPicPr>
            <a:picLocks noChangeAspect="1"/>
          </p:cNvPicPr>
          <p:nvPr userDrawn="1"/>
        </p:nvPicPr>
        <p:blipFill rotWithShape="1">
          <a:blip r:embed="rId4" cstate="print">
            <a:extLst>
              <a:ext uri="{28A0092B-C50C-407E-A947-70E740481C1C}">
                <a14:useLocalDpi xmlns:a14="http://schemas.microsoft.com/office/drawing/2010/main" val="0"/>
              </a:ext>
            </a:extLst>
          </a:blip>
          <a:srcRect t="-1" r="76659" b="-14182"/>
          <a:stretch/>
        </p:blipFill>
        <p:spPr>
          <a:xfrm>
            <a:off x="518223" y="450446"/>
            <a:ext cx="380135" cy="431869"/>
          </a:xfrm>
          <a:prstGeom prst="rect">
            <a:avLst/>
          </a:prstGeom>
        </p:spPr>
      </p:pic>
    </p:spTree>
    <p:extLst>
      <p:ext uri="{BB962C8B-B14F-4D97-AF65-F5344CB8AC3E}">
        <p14:creationId xmlns:p14="http://schemas.microsoft.com/office/powerpoint/2010/main" val="3871733599"/>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userDrawn="1">
          <p15:clr>
            <a:srgbClr val="F26B43"/>
          </p15:clr>
        </p15:guide>
        <p15:guide id="2" userDrawn="1">
          <p15:clr>
            <a:srgbClr val="F26B43"/>
          </p15:clr>
        </p15:guide>
        <p15:guide id="3" pos="7680" userDrawn="1">
          <p15:clr>
            <a:srgbClr val="F26B43"/>
          </p15:clr>
        </p15:guide>
        <p15:guide id="4" orient="horz" pos="4320" userDrawn="1">
          <p15:clr>
            <a:srgbClr val="F26B43"/>
          </p15:clr>
        </p15:guide>
        <p15:guide id="5" pos="288" userDrawn="1">
          <p15:clr>
            <a:srgbClr val="F26B43"/>
          </p15:clr>
        </p15:guide>
        <p15:guide id="6" pos="384" userDrawn="1">
          <p15:clr>
            <a:srgbClr val="F26B43"/>
          </p15:clr>
        </p15:guide>
        <p15:guide id="7" pos="576" userDrawn="1">
          <p15:clr>
            <a:srgbClr val="F26B43"/>
          </p15:clr>
        </p15:guide>
        <p15:guide id="8" pos="1032" userDrawn="1">
          <p15:clr>
            <a:srgbClr val="F26B43"/>
          </p15:clr>
        </p15:guide>
        <p15:guide id="9" pos="1128" userDrawn="1">
          <p15:clr>
            <a:srgbClr val="F26B43"/>
          </p15:clr>
        </p15:guide>
        <p15:guide id="10" pos="1584" userDrawn="1">
          <p15:clr>
            <a:srgbClr val="F26B43"/>
          </p15:clr>
        </p15:guide>
        <p15:guide id="11" pos="1680" userDrawn="1">
          <p15:clr>
            <a:srgbClr val="F26B43"/>
          </p15:clr>
        </p15:guide>
        <p15:guide id="12" pos="2136" userDrawn="1">
          <p15:clr>
            <a:srgbClr val="F26B43"/>
          </p15:clr>
        </p15:guide>
        <p15:guide id="13" pos="2232" userDrawn="1">
          <p15:clr>
            <a:srgbClr val="F26B43"/>
          </p15:clr>
        </p15:guide>
        <p15:guide id="14" pos="2688" userDrawn="1">
          <p15:clr>
            <a:srgbClr val="F26B43"/>
          </p15:clr>
        </p15:guide>
        <p15:guide id="15" pos="2784" userDrawn="1">
          <p15:clr>
            <a:srgbClr val="F26B43"/>
          </p15:clr>
        </p15:guide>
        <p15:guide id="16" pos="3240" userDrawn="1">
          <p15:clr>
            <a:srgbClr val="F26B43"/>
          </p15:clr>
        </p15:guide>
        <p15:guide id="17" pos="3336" userDrawn="1">
          <p15:clr>
            <a:srgbClr val="F26B43"/>
          </p15:clr>
        </p15:guide>
        <p15:guide id="18" pos="3792" userDrawn="1">
          <p15:clr>
            <a:srgbClr val="F26B43"/>
          </p15:clr>
        </p15:guide>
        <p15:guide id="19" pos="3888" userDrawn="1">
          <p15:clr>
            <a:srgbClr val="F26B43"/>
          </p15:clr>
        </p15:guide>
        <p15:guide id="20" pos="4344" userDrawn="1">
          <p15:clr>
            <a:srgbClr val="F26B43"/>
          </p15:clr>
        </p15:guide>
        <p15:guide id="21" pos="4440" userDrawn="1">
          <p15:clr>
            <a:srgbClr val="F26B43"/>
          </p15:clr>
        </p15:guide>
        <p15:guide id="22" pos="4896" userDrawn="1">
          <p15:clr>
            <a:srgbClr val="F26B43"/>
          </p15:clr>
        </p15:guide>
        <p15:guide id="23" pos="4992" userDrawn="1">
          <p15:clr>
            <a:srgbClr val="F26B43"/>
          </p15:clr>
        </p15:guide>
        <p15:guide id="24" pos="5448" userDrawn="1">
          <p15:clr>
            <a:srgbClr val="F26B43"/>
          </p15:clr>
        </p15:guide>
        <p15:guide id="25" pos="5544" userDrawn="1">
          <p15:clr>
            <a:srgbClr val="F26B43"/>
          </p15:clr>
        </p15:guide>
        <p15:guide id="26" pos="6000" userDrawn="1">
          <p15:clr>
            <a:srgbClr val="F26B43"/>
          </p15:clr>
        </p15:guide>
        <p15:guide id="27" pos="6096" userDrawn="1">
          <p15:clr>
            <a:srgbClr val="F26B43"/>
          </p15:clr>
        </p15:guide>
        <p15:guide id="28" pos="6552" userDrawn="1">
          <p15:clr>
            <a:srgbClr val="F26B43"/>
          </p15:clr>
        </p15:guide>
        <p15:guide id="29" pos="6648" userDrawn="1">
          <p15:clr>
            <a:srgbClr val="F26B43"/>
          </p15:clr>
        </p15:guide>
        <p15:guide id="30" pos="7104" userDrawn="1">
          <p15:clr>
            <a:srgbClr val="F26B43"/>
          </p15:clr>
        </p15:guide>
        <p15:guide id="31" pos="7296" userDrawn="1">
          <p15:clr>
            <a:srgbClr val="F26B43"/>
          </p15:clr>
        </p15:guide>
        <p15:guide id="32" pos="7392" userDrawn="1">
          <p15:clr>
            <a:srgbClr val="F26B43"/>
          </p15:clr>
        </p15:guide>
        <p15:guide id="33" orient="horz" pos="288" userDrawn="1">
          <p15:clr>
            <a:srgbClr val="F26B43"/>
          </p15:clr>
        </p15:guide>
        <p15:guide id="34" orient="horz" pos="912" userDrawn="1">
          <p15:clr>
            <a:srgbClr val="F26B43"/>
          </p15:clr>
        </p15:guide>
        <p15:guide id="35" orient="horz" pos="1536" userDrawn="1">
          <p15:clr>
            <a:srgbClr val="F26B43"/>
          </p15:clr>
        </p15:guide>
        <p15:guide id="36" orient="horz" pos="2160" userDrawn="1">
          <p15:clr>
            <a:srgbClr val="F26B43"/>
          </p15:clr>
        </p15:guide>
        <p15:guide id="37" orient="horz" pos="3408" userDrawn="1">
          <p15:clr>
            <a:srgbClr val="F26B43"/>
          </p15:clr>
        </p15:guide>
        <p15:guide id="38" orient="horz" pos="2784" userDrawn="1">
          <p15:clr>
            <a:srgbClr val="F26B43"/>
          </p15:clr>
        </p15:guide>
        <p15:guide id="39" orient="horz" pos="4032" userDrawn="1">
          <p15:clr>
            <a:srgbClr val="F26B43"/>
          </p15:clr>
        </p15:guide>
        <p15:guide id="40" pos="192" userDrawn="1">
          <p15:clr>
            <a:srgbClr val="F26B43"/>
          </p15:clr>
        </p15:guide>
        <p15:guide id="41" orient="horz" pos="4128" userDrawn="1">
          <p15:clr>
            <a:srgbClr val="F26B43"/>
          </p15:clr>
        </p15:guide>
        <p15:guide id="42" pos="74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hyperlink" Target="https://www.bankrate.com/calculators/credit-cards/credit-card-payoff-calculator.aspx" TargetMode="External"/><Relationship Id="rId4" Type="http://schemas.openxmlformats.org/officeDocument/2006/relationships/image" Target="../media/image27.sv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hyperlink" Target="https://www.bankrate.com/calculators/credit-cards/credit-card-payoff-calculator.aspx" TargetMode="External"/><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2.xml"/><Relationship Id="rId4" Type="http://schemas.openxmlformats.org/officeDocument/2006/relationships/image" Target="../media/image32.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bls.gov/news.release/pdf/cesan.pdf"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2.png"/><Relationship Id="rId4" Type="http://schemas.microsoft.com/office/2014/relationships/chartEx" Target="../charts/chartEx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460A8-D41C-3F4B-865C-F2D12F189887}"/>
              </a:ext>
            </a:extLst>
          </p:cNvPr>
          <p:cNvSpPr>
            <a:spLocks noGrp="1"/>
          </p:cNvSpPr>
          <p:nvPr>
            <p:ph type="ctrTitle"/>
          </p:nvPr>
        </p:nvSpPr>
        <p:spPr>
          <a:xfrm>
            <a:off x="914399" y="1499616"/>
            <a:ext cx="5427785" cy="932688"/>
          </a:xfrm>
        </p:spPr>
        <p:txBody>
          <a:bodyPr/>
          <a:lstStyle/>
          <a:p>
            <a:r>
              <a:rPr lang="en-US" sz="3200" dirty="0"/>
              <a:t>A guide to personal finance </a:t>
            </a:r>
            <a:endParaRPr lang="en-US" dirty="0"/>
          </a:p>
        </p:txBody>
      </p:sp>
      <p:sp>
        <p:nvSpPr>
          <p:cNvPr id="14" name="Text Placeholder 13">
            <a:extLst>
              <a:ext uri="{FF2B5EF4-FFF2-40B4-BE49-F238E27FC236}">
                <a16:creationId xmlns:a16="http://schemas.microsoft.com/office/drawing/2014/main" id="{9C66F7DE-05BB-1A4A-A545-D67B5E0F8634}"/>
              </a:ext>
            </a:extLst>
          </p:cNvPr>
          <p:cNvSpPr>
            <a:spLocks noGrp="1"/>
          </p:cNvSpPr>
          <p:nvPr>
            <p:ph type="body" sz="quarter" idx="11"/>
          </p:nvPr>
        </p:nvSpPr>
        <p:spPr/>
        <p:txBody>
          <a:bodyPr/>
          <a:lstStyle/>
          <a:p>
            <a:r>
              <a:rPr lang="en-US" dirty="0"/>
              <a:t>Firm Name</a:t>
            </a:r>
          </a:p>
        </p:txBody>
      </p:sp>
      <p:sp>
        <p:nvSpPr>
          <p:cNvPr id="19" name="Content Placeholder 18">
            <a:extLst>
              <a:ext uri="{FF2B5EF4-FFF2-40B4-BE49-F238E27FC236}">
                <a16:creationId xmlns:a16="http://schemas.microsoft.com/office/drawing/2014/main" id="{B2FE51B6-5712-8A47-8EE9-E4F86B7E1118}"/>
              </a:ext>
            </a:extLst>
          </p:cNvPr>
          <p:cNvSpPr>
            <a:spLocks noGrp="1"/>
          </p:cNvSpPr>
          <p:nvPr>
            <p:ph sz="quarter" idx="16"/>
          </p:nvPr>
        </p:nvSpPr>
        <p:spPr>
          <a:xfrm>
            <a:off x="742895" y="5896073"/>
            <a:ext cx="5599289" cy="640193"/>
          </a:xfrm>
        </p:spPr>
        <p:txBody>
          <a:bodyPr/>
          <a:lstStyle/>
          <a:p>
            <a:r>
              <a:rPr lang="en-US" sz="1000" dirty="0"/>
              <a:t>Products issued by Minnesota Life Insurance Company/Securian Life Insurance Company</a:t>
            </a:r>
          </a:p>
        </p:txBody>
      </p:sp>
      <p:sp>
        <p:nvSpPr>
          <p:cNvPr id="5" name="Content Placeholder 4">
            <a:extLst>
              <a:ext uri="{FF2B5EF4-FFF2-40B4-BE49-F238E27FC236}">
                <a16:creationId xmlns:a16="http://schemas.microsoft.com/office/drawing/2014/main" id="{F26D72F1-ACFE-4D22-AE53-39C79AB37C13}"/>
              </a:ext>
            </a:extLst>
          </p:cNvPr>
          <p:cNvSpPr>
            <a:spLocks noGrp="1"/>
          </p:cNvSpPr>
          <p:nvPr>
            <p:ph sz="quarter" idx="10"/>
          </p:nvPr>
        </p:nvSpPr>
        <p:spPr/>
        <p:txBody>
          <a:bodyPr/>
          <a:lstStyle/>
          <a:p>
            <a:r>
              <a:rPr lang="en-US" dirty="0"/>
              <a:t>Financial Professional Name</a:t>
            </a:r>
          </a:p>
        </p:txBody>
      </p:sp>
    </p:spTree>
    <p:extLst>
      <p:ext uri="{BB962C8B-B14F-4D97-AF65-F5344CB8AC3E}">
        <p14:creationId xmlns:p14="http://schemas.microsoft.com/office/powerpoint/2010/main" val="1527961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B5343-B87A-0743-BB24-F102579E7FA3}"/>
              </a:ext>
            </a:extLst>
          </p:cNvPr>
          <p:cNvSpPr>
            <a:spLocks noGrp="1"/>
          </p:cNvSpPr>
          <p:nvPr>
            <p:ph type="title"/>
          </p:nvPr>
        </p:nvSpPr>
        <p:spPr/>
        <p:txBody>
          <a:bodyPr/>
          <a:lstStyle/>
          <a:p>
            <a:r>
              <a:rPr lang="en-US" dirty="0"/>
              <a:t>Personal finance strategies</a:t>
            </a:r>
          </a:p>
        </p:txBody>
      </p:sp>
      <p:sp>
        <p:nvSpPr>
          <p:cNvPr id="4" name="Content Placeholder 3">
            <a:extLst>
              <a:ext uri="{FF2B5EF4-FFF2-40B4-BE49-F238E27FC236}">
                <a16:creationId xmlns:a16="http://schemas.microsoft.com/office/drawing/2014/main" id="{D88143DB-A71D-45AC-BD08-D0B022E10991}"/>
              </a:ext>
            </a:extLst>
          </p:cNvPr>
          <p:cNvSpPr>
            <a:spLocks noGrp="1"/>
          </p:cNvSpPr>
          <p:nvPr>
            <p:ph idx="1"/>
          </p:nvPr>
        </p:nvSpPr>
        <p:spPr>
          <a:xfrm>
            <a:off x="914400" y="2526792"/>
            <a:ext cx="10363200" cy="3267952"/>
          </a:xfrm>
        </p:spPr>
        <p:txBody>
          <a:bodyPr/>
          <a:lstStyle/>
          <a:p>
            <a:r>
              <a:rPr lang="en-US" dirty="0"/>
              <a:t>Identify your goals</a:t>
            </a:r>
          </a:p>
          <a:p>
            <a:r>
              <a:rPr lang="en-US" dirty="0"/>
              <a:t>Assess your financial situation</a:t>
            </a:r>
          </a:p>
          <a:p>
            <a:r>
              <a:rPr lang="en-US" dirty="0"/>
              <a:t>Track your income</a:t>
            </a:r>
          </a:p>
          <a:p>
            <a:r>
              <a:rPr lang="en-US" dirty="0"/>
              <a:t>Create a budget </a:t>
            </a:r>
          </a:p>
          <a:p>
            <a:r>
              <a:rPr lang="en-US" dirty="0"/>
              <a:t>Eliminate debt</a:t>
            </a:r>
          </a:p>
          <a:p>
            <a:r>
              <a:rPr lang="en-US" dirty="0"/>
              <a:t>Protect your family and assets</a:t>
            </a:r>
          </a:p>
          <a:p>
            <a:r>
              <a:rPr lang="en-US" dirty="0"/>
              <a:t>Pay attention to taxes</a:t>
            </a:r>
          </a:p>
          <a:p>
            <a:pPr marL="0" indent="0">
              <a:buNone/>
            </a:pPr>
            <a:endParaRPr lang="en-US" dirty="0">
              <a:highlight>
                <a:srgbClr val="FFFF00"/>
              </a:highlight>
            </a:endParaRPr>
          </a:p>
        </p:txBody>
      </p:sp>
      <p:pic>
        <p:nvPicPr>
          <p:cNvPr id="3" name="Graphic 2">
            <a:extLst>
              <a:ext uri="{FF2B5EF4-FFF2-40B4-BE49-F238E27FC236}">
                <a16:creationId xmlns:a16="http://schemas.microsoft.com/office/drawing/2014/main" id="{38AFF321-FAF4-EF60-B587-85ED75D47F6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12480" y="3535680"/>
            <a:ext cx="2631440" cy="2631440"/>
          </a:xfrm>
          <a:prstGeom prst="rect">
            <a:avLst/>
          </a:prstGeom>
        </p:spPr>
      </p:pic>
    </p:spTree>
    <p:extLst>
      <p:ext uri="{BB962C8B-B14F-4D97-AF65-F5344CB8AC3E}">
        <p14:creationId xmlns:p14="http://schemas.microsoft.com/office/powerpoint/2010/main" val="1672852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97D048-9756-3444-B64F-238CB6A613E0}"/>
              </a:ext>
            </a:extLst>
          </p:cNvPr>
          <p:cNvSpPr>
            <a:spLocks noGrp="1"/>
          </p:cNvSpPr>
          <p:nvPr>
            <p:ph type="title"/>
          </p:nvPr>
        </p:nvSpPr>
        <p:spPr/>
        <p:txBody>
          <a:bodyPr/>
          <a:lstStyle/>
          <a:p>
            <a:r>
              <a:rPr lang="en-US" dirty="0"/>
              <a:t>What are your financial goals?</a:t>
            </a:r>
          </a:p>
        </p:txBody>
      </p:sp>
      <p:sp>
        <p:nvSpPr>
          <p:cNvPr id="7" name="Content Placeholder 6">
            <a:extLst>
              <a:ext uri="{FF2B5EF4-FFF2-40B4-BE49-F238E27FC236}">
                <a16:creationId xmlns:a16="http://schemas.microsoft.com/office/drawing/2014/main" id="{F6D9E7FF-298C-D04E-A22C-024334A5F919}"/>
              </a:ext>
            </a:extLst>
          </p:cNvPr>
          <p:cNvSpPr>
            <a:spLocks noGrp="1"/>
          </p:cNvSpPr>
          <p:nvPr>
            <p:ph idx="1"/>
          </p:nvPr>
        </p:nvSpPr>
        <p:spPr>
          <a:xfrm>
            <a:off x="914400" y="2526792"/>
            <a:ext cx="4582274" cy="2724912"/>
          </a:xfrm>
        </p:spPr>
        <p:txBody>
          <a:bodyPr/>
          <a:lstStyle/>
          <a:p>
            <a:r>
              <a:rPr lang="en-US" dirty="0"/>
              <a:t>How do you want your future to look? Consider:</a:t>
            </a:r>
          </a:p>
          <a:p>
            <a:pPr marL="342900" indent="-342900">
              <a:buFont typeface="Arial" panose="020B0604020202020204" pitchFamily="34" charset="0"/>
              <a:buChar char="•"/>
            </a:pPr>
            <a:r>
              <a:rPr lang="en-US" dirty="0"/>
              <a:t>Your home</a:t>
            </a:r>
          </a:p>
          <a:p>
            <a:pPr marL="342900" indent="-342900">
              <a:buFont typeface="Arial" panose="020B0604020202020204" pitchFamily="34" charset="0"/>
              <a:buChar char="•"/>
            </a:pPr>
            <a:r>
              <a:rPr lang="en-US" dirty="0"/>
              <a:t>College</a:t>
            </a:r>
          </a:p>
          <a:p>
            <a:pPr marL="342900" indent="-342900">
              <a:buFont typeface="Arial" panose="020B0604020202020204" pitchFamily="34" charset="0"/>
              <a:buChar char="•"/>
            </a:pPr>
            <a:r>
              <a:rPr lang="en-US" dirty="0"/>
              <a:t>Retirement</a:t>
            </a:r>
          </a:p>
          <a:p>
            <a:pPr marL="342900" indent="-342900">
              <a:buFont typeface="Arial" panose="020B0604020202020204" pitchFamily="34" charset="0"/>
              <a:buChar char="•"/>
            </a:pPr>
            <a:r>
              <a:rPr lang="en-US" dirty="0"/>
              <a:t>Special life events</a:t>
            </a:r>
          </a:p>
        </p:txBody>
      </p:sp>
      <p:pic>
        <p:nvPicPr>
          <p:cNvPr id="8" name="Picture 7">
            <a:extLst>
              <a:ext uri="{FF2B5EF4-FFF2-40B4-BE49-F238E27FC236}">
                <a16:creationId xmlns:a16="http://schemas.microsoft.com/office/drawing/2014/main" id="{DB267E1B-A36E-899C-DF61-51B8CF38CA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101780" y="1927860"/>
            <a:ext cx="6090220" cy="3893979"/>
          </a:xfrm>
          <a:prstGeom prst="rect">
            <a:avLst/>
          </a:prstGeom>
        </p:spPr>
      </p:pic>
    </p:spTree>
    <p:extLst>
      <p:ext uri="{BB962C8B-B14F-4D97-AF65-F5344CB8AC3E}">
        <p14:creationId xmlns:p14="http://schemas.microsoft.com/office/powerpoint/2010/main" val="2426105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lstStyle/>
          <a:p>
            <a:r>
              <a:rPr lang="en-US" dirty="0"/>
              <a:t>Set your financial goals</a:t>
            </a:r>
          </a:p>
        </p:txBody>
      </p:sp>
      <p:sp>
        <p:nvSpPr>
          <p:cNvPr id="26" name="Rectangle 25">
            <a:extLst>
              <a:ext uri="{FF2B5EF4-FFF2-40B4-BE49-F238E27FC236}">
                <a16:creationId xmlns:a16="http://schemas.microsoft.com/office/drawing/2014/main" id="{CDF0C897-87D0-9848-9375-48C531456A97}"/>
              </a:ext>
            </a:extLst>
          </p:cNvPr>
          <p:cNvSpPr/>
          <p:nvPr/>
        </p:nvSpPr>
        <p:spPr>
          <a:xfrm>
            <a:off x="921489" y="4026989"/>
            <a:ext cx="3352800" cy="548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0034082-3B61-E646-9967-CF1EE786AEAA}"/>
              </a:ext>
            </a:extLst>
          </p:cNvPr>
          <p:cNvSpPr txBox="1"/>
          <p:nvPr/>
        </p:nvSpPr>
        <p:spPr>
          <a:xfrm>
            <a:off x="914400" y="4210885"/>
            <a:ext cx="1472339" cy="400110"/>
          </a:xfrm>
          <a:prstGeom prst="rect">
            <a:avLst/>
          </a:prstGeom>
          <a:noFill/>
        </p:spPr>
        <p:txBody>
          <a:bodyPr wrap="square" rtlCol="0">
            <a:spAutoFit/>
          </a:bodyPr>
          <a:lstStyle/>
          <a:p>
            <a:r>
              <a:rPr lang="en-US" sz="2000" dirty="0">
                <a:solidFill>
                  <a:schemeClr val="bg1"/>
                </a:solidFill>
              </a:rPr>
              <a:t>Specific</a:t>
            </a:r>
          </a:p>
        </p:txBody>
      </p:sp>
      <p:sp>
        <p:nvSpPr>
          <p:cNvPr id="28" name="Rectangle 27">
            <a:extLst>
              <a:ext uri="{FF2B5EF4-FFF2-40B4-BE49-F238E27FC236}">
                <a16:creationId xmlns:a16="http://schemas.microsoft.com/office/drawing/2014/main" id="{1757B9EA-EA69-E641-B002-3EE3D3A86AAE}"/>
              </a:ext>
            </a:extLst>
          </p:cNvPr>
          <p:cNvSpPr/>
          <p:nvPr/>
        </p:nvSpPr>
        <p:spPr>
          <a:xfrm>
            <a:off x="4419600" y="4026989"/>
            <a:ext cx="3352800" cy="548640"/>
          </a:xfrm>
          <a:prstGeom prst="rect">
            <a:avLst/>
          </a:prstGeom>
          <a:solidFill>
            <a:srgbClr val="95C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97574EB-48B0-914F-BA49-1C1575AC3973}"/>
              </a:ext>
            </a:extLst>
          </p:cNvPr>
          <p:cNvSpPr txBox="1"/>
          <p:nvPr/>
        </p:nvSpPr>
        <p:spPr>
          <a:xfrm>
            <a:off x="4419600" y="4210885"/>
            <a:ext cx="1892531" cy="400110"/>
          </a:xfrm>
          <a:prstGeom prst="rect">
            <a:avLst/>
          </a:prstGeom>
          <a:noFill/>
        </p:spPr>
        <p:txBody>
          <a:bodyPr wrap="square" rtlCol="0">
            <a:spAutoFit/>
          </a:bodyPr>
          <a:lstStyle/>
          <a:p>
            <a:r>
              <a:rPr lang="en-US" sz="2000" dirty="0">
                <a:solidFill>
                  <a:schemeClr val="bg2"/>
                </a:solidFill>
              </a:rPr>
              <a:t>Challenging</a:t>
            </a:r>
          </a:p>
        </p:txBody>
      </p:sp>
      <p:sp>
        <p:nvSpPr>
          <p:cNvPr id="30" name="Rectangle 29">
            <a:extLst>
              <a:ext uri="{FF2B5EF4-FFF2-40B4-BE49-F238E27FC236}">
                <a16:creationId xmlns:a16="http://schemas.microsoft.com/office/drawing/2014/main" id="{A145E4C6-05A6-F549-B9F7-858A8175F9ED}"/>
              </a:ext>
            </a:extLst>
          </p:cNvPr>
          <p:cNvSpPr/>
          <p:nvPr/>
        </p:nvSpPr>
        <p:spPr>
          <a:xfrm>
            <a:off x="7924800" y="4033657"/>
            <a:ext cx="3352800"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AAC8875-D192-0742-ADE0-07ED596989EF}"/>
              </a:ext>
            </a:extLst>
          </p:cNvPr>
          <p:cNvSpPr txBox="1"/>
          <p:nvPr/>
        </p:nvSpPr>
        <p:spPr>
          <a:xfrm>
            <a:off x="7924800" y="4217553"/>
            <a:ext cx="2094807" cy="400110"/>
          </a:xfrm>
          <a:prstGeom prst="rect">
            <a:avLst/>
          </a:prstGeom>
          <a:noFill/>
        </p:spPr>
        <p:txBody>
          <a:bodyPr wrap="square" rtlCol="0">
            <a:spAutoFit/>
          </a:bodyPr>
          <a:lstStyle/>
          <a:p>
            <a:r>
              <a:rPr lang="en-US" sz="2000" dirty="0">
                <a:solidFill>
                  <a:schemeClr val="bg2"/>
                </a:solidFill>
              </a:rPr>
              <a:t>Realistic</a:t>
            </a:r>
          </a:p>
        </p:txBody>
      </p:sp>
      <p:sp>
        <p:nvSpPr>
          <p:cNvPr id="35" name="TextBox 34">
            <a:extLst>
              <a:ext uri="{FF2B5EF4-FFF2-40B4-BE49-F238E27FC236}">
                <a16:creationId xmlns:a16="http://schemas.microsoft.com/office/drawing/2014/main" id="{FBC72CC3-C696-424E-A7F0-0E7214028F49}"/>
              </a:ext>
            </a:extLst>
          </p:cNvPr>
          <p:cNvSpPr txBox="1"/>
          <p:nvPr/>
        </p:nvSpPr>
        <p:spPr>
          <a:xfrm>
            <a:off x="907311" y="4785082"/>
            <a:ext cx="3352799" cy="956672"/>
          </a:xfrm>
          <a:prstGeom prst="rect">
            <a:avLst/>
          </a:prstGeom>
          <a:noFill/>
        </p:spPr>
        <p:txBody>
          <a:bodyPr wrap="square" lIns="0" tIns="0" rIns="0" bIns="0" rtlCol="0">
            <a:spAutoFit/>
          </a:bodyPr>
          <a:lstStyle/>
          <a:p>
            <a:pPr>
              <a:lnSpc>
                <a:spcPts val="2200"/>
              </a:lnSpc>
              <a:spcAft>
                <a:spcPts val="450"/>
              </a:spcAft>
            </a:pPr>
            <a:r>
              <a:rPr lang="en-US" dirty="0">
                <a:solidFill>
                  <a:schemeClr val="tx2"/>
                </a:solidFill>
              </a:rPr>
              <a:t>What: Non-mortgage debt  </a:t>
            </a:r>
          </a:p>
          <a:p>
            <a:pPr>
              <a:lnSpc>
                <a:spcPts val="2200"/>
              </a:lnSpc>
              <a:spcAft>
                <a:spcPts val="450"/>
              </a:spcAft>
            </a:pPr>
            <a:r>
              <a:rPr lang="en-US" dirty="0">
                <a:solidFill>
                  <a:schemeClr val="tx2"/>
                </a:solidFill>
              </a:rPr>
              <a:t>How: Incremental payments  </a:t>
            </a:r>
          </a:p>
          <a:p>
            <a:pPr>
              <a:lnSpc>
                <a:spcPts val="2200"/>
              </a:lnSpc>
              <a:spcAft>
                <a:spcPts val="450"/>
              </a:spcAft>
            </a:pPr>
            <a:r>
              <a:rPr lang="en-US" dirty="0">
                <a:solidFill>
                  <a:schemeClr val="tx2"/>
                </a:solidFill>
              </a:rPr>
              <a:t>When: 24 months</a:t>
            </a:r>
          </a:p>
        </p:txBody>
      </p:sp>
      <p:sp>
        <p:nvSpPr>
          <p:cNvPr id="46" name="TextBox 45">
            <a:extLst>
              <a:ext uri="{FF2B5EF4-FFF2-40B4-BE49-F238E27FC236}">
                <a16:creationId xmlns:a16="http://schemas.microsoft.com/office/drawing/2014/main" id="{64E5F6CD-C4F5-7543-A044-67B0A5ABACB1}"/>
              </a:ext>
            </a:extLst>
          </p:cNvPr>
          <p:cNvSpPr txBox="1"/>
          <p:nvPr/>
        </p:nvSpPr>
        <p:spPr>
          <a:xfrm>
            <a:off x="4419599" y="4753649"/>
            <a:ext cx="3179584" cy="828432"/>
          </a:xfrm>
          <a:prstGeom prst="rect">
            <a:avLst/>
          </a:prstGeom>
          <a:noFill/>
        </p:spPr>
        <p:txBody>
          <a:bodyPr wrap="square" lIns="0" tIns="0" rIns="0" bIns="0" rtlCol="0">
            <a:spAutoFit/>
          </a:bodyPr>
          <a:lstStyle/>
          <a:p>
            <a:pPr>
              <a:lnSpc>
                <a:spcPts val="2200"/>
              </a:lnSpc>
              <a:spcAft>
                <a:spcPts val="450"/>
              </a:spcAft>
            </a:pPr>
            <a:r>
              <a:rPr lang="en-US" dirty="0">
                <a:solidFill>
                  <a:schemeClr val="tx2"/>
                </a:solidFill>
              </a:rPr>
              <a:t>Save and earmark $500 a month to pay down non-mortgage debt.</a:t>
            </a:r>
          </a:p>
        </p:txBody>
      </p:sp>
      <p:sp>
        <p:nvSpPr>
          <p:cNvPr id="53" name="TextBox 52">
            <a:extLst>
              <a:ext uri="{FF2B5EF4-FFF2-40B4-BE49-F238E27FC236}">
                <a16:creationId xmlns:a16="http://schemas.microsoft.com/office/drawing/2014/main" id="{F75BA3A9-C68F-A543-A26F-51A1C8BE2D89}"/>
              </a:ext>
            </a:extLst>
          </p:cNvPr>
          <p:cNvSpPr txBox="1"/>
          <p:nvPr/>
        </p:nvSpPr>
        <p:spPr>
          <a:xfrm>
            <a:off x="7931889" y="4753649"/>
            <a:ext cx="3179584" cy="1110560"/>
          </a:xfrm>
          <a:prstGeom prst="rect">
            <a:avLst/>
          </a:prstGeom>
          <a:noFill/>
        </p:spPr>
        <p:txBody>
          <a:bodyPr wrap="square" lIns="0" tIns="0" rIns="0" bIns="0" rtlCol="0">
            <a:spAutoFit/>
          </a:bodyPr>
          <a:lstStyle/>
          <a:p>
            <a:pPr>
              <a:lnSpc>
                <a:spcPts val="2200"/>
              </a:lnSpc>
              <a:spcAft>
                <a:spcPts val="450"/>
              </a:spcAft>
            </a:pPr>
            <a:r>
              <a:rPr lang="en-US" dirty="0">
                <a:solidFill>
                  <a:schemeClr val="tx2"/>
                </a:solidFill>
              </a:rPr>
              <a:t>$500 is achievable based on my well-defined budget, </a:t>
            </a:r>
            <a:br>
              <a:rPr lang="en-US" dirty="0">
                <a:solidFill>
                  <a:schemeClr val="tx2"/>
                </a:solidFill>
              </a:rPr>
            </a:br>
            <a:r>
              <a:rPr lang="en-US" dirty="0">
                <a:solidFill>
                  <a:schemeClr val="tx2"/>
                </a:solidFill>
              </a:rPr>
              <a:t>added income and new savings.</a:t>
            </a:r>
          </a:p>
        </p:txBody>
      </p:sp>
      <p:sp>
        <p:nvSpPr>
          <p:cNvPr id="18" name="Content Placeholder 6">
            <a:extLst>
              <a:ext uri="{FF2B5EF4-FFF2-40B4-BE49-F238E27FC236}">
                <a16:creationId xmlns:a16="http://schemas.microsoft.com/office/drawing/2014/main" id="{C964A5D5-EF5A-4684-986E-AD5899756E39}"/>
              </a:ext>
            </a:extLst>
          </p:cNvPr>
          <p:cNvSpPr>
            <a:spLocks noGrp="1"/>
          </p:cNvSpPr>
          <p:nvPr>
            <p:ph idx="1"/>
          </p:nvPr>
        </p:nvSpPr>
        <p:spPr>
          <a:xfrm>
            <a:off x="921489" y="2175621"/>
            <a:ext cx="10363200" cy="853755"/>
          </a:xfrm>
        </p:spPr>
        <p:txBody>
          <a:bodyPr/>
          <a:lstStyle/>
          <a:p>
            <a:pPr marL="0" indent="0">
              <a:buNone/>
            </a:pPr>
            <a:r>
              <a:rPr lang="en-US" sz="2000" dirty="0"/>
              <a:t>Set at least one short-term goal and one long-term goal as part of your financial strategy.</a:t>
            </a:r>
          </a:p>
          <a:p>
            <a:pPr marL="0" indent="0">
              <a:buNone/>
            </a:pPr>
            <a:r>
              <a:rPr lang="en-US" sz="2000" dirty="0"/>
              <a:t>Make your goals specific, challenging and realistic.</a:t>
            </a:r>
          </a:p>
          <a:p>
            <a:pPr marL="0" indent="0">
              <a:buNone/>
            </a:pPr>
            <a:endParaRPr lang="en-US" sz="2000" dirty="0"/>
          </a:p>
        </p:txBody>
      </p:sp>
      <p:sp>
        <p:nvSpPr>
          <p:cNvPr id="19" name="Title 43">
            <a:extLst>
              <a:ext uri="{FF2B5EF4-FFF2-40B4-BE49-F238E27FC236}">
                <a16:creationId xmlns:a16="http://schemas.microsoft.com/office/drawing/2014/main" id="{2F309616-95F8-41EC-8FB6-AB320231C295}"/>
              </a:ext>
            </a:extLst>
          </p:cNvPr>
          <p:cNvSpPr txBox="1">
            <a:spLocks/>
          </p:cNvSpPr>
          <p:nvPr/>
        </p:nvSpPr>
        <p:spPr>
          <a:xfrm>
            <a:off x="914400" y="3367389"/>
            <a:ext cx="10363200" cy="48158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r>
              <a:rPr lang="en-US" sz="2400" dirty="0"/>
              <a:t>Goal: </a:t>
            </a:r>
            <a:r>
              <a:rPr lang="en-US" sz="2400" b="0" dirty="0"/>
              <a:t>“I will pay off all $12,000 of my non-mortgage debt in 24 months.”</a:t>
            </a:r>
          </a:p>
          <a:p>
            <a:endParaRPr lang="en-US" sz="2400" dirty="0"/>
          </a:p>
        </p:txBody>
      </p:sp>
      <p:sp>
        <p:nvSpPr>
          <p:cNvPr id="21" name="TextBox 20">
            <a:extLst>
              <a:ext uri="{FF2B5EF4-FFF2-40B4-BE49-F238E27FC236}">
                <a16:creationId xmlns:a16="http://schemas.microsoft.com/office/drawing/2014/main" id="{438921D0-9068-405B-9030-E18F9473030C}"/>
              </a:ext>
            </a:extLst>
          </p:cNvPr>
          <p:cNvSpPr txBox="1"/>
          <p:nvPr/>
        </p:nvSpPr>
        <p:spPr>
          <a:xfrm>
            <a:off x="11111473" y="6611095"/>
            <a:ext cx="879528" cy="169277"/>
          </a:xfrm>
          <a:prstGeom prst="rect">
            <a:avLst/>
          </a:prstGeom>
          <a:noFill/>
        </p:spPr>
        <p:txBody>
          <a:bodyPr wrap="square" lIns="0" tIns="0" rIns="0" bIns="0" rtlCol="0">
            <a:spAutoFit/>
          </a:bodyPr>
          <a:lstStyle/>
          <a:p>
            <a:pPr algn="ctr"/>
            <a:r>
              <a:rPr lang="en-US" sz="1100" b="1" dirty="0"/>
              <a:t>Page 2</a:t>
            </a:r>
          </a:p>
        </p:txBody>
      </p:sp>
      <p:sp>
        <p:nvSpPr>
          <p:cNvPr id="22" name="TextBox 21">
            <a:extLst>
              <a:ext uri="{FF2B5EF4-FFF2-40B4-BE49-F238E27FC236}">
                <a16:creationId xmlns:a16="http://schemas.microsoft.com/office/drawing/2014/main" id="{96A08091-B660-4112-94A8-074CA7E0E43C}"/>
              </a:ext>
            </a:extLst>
          </p:cNvPr>
          <p:cNvSpPr txBox="1"/>
          <p:nvPr/>
        </p:nvSpPr>
        <p:spPr>
          <a:xfrm>
            <a:off x="11021685" y="5529963"/>
            <a:ext cx="1059103" cy="307777"/>
          </a:xfrm>
          <a:prstGeom prst="rect">
            <a:avLst/>
          </a:prstGeom>
          <a:noFill/>
          <a:ln>
            <a:noFill/>
          </a:ln>
        </p:spPr>
        <p:txBody>
          <a:bodyPr wrap="square" rtlCol="0">
            <a:spAutoFit/>
          </a:bodyPr>
          <a:lstStyle/>
          <a:p>
            <a:pPr algn="ctr"/>
            <a:r>
              <a:rPr lang="en-US" sz="1400" b="1" dirty="0"/>
              <a:t>ACTIVITY</a:t>
            </a:r>
          </a:p>
        </p:txBody>
      </p:sp>
      <p:pic>
        <p:nvPicPr>
          <p:cNvPr id="23" name="Picture Placeholder 6">
            <a:extLst>
              <a:ext uri="{FF2B5EF4-FFF2-40B4-BE49-F238E27FC236}">
                <a16:creationId xmlns:a16="http://schemas.microsoft.com/office/drawing/2014/main" id="{1C8BD297-CA56-433E-9D91-8EB2F1B482B8}"/>
              </a:ext>
            </a:extLst>
          </p:cNvPr>
          <p:cNvPicPr>
            <a:picLocks noChangeAspect="1"/>
          </p:cNvPicPr>
          <p:nvPr/>
        </p:nvPicPr>
        <p:blipFill rotWithShape="1">
          <a:blip r:embed="rId3">
            <a:extLst>
              <a:ext uri="{28A0092B-C50C-407E-A947-70E740481C1C}">
                <a14:useLocalDpi xmlns:a14="http://schemas.microsoft.com/office/drawing/2010/main" val="0"/>
              </a:ext>
            </a:extLst>
          </a:blip>
          <a:srcRect l="130" r="130"/>
          <a:stretch/>
        </p:blipFill>
        <p:spPr>
          <a:xfrm>
            <a:off x="11226348" y="5815708"/>
            <a:ext cx="649778" cy="767149"/>
          </a:xfrm>
          <a:prstGeom prst="rect">
            <a:avLst/>
          </a:prstGeom>
        </p:spPr>
      </p:pic>
    </p:spTree>
    <p:extLst>
      <p:ext uri="{BB962C8B-B14F-4D97-AF65-F5344CB8AC3E}">
        <p14:creationId xmlns:p14="http://schemas.microsoft.com/office/powerpoint/2010/main" val="1036201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B5343-B87A-0743-BB24-F102579E7FA3}"/>
              </a:ext>
            </a:extLst>
          </p:cNvPr>
          <p:cNvSpPr>
            <a:spLocks noGrp="1"/>
          </p:cNvSpPr>
          <p:nvPr>
            <p:ph type="title"/>
          </p:nvPr>
        </p:nvSpPr>
        <p:spPr/>
        <p:txBody>
          <a:bodyPr/>
          <a:lstStyle/>
          <a:p>
            <a:r>
              <a:rPr lang="en-US" dirty="0"/>
              <a:t>Set your financial goals</a:t>
            </a:r>
          </a:p>
        </p:txBody>
      </p:sp>
      <p:sp>
        <p:nvSpPr>
          <p:cNvPr id="8" name="TextBox 7">
            <a:extLst>
              <a:ext uri="{FF2B5EF4-FFF2-40B4-BE49-F238E27FC236}">
                <a16:creationId xmlns:a16="http://schemas.microsoft.com/office/drawing/2014/main" id="{36539C27-AA27-4201-B69E-B79BABCCE51A}"/>
              </a:ext>
            </a:extLst>
          </p:cNvPr>
          <p:cNvSpPr txBox="1"/>
          <p:nvPr/>
        </p:nvSpPr>
        <p:spPr>
          <a:xfrm>
            <a:off x="11277600" y="6599283"/>
            <a:ext cx="879528" cy="169277"/>
          </a:xfrm>
          <a:prstGeom prst="rect">
            <a:avLst/>
          </a:prstGeom>
          <a:noFill/>
        </p:spPr>
        <p:txBody>
          <a:bodyPr wrap="square" lIns="0" tIns="0" rIns="0" bIns="0" rtlCol="0">
            <a:spAutoFit/>
          </a:bodyPr>
          <a:lstStyle/>
          <a:p>
            <a:pPr algn="ctr"/>
            <a:r>
              <a:rPr lang="en-US" sz="1100" b="1" dirty="0"/>
              <a:t>Page 2</a:t>
            </a:r>
          </a:p>
        </p:txBody>
      </p:sp>
      <p:sp>
        <p:nvSpPr>
          <p:cNvPr id="14" name="Text Placeholder 10">
            <a:extLst>
              <a:ext uri="{FF2B5EF4-FFF2-40B4-BE49-F238E27FC236}">
                <a16:creationId xmlns:a16="http://schemas.microsoft.com/office/drawing/2014/main" id="{6922D08E-CE47-4499-93DB-7DF3D1356968}"/>
              </a:ext>
            </a:extLst>
          </p:cNvPr>
          <p:cNvSpPr txBox="1">
            <a:spLocks/>
          </p:cNvSpPr>
          <p:nvPr/>
        </p:nvSpPr>
        <p:spPr>
          <a:xfrm>
            <a:off x="914400" y="2550212"/>
            <a:ext cx="5325762" cy="406804"/>
          </a:xfrm>
          <a:prstGeom prst="rect">
            <a:avLst/>
          </a:prstGeom>
        </p:spPr>
        <p:txBody>
          <a:bodyPr vert="horz"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403225" indent="-173038"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635000" indent="-17462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A general spending guideline:</a:t>
            </a:r>
          </a:p>
          <a:p>
            <a:endParaRPr lang="en-US" b="1" dirty="0">
              <a:solidFill>
                <a:schemeClr val="tx2"/>
              </a:solidFill>
            </a:endParaRPr>
          </a:p>
          <a:p>
            <a:endParaRPr lang="en-US" b="1" dirty="0">
              <a:solidFill>
                <a:schemeClr val="tx2"/>
              </a:solidFill>
            </a:endParaRPr>
          </a:p>
        </p:txBody>
      </p:sp>
      <p:sp>
        <p:nvSpPr>
          <p:cNvPr id="17" name="TextBox 16">
            <a:extLst>
              <a:ext uri="{FF2B5EF4-FFF2-40B4-BE49-F238E27FC236}">
                <a16:creationId xmlns:a16="http://schemas.microsoft.com/office/drawing/2014/main" id="{7A881AB8-8FFE-4034-B909-4D0A698BE1DB}"/>
              </a:ext>
            </a:extLst>
          </p:cNvPr>
          <p:cNvSpPr txBox="1"/>
          <p:nvPr/>
        </p:nvSpPr>
        <p:spPr>
          <a:xfrm>
            <a:off x="885799" y="4858697"/>
            <a:ext cx="2419107" cy="1477328"/>
          </a:xfrm>
          <a:prstGeom prst="rect">
            <a:avLst/>
          </a:prstGeom>
          <a:noFill/>
        </p:spPr>
        <p:txBody>
          <a:bodyPr wrap="square" rtlCol="0">
            <a:spAutoFit/>
          </a:bodyPr>
          <a:lstStyle/>
          <a:p>
            <a:r>
              <a:rPr lang="en-US" b="1" spc="35" dirty="0">
                <a:cs typeface="Arial"/>
              </a:rPr>
              <a:t>15% for saving</a:t>
            </a:r>
          </a:p>
          <a:p>
            <a:r>
              <a:rPr lang="en-US" spc="35" dirty="0">
                <a:cs typeface="Arial"/>
              </a:rPr>
              <a:t>Make it a goal to invest and save this percent of your income over time</a:t>
            </a:r>
          </a:p>
        </p:txBody>
      </p:sp>
      <p:pic>
        <p:nvPicPr>
          <p:cNvPr id="19" name="Graphic 18">
            <a:extLst>
              <a:ext uri="{FF2B5EF4-FFF2-40B4-BE49-F238E27FC236}">
                <a16:creationId xmlns:a16="http://schemas.microsoft.com/office/drawing/2014/main" id="{F8793FC8-A633-40D0-A2B4-F095D11772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5799" y="3144788"/>
            <a:ext cx="1554480" cy="1554480"/>
          </a:xfrm>
          <a:prstGeom prst="rect">
            <a:avLst/>
          </a:prstGeom>
        </p:spPr>
      </p:pic>
      <p:sp>
        <p:nvSpPr>
          <p:cNvPr id="16" name="TextBox 15">
            <a:extLst>
              <a:ext uri="{FF2B5EF4-FFF2-40B4-BE49-F238E27FC236}">
                <a16:creationId xmlns:a16="http://schemas.microsoft.com/office/drawing/2014/main" id="{1AAC5B98-7C12-454B-953B-C4AA045E7F36}"/>
              </a:ext>
            </a:extLst>
          </p:cNvPr>
          <p:cNvSpPr txBox="1"/>
          <p:nvPr/>
        </p:nvSpPr>
        <p:spPr>
          <a:xfrm>
            <a:off x="3821055" y="4858697"/>
            <a:ext cx="2419107" cy="1200329"/>
          </a:xfrm>
          <a:prstGeom prst="rect">
            <a:avLst/>
          </a:prstGeom>
          <a:noFill/>
        </p:spPr>
        <p:txBody>
          <a:bodyPr wrap="square" rtlCol="0">
            <a:spAutoFit/>
          </a:bodyPr>
          <a:lstStyle/>
          <a:p>
            <a:r>
              <a:rPr lang="en-US" b="1" spc="35" dirty="0">
                <a:cs typeface="Arial"/>
              </a:rPr>
              <a:t>50% for essentials </a:t>
            </a:r>
            <a:r>
              <a:rPr lang="en-US" spc="35" dirty="0">
                <a:cs typeface="Arial"/>
              </a:rPr>
              <a:t>Housing, groceries, transportation and health care</a:t>
            </a:r>
            <a:endParaRPr lang="en-US" dirty="0"/>
          </a:p>
        </p:txBody>
      </p:sp>
      <p:pic>
        <p:nvPicPr>
          <p:cNvPr id="20" name="Graphic 19">
            <a:extLst>
              <a:ext uri="{FF2B5EF4-FFF2-40B4-BE49-F238E27FC236}">
                <a16:creationId xmlns:a16="http://schemas.microsoft.com/office/drawing/2014/main" id="{7169EA8A-8B93-44A8-99B1-3DFDECC419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21055" y="3198996"/>
            <a:ext cx="1554480" cy="1554480"/>
          </a:xfrm>
          <a:prstGeom prst="rect">
            <a:avLst/>
          </a:prstGeom>
        </p:spPr>
      </p:pic>
      <p:sp>
        <p:nvSpPr>
          <p:cNvPr id="18" name="TextBox 17">
            <a:extLst>
              <a:ext uri="{FF2B5EF4-FFF2-40B4-BE49-F238E27FC236}">
                <a16:creationId xmlns:a16="http://schemas.microsoft.com/office/drawing/2014/main" id="{A668EE09-72EF-4FDE-93AB-C02696767F32}"/>
              </a:ext>
            </a:extLst>
          </p:cNvPr>
          <p:cNvSpPr txBox="1"/>
          <p:nvPr/>
        </p:nvSpPr>
        <p:spPr>
          <a:xfrm>
            <a:off x="6597749" y="4858697"/>
            <a:ext cx="2941668" cy="1200329"/>
          </a:xfrm>
          <a:prstGeom prst="rect">
            <a:avLst/>
          </a:prstGeom>
          <a:noFill/>
        </p:spPr>
        <p:txBody>
          <a:bodyPr wrap="square" rtlCol="0">
            <a:spAutoFit/>
          </a:bodyPr>
          <a:lstStyle/>
          <a:p>
            <a:r>
              <a:rPr lang="en-US" b="1" spc="35" dirty="0">
                <a:cs typeface="Arial"/>
              </a:rPr>
              <a:t>35% for other expenses</a:t>
            </a:r>
          </a:p>
          <a:p>
            <a:r>
              <a:rPr lang="en-US" spc="35" dirty="0">
                <a:cs typeface="Arial"/>
              </a:rPr>
              <a:t>Entertainment, debt repayment, vacation </a:t>
            </a:r>
            <a:br>
              <a:rPr lang="en-US" spc="35" dirty="0">
                <a:cs typeface="Arial"/>
              </a:rPr>
            </a:br>
            <a:r>
              <a:rPr lang="en-US" spc="35" dirty="0">
                <a:cs typeface="Arial"/>
              </a:rPr>
              <a:t>and giving</a:t>
            </a:r>
            <a:endParaRPr lang="en-US" dirty="0"/>
          </a:p>
        </p:txBody>
      </p:sp>
      <p:pic>
        <p:nvPicPr>
          <p:cNvPr id="21" name="Graphic 20">
            <a:extLst>
              <a:ext uri="{FF2B5EF4-FFF2-40B4-BE49-F238E27FC236}">
                <a16:creationId xmlns:a16="http://schemas.microsoft.com/office/drawing/2014/main" id="{0428AFAA-5E62-4E64-84DB-CBC5681D9B7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597748" y="3379914"/>
            <a:ext cx="1670306" cy="1371600"/>
          </a:xfrm>
          <a:prstGeom prst="rect">
            <a:avLst/>
          </a:prstGeom>
        </p:spPr>
      </p:pic>
      <p:pic>
        <p:nvPicPr>
          <p:cNvPr id="22" name="Picture Placeholder 6">
            <a:extLst>
              <a:ext uri="{FF2B5EF4-FFF2-40B4-BE49-F238E27FC236}">
                <a16:creationId xmlns:a16="http://schemas.microsoft.com/office/drawing/2014/main" id="{8A8BDDC5-726E-465E-9CDD-E3BF15CFCD13}"/>
              </a:ext>
            </a:extLst>
          </p:cNvPr>
          <p:cNvPicPr>
            <a:picLocks noChangeAspect="1"/>
          </p:cNvPicPr>
          <p:nvPr/>
        </p:nvPicPr>
        <p:blipFill rotWithShape="1">
          <a:blip r:embed="rId8">
            <a:extLst>
              <a:ext uri="{28A0092B-C50C-407E-A947-70E740481C1C}">
                <a14:useLocalDpi xmlns:a14="http://schemas.microsoft.com/office/drawing/2010/main" val="0"/>
              </a:ext>
            </a:extLst>
          </a:blip>
          <a:srcRect l="130" r="130"/>
          <a:stretch/>
        </p:blipFill>
        <p:spPr>
          <a:xfrm>
            <a:off x="11376996" y="5730427"/>
            <a:ext cx="649778" cy="767149"/>
          </a:xfrm>
          <a:prstGeom prst="rect">
            <a:avLst/>
          </a:prstGeom>
        </p:spPr>
      </p:pic>
    </p:spTree>
    <p:extLst>
      <p:ext uri="{BB962C8B-B14F-4D97-AF65-F5344CB8AC3E}">
        <p14:creationId xmlns:p14="http://schemas.microsoft.com/office/powerpoint/2010/main" val="3464267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1D61B2-F413-2325-7ACB-53EC00828617}"/>
              </a:ext>
            </a:extLst>
          </p:cNvPr>
          <p:cNvPicPr>
            <a:picLocks noChangeAspect="1"/>
          </p:cNvPicPr>
          <p:nvPr/>
        </p:nvPicPr>
        <p:blipFill>
          <a:blip r:embed="rId3"/>
          <a:stretch>
            <a:fillRect/>
          </a:stretch>
        </p:blipFill>
        <p:spPr>
          <a:xfrm>
            <a:off x="0" y="180212"/>
            <a:ext cx="7007779" cy="6497576"/>
          </a:xfrm>
          <a:prstGeom prst="rect">
            <a:avLst/>
          </a:prstGeom>
        </p:spPr>
      </p:pic>
      <p:sp>
        <p:nvSpPr>
          <p:cNvPr id="4" name="object 4"/>
          <p:cNvSpPr txBox="1">
            <a:spLocks noGrp="1"/>
          </p:cNvSpPr>
          <p:nvPr>
            <p:ph type="title"/>
          </p:nvPr>
        </p:nvSpPr>
        <p:spPr>
          <a:xfrm>
            <a:off x="7133564" y="1449265"/>
            <a:ext cx="4977940" cy="1333698"/>
          </a:xfrm>
          <a:prstGeom prst="rect">
            <a:avLst/>
          </a:prstGeom>
        </p:spPr>
        <p:txBody>
          <a:bodyPr vert="horz" wrap="square" lIns="0" tIns="0" rIns="0" bIns="0" rtlCol="0" anchor="b" anchorCtr="0">
            <a:spAutoFit/>
          </a:bodyPr>
          <a:lstStyle/>
          <a:p>
            <a:pPr>
              <a:lnSpc>
                <a:spcPts val="5194"/>
              </a:lnSpc>
              <a:spcBef>
                <a:spcPts val="506"/>
              </a:spcBef>
            </a:pPr>
            <a:r>
              <a:rPr lang="en-US" sz="4528" dirty="0">
                <a:solidFill>
                  <a:schemeClr val="tx1"/>
                </a:solidFill>
              </a:rPr>
              <a:t>Assess your financial situation</a:t>
            </a:r>
            <a:endParaRPr sz="4528" spc="100" dirty="0">
              <a:solidFill>
                <a:schemeClr val="tx1"/>
              </a:solidFill>
            </a:endParaRPr>
          </a:p>
        </p:txBody>
      </p:sp>
      <p:sp>
        <p:nvSpPr>
          <p:cNvPr id="8" name="TextBox 7">
            <a:extLst>
              <a:ext uri="{FF2B5EF4-FFF2-40B4-BE49-F238E27FC236}">
                <a16:creationId xmlns:a16="http://schemas.microsoft.com/office/drawing/2014/main" id="{94F2B3E7-3F82-4B7A-A5F1-72D52A303124}"/>
              </a:ext>
            </a:extLst>
          </p:cNvPr>
          <p:cNvSpPr txBox="1"/>
          <p:nvPr/>
        </p:nvSpPr>
        <p:spPr>
          <a:xfrm>
            <a:off x="11231976" y="6588773"/>
            <a:ext cx="879528" cy="169277"/>
          </a:xfrm>
          <a:prstGeom prst="rect">
            <a:avLst/>
          </a:prstGeom>
          <a:solidFill>
            <a:schemeClr val="bg2"/>
          </a:solidFill>
        </p:spPr>
        <p:txBody>
          <a:bodyPr wrap="square" lIns="0" tIns="0" rIns="0" bIns="0" rtlCol="0">
            <a:spAutoFit/>
          </a:bodyPr>
          <a:lstStyle/>
          <a:p>
            <a:pPr algn="ctr"/>
            <a:r>
              <a:rPr lang="en-US" sz="1100" b="1" dirty="0"/>
              <a:t>Pages 3 - 4</a:t>
            </a:r>
          </a:p>
        </p:txBody>
      </p:sp>
      <p:pic>
        <p:nvPicPr>
          <p:cNvPr id="9" name="Picture Placeholder 6">
            <a:extLst>
              <a:ext uri="{FF2B5EF4-FFF2-40B4-BE49-F238E27FC236}">
                <a16:creationId xmlns:a16="http://schemas.microsoft.com/office/drawing/2014/main" id="{2EABE5DA-CBEE-405C-8FB5-5A874C923FC2}"/>
              </a:ext>
            </a:extLst>
          </p:cNvPr>
          <p:cNvPicPr>
            <a:picLocks noChangeAspect="1"/>
          </p:cNvPicPr>
          <p:nvPr/>
        </p:nvPicPr>
        <p:blipFill rotWithShape="1">
          <a:blip r:embed="rId4">
            <a:extLst>
              <a:ext uri="{28A0092B-C50C-407E-A947-70E740481C1C}">
                <a14:useLocalDpi xmlns:a14="http://schemas.microsoft.com/office/drawing/2010/main" val="0"/>
              </a:ext>
            </a:extLst>
          </a:blip>
          <a:srcRect l="130" r="130"/>
          <a:stretch/>
        </p:blipFill>
        <p:spPr>
          <a:xfrm>
            <a:off x="11376996" y="5730427"/>
            <a:ext cx="649778" cy="767149"/>
          </a:xfrm>
          <a:prstGeom prst="rect">
            <a:avLst/>
          </a:prstGeom>
        </p:spPr>
      </p:pic>
      <p:sp>
        <p:nvSpPr>
          <p:cNvPr id="10" name="Text Placeholder 2">
            <a:extLst>
              <a:ext uri="{FF2B5EF4-FFF2-40B4-BE49-F238E27FC236}">
                <a16:creationId xmlns:a16="http://schemas.microsoft.com/office/drawing/2014/main" id="{9D7E0496-018E-6EF6-D169-6A544D2202D9}"/>
              </a:ext>
            </a:extLst>
          </p:cNvPr>
          <p:cNvSpPr txBox="1">
            <a:spLocks/>
          </p:cNvSpPr>
          <p:nvPr/>
        </p:nvSpPr>
        <p:spPr>
          <a:xfrm>
            <a:off x="7326601" y="2260803"/>
            <a:ext cx="4233222" cy="3030733"/>
          </a:xfrm>
          <a:prstGeom prst="rect">
            <a:avLst/>
          </a:prstGeom>
        </p:spPr>
        <p:txBody>
          <a:bodyPr vert="horz" lIns="0" tIns="0" rIns="0" bIns="0" rtlCol="0" anchor="ctr" anchorCtr="0">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1465" kern="1200" baseline="0">
                <a:solidFill>
                  <a:schemeClr val="tx2">
                    <a:lumMod val="40000"/>
                    <a:lumOff val="60000"/>
                  </a:schemeClr>
                </a:solidFill>
                <a:latin typeface="+mn-lt"/>
                <a:ea typeface="+mn-ea"/>
                <a:cs typeface="+mn-cs"/>
              </a:defRPr>
            </a:lvl1pPr>
            <a:lvl2pPr marL="403225" indent="-173038"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635000" indent="-17462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dirty="0">
                <a:solidFill>
                  <a:schemeClr val="tx1"/>
                </a:solidFill>
              </a:rPr>
              <a:t>Identify essential vs. non-essential expenses</a:t>
            </a:r>
          </a:p>
          <a:p>
            <a:pPr algn="l"/>
            <a:r>
              <a:rPr lang="en-US" sz="2400" dirty="0">
                <a:solidFill>
                  <a:schemeClr val="tx1"/>
                </a:solidFill>
              </a:rPr>
              <a:t>Track your income</a:t>
            </a:r>
          </a:p>
          <a:p>
            <a:endParaRPr lang="en-US" dirty="0"/>
          </a:p>
        </p:txBody>
      </p:sp>
    </p:spTree>
    <p:extLst>
      <p:ext uri="{BB962C8B-B14F-4D97-AF65-F5344CB8AC3E}">
        <p14:creationId xmlns:p14="http://schemas.microsoft.com/office/powerpoint/2010/main" val="316198955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6366" y="3716446"/>
            <a:ext cx="7642276" cy="1393533"/>
          </a:xfrm>
        </p:spPr>
        <p:txBody>
          <a:bodyPr anchor="t">
            <a:noAutofit/>
          </a:bodyPr>
          <a:lstStyle/>
          <a:p>
            <a:pPr marL="16913">
              <a:lnSpc>
                <a:spcPct val="100000"/>
              </a:lnSpc>
              <a:spcBef>
                <a:spcPts val="3329"/>
              </a:spcBef>
            </a:pPr>
            <a:r>
              <a:rPr lang="en-US" sz="5327" spc="67" dirty="0">
                <a:solidFill>
                  <a:srgbClr val="FFFFFF"/>
                </a:solidFill>
              </a:rPr>
              <a:t>Group </a:t>
            </a:r>
            <a:br>
              <a:rPr lang="en-US" sz="5327" spc="67" dirty="0">
                <a:solidFill>
                  <a:srgbClr val="FFFFFF"/>
                </a:solidFill>
              </a:rPr>
            </a:br>
            <a:r>
              <a:rPr lang="en-US" sz="5327" spc="67" dirty="0">
                <a:solidFill>
                  <a:srgbClr val="FFFFFF"/>
                </a:solidFill>
              </a:rPr>
              <a:t>discussion</a:t>
            </a:r>
            <a:endParaRPr lang="en-US" sz="5327" b="0" spc="73" dirty="0">
              <a:solidFill>
                <a:srgbClr val="FFFFFF"/>
              </a:solidFill>
            </a:endParaRPr>
          </a:p>
        </p:txBody>
      </p:sp>
      <p:pic>
        <p:nvPicPr>
          <p:cNvPr id="10" name="Picture Placeholder 9">
            <a:extLst>
              <a:ext uri="{FF2B5EF4-FFF2-40B4-BE49-F238E27FC236}">
                <a16:creationId xmlns:a16="http://schemas.microsoft.com/office/drawing/2014/main" id="{E50772E5-A1CC-6142-B0E1-CC00BE6B5FC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208" t="2029" r="-208" b="-65"/>
          <a:stretch/>
        </p:blipFill>
        <p:spPr>
          <a:xfrm>
            <a:off x="616365" y="445362"/>
            <a:ext cx="1491864" cy="1482658"/>
          </a:xfrm>
        </p:spPr>
      </p:pic>
      <p:sp>
        <p:nvSpPr>
          <p:cNvPr id="11" name="Text Placeholder 7"/>
          <p:cNvSpPr txBox="1">
            <a:spLocks/>
          </p:cNvSpPr>
          <p:nvPr/>
        </p:nvSpPr>
        <p:spPr>
          <a:xfrm>
            <a:off x="5925785" y="3716447"/>
            <a:ext cx="5037718" cy="2235565"/>
          </a:xfrm>
          <a:prstGeom prst="rect">
            <a:avLst/>
          </a:prstGeom>
        </p:spPr>
        <p:txBody>
          <a:bodyPr lIns="0" tIns="0" rIns="0" bIns="0"/>
          <a:lstStyle>
            <a:lvl1pPr marL="175232" indent="-175232" algn="l" defTabSz="686623" rtl="0" eaLnBrk="1" latinLnBrk="0" hangingPunct="1">
              <a:lnSpc>
                <a:spcPts val="1952"/>
              </a:lnSpc>
              <a:spcBef>
                <a:spcPts val="751"/>
              </a:spcBef>
              <a:buFont typeface="Arial" panose="020B0604020202020204" pitchFamily="34" charset="0"/>
              <a:buChar char="•"/>
              <a:defRPr sz="1802" kern="1200">
                <a:solidFill>
                  <a:schemeClr val="tx1"/>
                </a:solidFill>
                <a:latin typeface="+mn-lt"/>
                <a:ea typeface="+mn-ea"/>
                <a:cs typeface="+mn-cs"/>
              </a:defRPr>
            </a:lvl1pPr>
            <a:lvl2pPr marL="349272" indent="-174040" algn="l" defTabSz="686623" rtl="0" eaLnBrk="1" latinLnBrk="0" hangingPunct="1">
              <a:lnSpc>
                <a:spcPts val="1952"/>
              </a:lnSpc>
              <a:spcBef>
                <a:spcPts val="375"/>
              </a:spcBef>
              <a:buFont typeface="Courier New" panose="02070309020205020404" pitchFamily="49" charset="0"/>
              <a:buChar char="-"/>
              <a:defRPr sz="1802" kern="1200">
                <a:solidFill>
                  <a:schemeClr val="tx1"/>
                </a:solidFill>
                <a:latin typeface="+mn-lt"/>
                <a:ea typeface="+mn-ea"/>
                <a:cs typeface="+mn-cs"/>
              </a:defRPr>
            </a:lvl2pPr>
            <a:lvl3pPr marL="511391" indent="-162119" algn="l" defTabSz="686623" rtl="0" eaLnBrk="1" latinLnBrk="0" hangingPunct="1">
              <a:lnSpc>
                <a:spcPts val="1952"/>
              </a:lnSpc>
              <a:spcBef>
                <a:spcPts val="375"/>
              </a:spcBef>
              <a:buFont typeface="Arial" panose="020B0604020202020204" pitchFamily="34" charset="0"/>
              <a:buChar char="•"/>
              <a:defRPr sz="1802" kern="1200">
                <a:solidFill>
                  <a:schemeClr val="tx1"/>
                </a:solidFill>
                <a:latin typeface="+mn-lt"/>
                <a:ea typeface="+mn-ea"/>
                <a:cs typeface="+mn-cs"/>
              </a:defRPr>
            </a:lvl3pPr>
            <a:lvl4pPr marL="1201590" indent="-171656" algn="l" defTabSz="686623" rtl="0" eaLnBrk="1" latinLnBrk="0" hangingPunct="1">
              <a:lnSpc>
                <a:spcPts val="1952"/>
              </a:lnSpc>
              <a:spcBef>
                <a:spcPts val="375"/>
              </a:spcBef>
              <a:buFont typeface="Arial" panose="020B0604020202020204" pitchFamily="34" charset="0"/>
              <a:buChar char="•"/>
              <a:defRPr sz="1802" kern="1200">
                <a:solidFill>
                  <a:schemeClr val="tx1"/>
                </a:solidFill>
                <a:latin typeface="+mn-lt"/>
                <a:ea typeface="+mn-ea"/>
                <a:cs typeface="+mn-cs"/>
              </a:defRPr>
            </a:lvl4pPr>
            <a:lvl5pPr marL="1544902" indent="-171656" algn="l" defTabSz="686623" rtl="0" eaLnBrk="1" latinLnBrk="0" hangingPunct="1">
              <a:lnSpc>
                <a:spcPts val="1952"/>
              </a:lnSpc>
              <a:spcBef>
                <a:spcPts val="375"/>
              </a:spcBef>
              <a:buFont typeface="Arial" panose="020B0604020202020204" pitchFamily="34" charset="0"/>
              <a:buChar char="•"/>
              <a:defRPr sz="1802" kern="1200">
                <a:solidFill>
                  <a:schemeClr val="tx1"/>
                </a:solidFill>
                <a:latin typeface="+mn-lt"/>
                <a:ea typeface="+mn-ea"/>
                <a:cs typeface="+mn-cs"/>
              </a:defRPr>
            </a:lvl5pPr>
            <a:lvl6pPr marL="1888213"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6pPr>
            <a:lvl7pPr marL="2231525"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7pPr>
            <a:lvl8pPr marL="2574836"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8pPr>
            <a:lvl9pPr marL="2918148"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9pPr>
          </a:lstStyle>
          <a:p>
            <a:pPr>
              <a:lnSpc>
                <a:spcPct val="100000"/>
              </a:lnSpc>
            </a:pPr>
            <a:r>
              <a:rPr lang="en-US" sz="2397" dirty="0">
                <a:solidFill>
                  <a:schemeClr val="bg1"/>
                </a:solidFill>
              </a:rPr>
              <a:t>Do you already have a budget?</a:t>
            </a:r>
          </a:p>
          <a:p>
            <a:pPr marL="0" indent="0">
              <a:lnSpc>
                <a:spcPct val="100000"/>
              </a:lnSpc>
              <a:buNone/>
            </a:pPr>
            <a:br>
              <a:rPr lang="en-US" sz="2131" spc="107" dirty="0">
                <a:solidFill>
                  <a:schemeClr val="bg1"/>
                </a:solidFill>
                <a:cs typeface="Arial"/>
              </a:rPr>
            </a:br>
            <a:endParaRPr lang="en-US" sz="2131" dirty="0">
              <a:solidFill>
                <a:schemeClr val="bg1"/>
              </a:solidFill>
              <a:cs typeface="Arial"/>
            </a:endParaRPr>
          </a:p>
        </p:txBody>
      </p:sp>
      <p:sp>
        <p:nvSpPr>
          <p:cNvPr id="7" name="Rectangle 6"/>
          <p:cNvSpPr/>
          <p:nvPr/>
        </p:nvSpPr>
        <p:spPr>
          <a:xfrm>
            <a:off x="-3349605" y="3634977"/>
            <a:ext cx="6088483" cy="830099"/>
          </a:xfrm>
          <a:prstGeom prst="rect">
            <a:avLst/>
          </a:prstGeom>
        </p:spPr>
        <p:txBody>
          <a:bodyPr>
            <a:spAutoFit/>
          </a:bodyPr>
          <a:lstStyle/>
          <a:p>
            <a:br>
              <a:rPr lang="en-US" sz="2397" spc="73" dirty="0">
                <a:solidFill>
                  <a:srgbClr val="FFFFFF"/>
                </a:solidFill>
              </a:rPr>
            </a:br>
            <a:endParaRPr lang="en-US" sz="2397" dirty="0"/>
          </a:p>
        </p:txBody>
      </p:sp>
    </p:spTree>
    <p:extLst>
      <p:ext uri="{BB962C8B-B14F-4D97-AF65-F5344CB8AC3E}">
        <p14:creationId xmlns:p14="http://schemas.microsoft.com/office/powerpoint/2010/main" val="1719443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B5343-B87A-0743-BB24-F102579E7FA3}"/>
              </a:ext>
            </a:extLst>
          </p:cNvPr>
          <p:cNvSpPr>
            <a:spLocks noGrp="1"/>
          </p:cNvSpPr>
          <p:nvPr>
            <p:ph type="title"/>
          </p:nvPr>
        </p:nvSpPr>
        <p:spPr/>
        <p:txBody>
          <a:bodyPr/>
          <a:lstStyle/>
          <a:p>
            <a:r>
              <a:rPr lang="en-US" dirty="0"/>
              <a:t>Create a budget</a:t>
            </a:r>
          </a:p>
        </p:txBody>
      </p:sp>
      <p:sp>
        <p:nvSpPr>
          <p:cNvPr id="9" name="TextBox 8">
            <a:extLst>
              <a:ext uri="{FF2B5EF4-FFF2-40B4-BE49-F238E27FC236}">
                <a16:creationId xmlns:a16="http://schemas.microsoft.com/office/drawing/2014/main" id="{A6E1AF4E-921B-4F65-AE35-FD0B2E7F3C3E}"/>
              </a:ext>
            </a:extLst>
          </p:cNvPr>
          <p:cNvSpPr txBox="1"/>
          <p:nvPr/>
        </p:nvSpPr>
        <p:spPr>
          <a:xfrm>
            <a:off x="873091" y="2402809"/>
            <a:ext cx="4899516" cy="461665"/>
          </a:xfrm>
          <a:prstGeom prst="rect">
            <a:avLst/>
          </a:prstGeom>
          <a:noFill/>
        </p:spPr>
        <p:txBody>
          <a:bodyPr wrap="square" rtlCol="0">
            <a:spAutoFit/>
          </a:bodyPr>
          <a:lstStyle/>
          <a:p>
            <a:r>
              <a:rPr lang="en-US" sz="2400" b="1" dirty="0"/>
              <a:t>Start with a simple calculation</a:t>
            </a:r>
          </a:p>
        </p:txBody>
      </p:sp>
      <p:sp>
        <p:nvSpPr>
          <p:cNvPr id="17" name="TextBox 16">
            <a:extLst>
              <a:ext uri="{FF2B5EF4-FFF2-40B4-BE49-F238E27FC236}">
                <a16:creationId xmlns:a16="http://schemas.microsoft.com/office/drawing/2014/main" id="{6DE74437-3DCF-4669-AF58-D03C8DFDCA65}"/>
              </a:ext>
            </a:extLst>
          </p:cNvPr>
          <p:cNvSpPr txBox="1"/>
          <p:nvPr/>
        </p:nvSpPr>
        <p:spPr>
          <a:xfrm>
            <a:off x="11277600" y="6599283"/>
            <a:ext cx="879528" cy="169277"/>
          </a:xfrm>
          <a:prstGeom prst="rect">
            <a:avLst/>
          </a:prstGeom>
          <a:noFill/>
        </p:spPr>
        <p:txBody>
          <a:bodyPr wrap="square" lIns="0" tIns="0" rIns="0" bIns="0" rtlCol="0">
            <a:spAutoFit/>
          </a:bodyPr>
          <a:lstStyle/>
          <a:p>
            <a:pPr algn="ctr"/>
            <a:r>
              <a:rPr lang="en-US" sz="1100" b="1" dirty="0"/>
              <a:t>Page</a:t>
            </a:r>
            <a:r>
              <a:rPr lang="en-US" sz="1000" b="1" dirty="0"/>
              <a:t> 5</a:t>
            </a:r>
          </a:p>
        </p:txBody>
      </p:sp>
      <p:grpSp>
        <p:nvGrpSpPr>
          <p:cNvPr id="4" name="Group 3">
            <a:extLst>
              <a:ext uri="{FF2B5EF4-FFF2-40B4-BE49-F238E27FC236}">
                <a16:creationId xmlns:a16="http://schemas.microsoft.com/office/drawing/2014/main" id="{5A495EE1-1F71-4456-B7F6-3505F17607F7}"/>
              </a:ext>
            </a:extLst>
          </p:cNvPr>
          <p:cNvGrpSpPr/>
          <p:nvPr/>
        </p:nvGrpSpPr>
        <p:grpSpPr>
          <a:xfrm>
            <a:off x="3102426" y="3078035"/>
            <a:ext cx="7549100" cy="2321868"/>
            <a:chOff x="3102426" y="3078035"/>
            <a:chExt cx="7549100" cy="2321868"/>
          </a:xfrm>
        </p:grpSpPr>
        <p:sp>
          <p:nvSpPr>
            <p:cNvPr id="8" name="TextBox 7">
              <a:extLst>
                <a:ext uri="{FF2B5EF4-FFF2-40B4-BE49-F238E27FC236}">
                  <a16:creationId xmlns:a16="http://schemas.microsoft.com/office/drawing/2014/main" id="{489DF77E-DA70-4515-9B9A-D98F7B59F0AC}"/>
                </a:ext>
              </a:extLst>
            </p:cNvPr>
            <p:cNvSpPr txBox="1"/>
            <p:nvPr/>
          </p:nvSpPr>
          <p:spPr>
            <a:xfrm>
              <a:off x="3521677" y="3091579"/>
              <a:ext cx="7129849" cy="2308324"/>
            </a:xfrm>
            <a:prstGeom prst="rect">
              <a:avLst/>
            </a:prstGeom>
            <a:noFill/>
          </p:spPr>
          <p:txBody>
            <a:bodyPr wrap="square" rtlCol="0">
              <a:spAutoFit/>
            </a:bodyPr>
            <a:lstStyle/>
            <a:p>
              <a:r>
                <a:rPr lang="en-US" sz="2800" dirty="0">
                  <a:solidFill>
                    <a:schemeClr val="accent2"/>
                  </a:solidFill>
                </a:rPr>
                <a:t>Monthly net income</a:t>
              </a:r>
            </a:p>
            <a:p>
              <a:r>
                <a:rPr lang="en-US" sz="2800" dirty="0">
                  <a:solidFill>
                    <a:schemeClr val="accent2"/>
                  </a:solidFill>
                </a:rPr>
                <a:t>Monthly expenses</a:t>
              </a:r>
            </a:p>
            <a:p>
              <a:br>
                <a:rPr lang="en-US" sz="2800" dirty="0"/>
              </a:br>
              <a:r>
                <a:rPr lang="en-US" sz="2800" b="1" dirty="0">
                  <a:solidFill>
                    <a:srgbClr val="0AA147"/>
                  </a:solidFill>
                </a:rPr>
                <a:t>Surplus</a:t>
              </a:r>
              <a:r>
                <a:rPr lang="en-US" sz="2800" dirty="0"/>
                <a:t> </a:t>
              </a:r>
              <a:r>
                <a:rPr lang="en-US" sz="2800" dirty="0">
                  <a:solidFill>
                    <a:srgbClr val="0AA147"/>
                  </a:solidFill>
                </a:rPr>
                <a:t>or</a:t>
              </a:r>
              <a:r>
                <a:rPr lang="en-US" sz="2800" dirty="0"/>
                <a:t> </a:t>
              </a:r>
              <a:r>
                <a:rPr lang="en-US" sz="2800" b="1" dirty="0">
                  <a:solidFill>
                    <a:srgbClr val="0AA147"/>
                  </a:solidFill>
                </a:rPr>
                <a:t>shortfall</a:t>
              </a:r>
              <a:r>
                <a:rPr lang="en-US" sz="2800" b="1" dirty="0"/>
                <a:t> </a:t>
              </a:r>
            </a:p>
            <a:p>
              <a:endParaRPr lang="en-US" sz="3200" dirty="0"/>
            </a:p>
          </p:txBody>
        </p:sp>
        <p:sp>
          <p:nvSpPr>
            <p:cNvPr id="3" name="TextBox 2">
              <a:extLst>
                <a:ext uri="{FF2B5EF4-FFF2-40B4-BE49-F238E27FC236}">
                  <a16:creationId xmlns:a16="http://schemas.microsoft.com/office/drawing/2014/main" id="{D54DEE76-F354-4AC2-8DC1-3159333E4A4A}"/>
                </a:ext>
              </a:extLst>
            </p:cNvPr>
            <p:cNvSpPr txBox="1"/>
            <p:nvPr/>
          </p:nvSpPr>
          <p:spPr>
            <a:xfrm>
              <a:off x="3102426" y="3078035"/>
              <a:ext cx="630194" cy="1200329"/>
            </a:xfrm>
            <a:prstGeom prst="rect">
              <a:avLst/>
            </a:prstGeom>
            <a:noFill/>
          </p:spPr>
          <p:txBody>
            <a:bodyPr wrap="square" rtlCol="0">
              <a:spAutoFit/>
            </a:bodyPr>
            <a:lstStyle/>
            <a:p>
              <a:r>
                <a:rPr lang="en-US" sz="7200" dirty="0"/>
                <a:t>-</a:t>
              </a:r>
            </a:p>
          </p:txBody>
        </p:sp>
        <p:cxnSp>
          <p:nvCxnSpPr>
            <p:cNvPr id="25" name="Straight Connector 24">
              <a:extLst>
                <a:ext uri="{FF2B5EF4-FFF2-40B4-BE49-F238E27FC236}">
                  <a16:creationId xmlns:a16="http://schemas.microsoft.com/office/drawing/2014/main" id="{B13E221C-0425-437C-8EE2-1F5E3923153D}"/>
                </a:ext>
              </a:extLst>
            </p:cNvPr>
            <p:cNvCxnSpPr>
              <a:cxnSpLocks/>
            </p:cNvCxnSpPr>
            <p:nvPr/>
          </p:nvCxnSpPr>
          <p:spPr>
            <a:xfrm>
              <a:off x="3587460" y="4291503"/>
              <a:ext cx="4370294" cy="0"/>
            </a:xfrm>
            <a:prstGeom prst="line">
              <a:avLst/>
            </a:prstGeom>
            <a:ln w="19050"/>
          </p:spPr>
          <p:style>
            <a:lnRef idx="1">
              <a:schemeClr val="dk1"/>
            </a:lnRef>
            <a:fillRef idx="0">
              <a:schemeClr val="dk1"/>
            </a:fillRef>
            <a:effectRef idx="0">
              <a:schemeClr val="dk1"/>
            </a:effectRef>
            <a:fontRef idx="minor">
              <a:schemeClr val="tx1"/>
            </a:fontRef>
          </p:style>
        </p:cxnSp>
      </p:grpSp>
      <p:pic>
        <p:nvPicPr>
          <p:cNvPr id="12" name="Picture Placeholder 6">
            <a:extLst>
              <a:ext uri="{FF2B5EF4-FFF2-40B4-BE49-F238E27FC236}">
                <a16:creationId xmlns:a16="http://schemas.microsoft.com/office/drawing/2014/main" id="{0FDFB396-B5CC-421A-8805-BD8B7A1A8DE6}"/>
              </a:ext>
            </a:extLst>
          </p:cNvPr>
          <p:cNvPicPr>
            <a:picLocks noChangeAspect="1"/>
          </p:cNvPicPr>
          <p:nvPr/>
        </p:nvPicPr>
        <p:blipFill rotWithShape="1">
          <a:blip r:embed="rId3">
            <a:extLst>
              <a:ext uri="{28A0092B-C50C-407E-A947-70E740481C1C}">
                <a14:useLocalDpi xmlns:a14="http://schemas.microsoft.com/office/drawing/2010/main" val="0"/>
              </a:ext>
            </a:extLst>
          </a:blip>
          <a:srcRect l="130" r="130"/>
          <a:stretch/>
        </p:blipFill>
        <p:spPr>
          <a:xfrm>
            <a:off x="11392475" y="5702162"/>
            <a:ext cx="649778" cy="767149"/>
          </a:xfrm>
          <a:prstGeom prst="rect">
            <a:avLst/>
          </a:prstGeom>
        </p:spPr>
      </p:pic>
    </p:spTree>
    <p:extLst>
      <p:ext uri="{BB962C8B-B14F-4D97-AF65-F5344CB8AC3E}">
        <p14:creationId xmlns:p14="http://schemas.microsoft.com/office/powerpoint/2010/main" val="212106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7D92-37CB-AE40-874B-176001282EA2}"/>
              </a:ext>
            </a:extLst>
          </p:cNvPr>
          <p:cNvSpPr>
            <a:spLocks noGrp="1"/>
          </p:cNvSpPr>
          <p:nvPr>
            <p:ph type="title"/>
          </p:nvPr>
        </p:nvSpPr>
        <p:spPr/>
        <p:txBody>
          <a:bodyPr/>
          <a:lstStyle/>
          <a:p>
            <a:r>
              <a:rPr lang="en-US" dirty="0"/>
              <a:t>Create a budget</a:t>
            </a:r>
          </a:p>
        </p:txBody>
      </p:sp>
      <p:sp>
        <p:nvSpPr>
          <p:cNvPr id="3" name="Content Placeholder 2">
            <a:extLst>
              <a:ext uri="{FF2B5EF4-FFF2-40B4-BE49-F238E27FC236}">
                <a16:creationId xmlns:a16="http://schemas.microsoft.com/office/drawing/2014/main" id="{25ADCAA7-420C-3142-92E2-EFC526174AF8}"/>
              </a:ext>
            </a:extLst>
          </p:cNvPr>
          <p:cNvSpPr>
            <a:spLocks noGrp="1"/>
          </p:cNvSpPr>
          <p:nvPr>
            <p:ph idx="1"/>
          </p:nvPr>
        </p:nvSpPr>
        <p:spPr>
          <a:xfrm>
            <a:off x="914400" y="3304062"/>
            <a:ext cx="2926080" cy="1033272"/>
          </a:xfrm>
        </p:spPr>
        <p:txBody>
          <a:bodyPr/>
          <a:lstStyle/>
          <a:p>
            <a:r>
              <a:rPr lang="en-US" sz="2000" dirty="0"/>
              <a:t>Cut your spending</a:t>
            </a:r>
          </a:p>
          <a:p>
            <a:r>
              <a:rPr lang="en-US" sz="2000" dirty="0"/>
              <a:t>Reduce your debt</a:t>
            </a:r>
          </a:p>
        </p:txBody>
      </p:sp>
      <p:sp>
        <p:nvSpPr>
          <p:cNvPr id="11" name="Content Placeholder 3">
            <a:extLst>
              <a:ext uri="{FF2B5EF4-FFF2-40B4-BE49-F238E27FC236}">
                <a16:creationId xmlns:a16="http://schemas.microsoft.com/office/drawing/2014/main" id="{D28A098F-148B-4FAD-8298-BFD558116C5F}"/>
              </a:ext>
            </a:extLst>
          </p:cNvPr>
          <p:cNvSpPr txBox="1">
            <a:spLocks/>
          </p:cNvSpPr>
          <p:nvPr/>
        </p:nvSpPr>
        <p:spPr>
          <a:xfrm>
            <a:off x="914400" y="2526792"/>
            <a:ext cx="2926079" cy="560338"/>
          </a:xfrm>
          <a:prstGeom prst="rect">
            <a:avLst/>
          </a:prstGeom>
        </p:spPr>
        <p:txBody>
          <a:bodyPr vert="horz" lIns="0" tIns="0" rIns="0" bIns="0" rtlCol="0" anchor="t" anchorCtr="0">
            <a:noAutofit/>
          </a:bodyPr>
          <a:lstStyle>
            <a:lvl1pPr marL="238125" indent="-238125"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mn-lt"/>
                <a:ea typeface="+mn-ea"/>
                <a:cs typeface="+mn-cs"/>
              </a:defRPr>
            </a:lvl1pPr>
            <a:lvl2pPr marL="519113" indent="-2317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687388" indent="-1682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Monthly shortfall?</a:t>
            </a:r>
          </a:p>
        </p:txBody>
      </p:sp>
      <p:sp>
        <p:nvSpPr>
          <p:cNvPr id="12" name="Rectangle 11">
            <a:extLst>
              <a:ext uri="{FF2B5EF4-FFF2-40B4-BE49-F238E27FC236}">
                <a16:creationId xmlns:a16="http://schemas.microsoft.com/office/drawing/2014/main" id="{541BAE3A-4B18-433E-94DF-D91E0DECCF45}"/>
              </a:ext>
            </a:extLst>
          </p:cNvPr>
          <p:cNvSpPr/>
          <p:nvPr/>
        </p:nvSpPr>
        <p:spPr>
          <a:xfrm>
            <a:off x="914400" y="2893062"/>
            <a:ext cx="3108960" cy="9144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10C8088-1ABB-4668-B6EF-6BEFA4F9AA56}"/>
              </a:ext>
            </a:extLst>
          </p:cNvPr>
          <p:cNvSpPr/>
          <p:nvPr/>
        </p:nvSpPr>
        <p:spPr>
          <a:xfrm>
            <a:off x="4252730" y="2893062"/>
            <a:ext cx="3108960" cy="91440"/>
          </a:xfrm>
          <a:prstGeom prst="rect">
            <a:avLst/>
          </a:prstGeom>
          <a:solidFill>
            <a:srgbClr val="95C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3">
            <a:extLst>
              <a:ext uri="{FF2B5EF4-FFF2-40B4-BE49-F238E27FC236}">
                <a16:creationId xmlns:a16="http://schemas.microsoft.com/office/drawing/2014/main" id="{10A95C8F-FC9B-4C8F-8975-ED2F269AF14F}"/>
              </a:ext>
            </a:extLst>
          </p:cNvPr>
          <p:cNvSpPr txBox="1">
            <a:spLocks/>
          </p:cNvSpPr>
          <p:nvPr/>
        </p:nvSpPr>
        <p:spPr>
          <a:xfrm>
            <a:off x="4252730" y="2526792"/>
            <a:ext cx="2857757" cy="366270"/>
          </a:xfrm>
          <a:prstGeom prst="rect">
            <a:avLst/>
          </a:prstGeom>
        </p:spPr>
        <p:txBody>
          <a:bodyPr vert="horz" lIns="0" tIns="0" rIns="0" bIns="0" rtlCol="0" anchor="t" anchorCtr="0">
            <a:noAutofit/>
          </a:bodyPr>
          <a:lstStyle>
            <a:lvl1pPr marL="238125" indent="-238125"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mn-lt"/>
                <a:ea typeface="+mn-ea"/>
                <a:cs typeface="+mn-cs"/>
              </a:defRPr>
            </a:lvl1pPr>
            <a:lvl2pPr marL="519113" indent="-2317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687388" indent="-1682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Monthly surplus?</a:t>
            </a:r>
          </a:p>
        </p:txBody>
      </p:sp>
      <p:sp>
        <p:nvSpPr>
          <p:cNvPr id="15" name="Content Placeholder 2">
            <a:extLst>
              <a:ext uri="{FF2B5EF4-FFF2-40B4-BE49-F238E27FC236}">
                <a16:creationId xmlns:a16="http://schemas.microsoft.com/office/drawing/2014/main" id="{858D2F70-6696-4A7A-8003-5FDFAEC614E8}"/>
              </a:ext>
            </a:extLst>
          </p:cNvPr>
          <p:cNvSpPr txBox="1">
            <a:spLocks/>
          </p:cNvSpPr>
          <p:nvPr/>
        </p:nvSpPr>
        <p:spPr>
          <a:xfrm>
            <a:off x="4252730" y="3269216"/>
            <a:ext cx="3108960" cy="2285194"/>
          </a:xfrm>
          <a:prstGeom prst="rect">
            <a:avLst/>
          </a:prstGeom>
        </p:spPr>
        <p:txBody>
          <a:bodyPr vert="horz" lIns="0" tIns="0" rIns="0" bIns="0" rtlCol="0" anchor="t" anchorCtr="0">
            <a:noAutofit/>
          </a:bodyPr>
          <a:lstStyle>
            <a:lvl1pPr marL="238125" indent="-238125"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mn-lt"/>
                <a:ea typeface="+mn-ea"/>
                <a:cs typeface="+mn-cs"/>
              </a:defRPr>
            </a:lvl1pPr>
            <a:lvl2pPr marL="519113" indent="-2317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687388" indent="-1682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Set aside for annual expenses</a:t>
            </a:r>
          </a:p>
          <a:p>
            <a:r>
              <a:rPr lang="en-US" sz="2000" dirty="0"/>
              <a:t>Save</a:t>
            </a:r>
          </a:p>
          <a:p>
            <a:r>
              <a:rPr lang="en-US" sz="2000" dirty="0"/>
              <a:t>Reward yourself periodically</a:t>
            </a:r>
          </a:p>
          <a:p>
            <a:r>
              <a:rPr lang="en-US" sz="2000" dirty="0"/>
              <a:t>Pay down debt faster</a:t>
            </a:r>
          </a:p>
        </p:txBody>
      </p:sp>
      <p:sp>
        <p:nvSpPr>
          <p:cNvPr id="19" name="Rectangle 18">
            <a:extLst>
              <a:ext uri="{FF2B5EF4-FFF2-40B4-BE49-F238E27FC236}">
                <a16:creationId xmlns:a16="http://schemas.microsoft.com/office/drawing/2014/main" id="{23F5AF45-CBB5-4224-AC7F-899EB0F6DF2D}"/>
              </a:ext>
            </a:extLst>
          </p:cNvPr>
          <p:cNvSpPr/>
          <p:nvPr/>
        </p:nvSpPr>
        <p:spPr>
          <a:xfrm>
            <a:off x="7619216" y="2893062"/>
            <a:ext cx="310896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3">
            <a:extLst>
              <a:ext uri="{FF2B5EF4-FFF2-40B4-BE49-F238E27FC236}">
                <a16:creationId xmlns:a16="http://schemas.microsoft.com/office/drawing/2014/main" id="{93BFEC38-D499-47C8-9B90-DD98FBA325FD}"/>
              </a:ext>
            </a:extLst>
          </p:cNvPr>
          <p:cNvSpPr txBox="1">
            <a:spLocks/>
          </p:cNvSpPr>
          <p:nvPr/>
        </p:nvSpPr>
        <p:spPr>
          <a:xfrm>
            <a:off x="7619216" y="2526792"/>
            <a:ext cx="2833349" cy="366270"/>
          </a:xfrm>
          <a:prstGeom prst="rect">
            <a:avLst/>
          </a:prstGeom>
        </p:spPr>
        <p:txBody>
          <a:bodyPr vert="horz" lIns="0" tIns="0" rIns="0" bIns="0" rtlCol="0" anchor="t" anchorCtr="0">
            <a:noAutofit/>
          </a:bodyPr>
          <a:lstStyle>
            <a:lvl1pPr marL="238125" indent="-238125"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mn-lt"/>
                <a:ea typeface="+mn-ea"/>
                <a:cs typeface="+mn-cs"/>
              </a:defRPr>
            </a:lvl1pPr>
            <a:lvl2pPr marL="519113" indent="-2317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687388" indent="-1682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Annual expenses</a:t>
            </a:r>
          </a:p>
        </p:txBody>
      </p:sp>
      <p:sp>
        <p:nvSpPr>
          <p:cNvPr id="21" name="Content Placeholder 2">
            <a:extLst>
              <a:ext uri="{FF2B5EF4-FFF2-40B4-BE49-F238E27FC236}">
                <a16:creationId xmlns:a16="http://schemas.microsoft.com/office/drawing/2014/main" id="{EC1B792D-DEF7-4228-B26A-7F0914C44643}"/>
              </a:ext>
            </a:extLst>
          </p:cNvPr>
          <p:cNvSpPr txBox="1">
            <a:spLocks/>
          </p:cNvSpPr>
          <p:nvPr/>
        </p:nvSpPr>
        <p:spPr>
          <a:xfrm>
            <a:off x="7619216" y="3269216"/>
            <a:ext cx="3224020" cy="3022596"/>
          </a:xfrm>
          <a:prstGeom prst="rect">
            <a:avLst/>
          </a:prstGeom>
        </p:spPr>
        <p:txBody>
          <a:bodyPr vert="horz" lIns="0" tIns="0" rIns="0" bIns="0" rtlCol="0" anchor="t" anchorCtr="0">
            <a:noAutofit/>
          </a:bodyPr>
          <a:lstStyle>
            <a:lvl1pPr marL="238125" indent="-238125"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mn-lt"/>
                <a:ea typeface="+mn-ea"/>
                <a:cs typeface="+mn-cs"/>
              </a:defRPr>
            </a:lvl1pPr>
            <a:lvl2pPr marL="519113" indent="-2317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687388" indent="-1682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Not captured in your monthly expenses</a:t>
            </a:r>
          </a:p>
          <a:p>
            <a:r>
              <a:rPr lang="en-US" sz="2000" dirty="0"/>
              <a:t>Timing is more infrequent</a:t>
            </a:r>
          </a:p>
          <a:p>
            <a:r>
              <a:rPr lang="en-US" sz="2000" dirty="0"/>
              <a:t>Insurances, taxes, holiday spending, seasonal home repairs</a:t>
            </a:r>
          </a:p>
        </p:txBody>
      </p:sp>
    </p:spTree>
    <p:extLst>
      <p:ext uri="{BB962C8B-B14F-4D97-AF65-F5344CB8AC3E}">
        <p14:creationId xmlns:p14="http://schemas.microsoft.com/office/powerpoint/2010/main" val="857919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B5343-B87A-0743-BB24-F102579E7FA3}"/>
              </a:ext>
            </a:extLst>
          </p:cNvPr>
          <p:cNvSpPr>
            <a:spLocks noGrp="1"/>
          </p:cNvSpPr>
          <p:nvPr>
            <p:ph type="title"/>
          </p:nvPr>
        </p:nvSpPr>
        <p:spPr/>
        <p:txBody>
          <a:bodyPr/>
          <a:lstStyle/>
          <a:p>
            <a:r>
              <a:rPr lang="en-US" dirty="0"/>
              <a:t>Create a budget</a:t>
            </a:r>
          </a:p>
        </p:txBody>
      </p:sp>
      <p:sp>
        <p:nvSpPr>
          <p:cNvPr id="12" name="Content Placeholder 2">
            <a:extLst>
              <a:ext uri="{FF2B5EF4-FFF2-40B4-BE49-F238E27FC236}">
                <a16:creationId xmlns:a16="http://schemas.microsoft.com/office/drawing/2014/main" id="{E53F0611-5537-44CE-ADA0-D730B201501F}"/>
              </a:ext>
            </a:extLst>
          </p:cNvPr>
          <p:cNvSpPr>
            <a:spLocks noGrp="1"/>
          </p:cNvSpPr>
          <p:nvPr>
            <p:ph idx="1"/>
          </p:nvPr>
        </p:nvSpPr>
        <p:spPr>
          <a:xfrm>
            <a:off x="914400" y="2490106"/>
            <a:ext cx="6086901" cy="2920093"/>
          </a:xfrm>
        </p:spPr>
        <p:txBody>
          <a:bodyPr/>
          <a:lstStyle/>
          <a:p>
            <a:pPr marL="0" indent="0">
              <a:buNone/>
            </a:pPr>
            <a:r>
              <a:rPr lang="en-US" sz="2400" b="1" dirty="0"/>
              <a:t>Do you have an emergency fund?</a:t>
            </a:r>
          </a:p>
          <a:p>
            <a:r>
              <a:rPr lang="en-US" dirty="0"/>
              <a:t>Reserve $1,000 of easy to access cash</a:t>
            </a:r>
          </a:p>
          <a:p>
            <a:r>
              <a:rPr lang="en-US" dirty="0"/>
              <a:t>Establish within 60 days</a:t>
            </a:r>
          </a:p>
          <a:p>
            <a:r>
              <a:rPr lang="en-US" dirty="0"/>
              <a:t>Long-term - build up 3-6 months of essential expenses</a:t>
            </a:r>
          </a:p>
          <a:p>
            <a:endParaRPr lang="en-US" dirty="0"/>
          </a:p>
        </p:txBody>
      </p:sp>
      <p:pic>
        <p:nvPicPr>
          <p:cNvPr id="3" name="Graphic 2">
            <a:extLst>
              <a:ext uri="{FF2B5EF4-FFF2-40B4-BE49-F238E27FC236}">
                <a16:creationId xmlns:a16="http://schemas.microsoft.com/office/drawing/2014/main" id="{707BCC43-56F4-3ED1-588B-2257E2D3DF3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88231" y="2490106"/>
            <a:ext cx="2339801" cy="2339801"/>
          </a:xfrm>
          <a:prstGeom prst="rect">
            <a:avLst/>
          </a:prstGeom>
        </p:spPr>
      </p:pic>
    </p:spTree>
    <p:extLst>
      <p:ext uri="{BB962C8B-B14F-4D97-AF65-F5344CB8AC3E}">
        <p14:creationId xmlns:p14="http://schemas.microsoft.com/office/powerpoint/2010/main" val="2065566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4">
            <a:extLst>
              <a:ext uri="{FF2B5EF4-FFF2-40B4-BE49-F238E27FC236}">
                <a16:creationId xmlns:a16="http://schemas.microsoft.com/office/drawing/2014/main" id="{E1DAAE0C-878A-4142-85C5-6A18F5D834BE}"/>
              </a:ext>
            </a:extLst>
          </p:cNvPr>
          <p:cNvSpPr txBox="1">
            <a:spLocks noGrp="1"/>
          </p:cNvSpPr>
          <p:nvPr>
            <p:ph type="title"/>
          </p:nvPr>
        </p:nvSpPr>
        <p:spPr>
          <a:xfrm>
            <a:off x="616366" y="913273"/>
            <a:ext cx="4363412" cy="610423"/>
          </a:xfrm>
        </p:spPr>
        <p:txBody>
          <a:bodyPr/>
          <a:lstStyle/>
          <a:p>
            <a:pPr>
              <a:lnSpc>
                <a:spcPts val="4300"/>
              </a:lnSpc>
            </a:pPr>
            <a:r>
              <a:rPr lang="en-US" sz="4000" dirty="0"/>
              <a:t>Eliminate debt</a:t>
            </a:r>
          </a:p>
        </p:txBody>
      </p:sp>
      <p:sp>
        <p:nvSpPr>
          <p:cNvPr id="23" name="object 4">
            <a:extLst>
              <a:ext uri="{FF2B5EF4-FFF2-40B4-BE49-F238E27FC236}">
                <a16:creationId xmlns:a16="http://schemas.microsoft.com/office/drawing/2014/main" id="{F9B60672-48D3-400C-AA95-B802D6898C4E}"/>
              </a:ext>
            </a:extLst>
          </p:cNvPr>
          <p:cNvSpPr txBox="1">
            <a:spLocks/>
          </p:cNvSpPr>
          <p:nvPr/>
        </p:nvSpPr>
        <p:spPr>
          <a:xfrm>
            <a:off x="616366" y="2512938"/>
            <a:ext cx="3006298" cy="2274981"/>
          </a:xfrm>
          <a:prstGeom prst="rect">
            <a:avLst/>
          </a:prstGeom>
        </p:spPr>
        <p:txBody>
          <a:bodyPr vert="horz" wrap="square" lIns="0" tIns="58419" rIns="0" bIns="0" rtlCol="0" anchor="t" anchorCtr="0">
            <a:spAutoFit/>
          </a:bodyPr>
          <a:lstStyle>
            <a:lvl1pPr marL="16913" marR="6765" algn="l" defTabSz="914400" rtl="0" eaLnBrk="1" latinLnBrk="0" hangingPunct="1">
              <a:lnSpc>
                <a:spcPts val="5060"/>
              </a:lnSpc>
              <a:spcBef>
                <a:spcPts val="611"/>
              </a:spcBef>
              <a:buNone/>
              <a:defRPr sz="3000" b="1" kern="1200">
                <a:solidFill>
                  <a:schemeClr val="accent1"/>
                </a:solidFill>
                <a:latin typeface="+mj-lt"/>
                <a:ea typeface="+mj-ea"/>
                <a:cs typeface="+mj-cs"/>
              </a:defRPr>
            </a:lvl1pPr>
          </a:lstStyle>
          <a:p>
            <a:pPr>
              <a:lnSpc>
                <a:spcPct val="100000"/>
              </a:lnSpc>
            </a:pPr>
            <a:r>
              <a:rPr lang="en-US" sz="2400" dirty="0">
                <a:solidFill>
                  <a:schemeClr val="tx1"/>
                </a:solidFill>
              </a:rPr>
              <a:t>Carrying a significant amount of debt affects your financial wellness and retirement savings goals.</a:t>
            </a:r>
          </a:p>
        </p:txBody>
      </p:sp>
      <p:sp>
        <p:nvSpPr>
          <p:cNvPr id="3" name="Rectangle 2">
            <a:extLst>
              <a:ext uri="{FF2B5EF4-FFF2-40B4-BE49-F238E27FC236}">
                <a16:creationId xmlns:a16="http://schemas.microsoft.com/office/drawing/2014/main" id="{4157418D-E9A5-4C19-86CF-3E7263708663}"/>
              </a:ext>
            </a:extLst>
          </p:cNvPr>
          <p:cNvSpPr/>
          <p:nvPr/>
        </p:nvSpPr>
        <p:spPr>
          <a:xfrm>
            <a:off x="11396215" y="6325496"/>
            <a:ext cx="684623" cy="532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7DB5393-26FB-AC2F-71D2-B182922E2F17}"/>
              </a:ext>
            </a:extLst>
          </p:cNvPr>
          <p:cNvPicPr>
            <a:picLocks noChangeAspect="1"/>
          </p:cNvPicPr>
          <p:nvPr/>
        </p:nvPicPr>
        <p:blipFill rotWithShape="1">
          <a:blip r:embed="rId3">
            <a:extLst>
              <a:ext uri="{28A0092B-C50C-407E-A947-70E740481C1C}">
                <a14:useLocalDpi xmlns:a14="http://schemas.microsoft.com/office/drawing/2010/main" val="0"/>
              </a:ext>
            </a:extLst>
          </a:blip>
          <a:srcRect l="1511" t="4896" r="2456" b="14286"/>
          <a:stretch/>
        </p:blipFill>
        <p:spPr>
          <a:xfrm>
            <a:off x="4499759" y="2009939"/>
            <a:ext cx="7692241" cy="4315557"/>
          </a:xfrm>
          <a:prstGeom prst="rect">
            <a:avLst/>
          </a:prstGeom>
        </p:spPr>
      </p:pic>
    </p:spTree>
    <p:extLst>
      <p:ext uri="{BB962C8B-B14F-4D97-AF65-F5344CB8AC3E}">
        <p14:creationId xmlns:p14="http://schemas.microsoft.com/office/powerpoint/2010/main" val="965277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881AC6-1436-AE78-50A0-1CED67A76E64}"/>
              </a:ext>
            </a:extLst>
          </p:cNvPr>
          <p:cNvSpPr>
            <a:spLocks noGrp="1"/>
          </p:cNvSpPr>
          <p:nvPr>
            <p:ph type="title"/>
          </p:nvPr>
        </p:nvSpPr>
        <p:spPr/>
        <p:txBody>
          <a:bodyPr/>
          <a:lstStyle/>
          <a:p>
            <a:r>
              <a:rPr lang="en-US" dirty="0"/>
              <a:t>Today’s agenda</a:t>
            </a:r>
          </a:p>
        </p:txBody>
      </p:sp>
      <p:sp>
        <p:nvSpPr>
          <p:cNvPr id="5" name="Text Placeholder 13">
            <a:extLst>
              <a:ext uri="{FF2B5EF4-FFF2-40B4-BE49-F238E27FC236}">
                <a16:creationId xmlns:a16="http://schemas.microsoft.com/office/drawing/2014/main" id="{456CFF68-A6DA-F9D3-F068-4DEF08DC66FC}"/>
              </a:ext>
            </a:extLst>
          </p:cNvPr>
          <p:cNvSpPr txBox="1">
            <a:spLocks/>
          </p:cNvSpPr>
          <p:nvPr/>
        </p:nvSpPr>
        <p:spPr>
          <a:xfrm>
            <a:off x="519783" y="2867889"/>
            <a:ext cx="4856157" cy="29925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517525" indent="-20320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750888" indent="-20320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312" indent="-243541">
              <a:lnSpc>
                <a:spcPts val="2930"/>
              </a:lnSpc>
              <a:spcBef>
                <a:spcPts val="799"/>
              </a:spcBef>
            </a:pPr>
            <a:r>
              <a:rPr lang="en-US" sz="2397" dirty="0"/>
              <a:t>Barriers to financial wellness</a:t>
            </a:r>
          </a:p>
          <a:p>
            <a:pPr marL="365312" indent="-243541">
              <a:lnSpc>
                <a:spcPts val="2930"/>
              </a:lnSpc>
              <a:spcBef>
                <a:spcPts val="799"/>
              </a:spcBef>
            </a:pPr>
            <a:r>
              <a:rPr lang="en-US" sz="2397" dirty="0"/>
              <a:t>Personal finance strategies</a:t>
            </a:r>
          </a:p>
          <a:p>
            <a:pPr marL="365312" indent="-243541">
              <a:lnSpc>
                <a:spcPts val="2930"/>
              </a:lnSpc>
              <a:spcBef>
                <a:spcPts val="799"/>
              </a:spcBef>
            </a:pPr>
            <a:r>
              <a:rPr lang="en-US" sz="2397" dirty="0"/>
              <a:t>How to stay on track</a:t>
            </a:r>
          </a:p>
        </p:txBody>
      </p:sp>
    </p:spTree>
    <p:extLst>
      <p:ext uri="{BB962C8B-B14F-4D97-AF65-F5344CB8AC3E}">
        <p14:creationId xmlns:p14="http://schemas.microsoft.com/office/powerpoint/2010/main" val="198433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B5343-B87A-0743-BB24-F102579E7FA3}"/>
              </a:ext>
            </a:extLst>
          </p:cNvPr>
          <p:cNvSpPr>
            <a:spLocks noGrp="1"/>
          </p:cNvSpPr>
          <p:nvPr>
            <p:ph type="title"/>
          </p:nvPr>
        </p:nvSpPr>
        <p:spPr/>
        <p:txBody>
          <a:bodyPr/>
          <a:lstStyle/>
          <a:p>
            <a:r>
              <a:rPr lang="en-US" dirty="0"/>
              <a:t>Eliminate debt</a:t>
            </a:r>
          </a:p>
        </p:txBody>
      </p:sp>
      <p:sp>
        <p:nvSpPr>
          <p:cNvPr id="9" name="TextBox 8">
            <a:extLst>
              <a:ext uri="{FF2B5EF4-FFF2-40B4-BE49-F238E27FC236}">
                <a16:creationId xmlns:a16="http://schemas.microsoft.com/office/drawing/2014/main" id="{A6E1AF4E-921B-4F65-AE35-FD0B2E7F3C3E}"/>
              </a:ext>
            </a:extLst>
          </p:cNvPr>
          <p:cNvSpPr txBox="1"/>
          <p:nvPr/>
        </p:nvSpPr>
        <p:spPr>
          <a:xfrm>
            <a:off x="914400" y="2244386"/>
            <a:ext cx="10363200" cy="461665"/>
          </a:xfrm>
          <a:prstGeom prst="rect">
            <a:avLst/>
          </a:prstGeom>
          <a:noFill/>
        </p:spPr>
        <p:txBody>
          <a:bodyPr wrap="square" rtlCol="0">
            <a:spAutoFit/>
          </a:bodyPr>
          <a:lstStyle/>
          <a:p>
            <a:r>
              <a:rPr lang="en-US" sz="2400" b="1" dirty="0"/>
              <a:t>Paying the minimum due on credit card debt gets you nowhere fast</a:t>
            </a:r>
          </a:p>
        </p:txBody>
      </p:sp>
      <p:pic>
        <p:nvPicPr>
          <p:cNvPr id="23" name="Graphic 22">
            <a:extLst>
              <a:ext uri="{FF2B5EF4-FFF2-40B4-BE49-F238E27FC236}">
                <a16:creationId xmlns:a16="http://schemas.microsoft.com/office/drawing/2014/main" id="{84C7EA5F-FFD3-44C5-A93B-4D1B60B00C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14400" y="3343269"/>
            <a:ext cx="1791400" cy="1791400"/>
          </a:xfrm>
          <a:prstGeom prst="rect">
            <a:avLst/>
          </a:prstGeom>
        </p:spPr>
      </p:pic>
      <p:sp>
        <p:nvSpPr>
          <p:cNvPr id="13" name="object 3">
            <a:extLst>
              <a:ext uri="{FF2B5EF4-FFF2-40B4-BE49-F238E27FC236}">
                <a16:creationId xmlns:a16="http://schemas.microsoft.com/office/drawing/2014/main" id="{67302281-C1BD-445D-B9CF-4404D2372B07}"/>
              </a:ext>
            </a:extLst>
          </p:cNvPr>
          <p:cNvSpPr txBox="1"/>
          <p:nvPr/>
        </p:nvSpPr>
        <p:spPr>
          <a:xfrm>
            <a:off x="914400" y="6505342"/>
            <a:ext cx="10549987" cy="201615"/>
          </a:xfrm>
          <a:prstGeom prst="rect">
            <a:avLst/>
          </a:prstGeom>
        </p:spPr>
        <p:txBody>
          <a:bodyPr vert="horz" wrap="square" lIns="0" tIns="16912" rIns="0" bIns="0" rtlCol="0">
            <a:spAutoFit/>
          </a:bodyPr>
          <a:lstStyle/>
          <a:p>
            <a:pPr marL="16913" marR="6765">
              <a:spcBef>
                <a:spcPts val="133"/>
              </a:spcBef>
            </a:pPr>
            <a:r>
              <a:rPr lang="en-US" sz="1199" dirty="0">
                <a:solidFill>
                  <a:srgbClr val="696666"/>
                </a:solidFill>
                <a:cs typeface="Arial"/>
              </a:rPr>
              <a:t>Bankrate Credit Card Payoff </a:t>
            </a:r>
            <a:r>
              <a:rPr lang="en-US" sz="1199" dirty="0">
                <a:solidFill>
                  <a:srgbClr val="696666"/>
                </a:solidFill>
                <a:cs typeface="Arial"/>
                <a:hlinkClick r:id="rId5"/>
              </a:rPr>
              <a:t>Calculator</a:t>
            </a:r>
            <a:r>
              <a:rPr lang="en-US" sz="1199" dirty="0">
                <a:solidFill>
                  <a:srgbClr val="696666"/>
                </a:solidFill>
                <a:cs typeface="Arial"/>
              </a:rPr>
              <a:t> as of March 1, 2023, bankrate.com</a:t>
            </a:r>
          </a:p>
        </p:txBody>
      </p:sp>
      <p:graphicFrame>
        <p:nvGraphicFramePr>
          <p:cNvPr id="14" name="Table 13">
            <a:extLst>
              <a:ext uri="{FF2B5EF4-FFF2-40B4-BE49-F238E27FC236}">
                <a16:creationId xmlns:a16="http://schemas.microsoft.com/office/drawing/2014/main" id="{CA8953A1-812A-44AD-BD33-215C70F41222}"/>
              </a:ext>
            </a:extLst>
          </p:cNvPr>
          <p:cNvGraphicFramePr>
            <a:graphicFrameLocks noGrp="1"/>
          </p:cNvGraphicFramePr>
          <p:nvPr>
            <p:extLst>
              <p:ext uri="{D42A27DB-BD31-4B8C-83A1-F6EECF244321}">
                <p14:modId xmlns:p14="http://schemas.microsoft.com/office/powerpoint/2010/main" val="4208304594"/>
              </p:ext>
            </p:extLst>
          </p:nvPr>
        </p:nvGraphicFramePr>
        <p:xfrm>
          <a:off x="3007228" y="3036477"/>
          <a:ext cx="8889186" cy="2728567"/>
        </p:xfrm>
        <a:graphic>
          <a:graphicData uri="http://schemas.openxmlformats.org/drawingml/2006/table">
            <a:tbl>
              <a:tblPr firstRow="1" bandRow="1">
                <a:tableStyleId>{5C22544A-7EE6-4342-B048-85BDC9FD1C3A}</a:tableStyleId>
              </a:tblPr>
              <a:tblGrid>
                <a:gridCol w="4444593">
                  <a:extLst>
                    <a:ext uri="{9D8B030D-6E8A-4147-A177-3AD203B41FA5}">
                      <a16:colId xmlns:a16="http://schemas.microsoft.com/office/drawing/2014/main" val="261788421"/>
                    </a:ext>
                  </a:extLst>
                </a:gridCol>
                <a:gridCol w="4444593">
                  <a:extLst>
                    <a:ext uri="{9D8B030D-6E8A-4147-A177-3AD203B41FA5}">
                      <a16:colId xmlns:a16="http://schemas.microsoft.com/office/drawing/2014/main" val="2926617224"/>
                    </a:ext>
                  </a:extLst>
                </a:gridCol>
              </a:tblGrid>
              <a:tr h="446489">
                <a:tc>
                  <a:txBody>
                    <a:bodyPr/>
                    <a:lstStyle/>
                    <a:p>
                      <a:r>
                        <a:rPr lang="en-US" sz="2100" b="1" dirty="0">
                          <a:solidFill>
                            <a:schemeClr val="tx1"/>
                          </a:solidFill>
                        </a:rPr>
                        <a:t>Your credit card balance</a:t>
                      </a:r>
                    </a:p>
                  </a:txBody>
                  <a:tcPr marL="121770" marR="121770" marT="60885" marB="60885">
                    <a:noFill/>
                  </a:tcPr>
                </a:tc>
                <a:tc>
                  <a:txBody>
                    <a:bodyPr/>
                    <a:lstStyle/>
                    <a:p>
                      <a:r>
                        <a:rPr lang="en-US" sz="2100" b="1">
                          <a:solidFill>
                            <a:schemeClr val="tx1"/>
                          </a:solidFill>
                        </a:rPr>
                        <a:t>$3,000</a:t>
                      </a:r>
                      <a:endParaRPr lang="en-US" sz="2100" b="1" dirty="0">
                        <a:solidFill>
                          <a:schemeClr val="tx1"/>
                        </a:solidFill>
                      </a:endParaRPr>
                    </a:p>
                  </a:txBody>
                  <a:tcPr marL="121770" marR="121770" marT="60885" marB="60885">
                    <a:noFill/>
                  </a:tcPr>
                </a:tc>
                <a:extLst>
                  <a:ext uri="{0D108BD9-81ED-4DB2-BD59-A6C34878D82A}">
                    <a16:rowId xmlns:a16="http://schemas.microsoft.com/office/drawing/2014/main" val="3659318009"/>
                  </a:ext>
                </a:extLst>
              </a:tr>
              <a:tr h="446489">
                <a:tc>
                  <a:txBody>
                    <a:bodyPr/>
                    <a:lstStyle/>
                    <a:p>
                      <a:r>
                        <a:rPr lang="en-US" sz="2100" dirty="0">
                          <a:solidFill>
                            <a:schemeClr val="tx1"/>
                          </a:solidFill>
                        </a:rPr>
                        <a:t>Annual interest rate (APR)</a:t>
                      </a:r>
                    </a:p>
                  </a:txBody>
                  <a:tcPr marL="121770" marR="121770" marT="60885" marB="60885">
                    <a:noFill/>
                  </a:tcPr>
                </a:tc>
                <a:tc>
                  <a:txBody>
                    <a:bodyPr/>
                    <a:lstStyle/>
                    <a:p>
                      <a:r>
                        <a:rPr lang="en-US" sz="2100" dirty="0">
                          <a:solidFill>
                            <a:schemeClr val="tx1"/>
                          </a:solidFill>
                        </a:rPr>
                        <a:t>18%</a:t>
                      </a:r>
                    </a:p>
                  </a:txBody>
                  <a:tcPr marL="121770" marR="121770" marT="60885" marB="60885">
                    <a:noFill/>
                  </a:tcPr>
                </a:tc>
                <a:extLst>
                  <a:ext uri="{0D108BD9-81ED-4DB2-BD59-A6C34878D82A}">
                    <a16:rowId xmlns:a16="http://schemas.microsoft.com/office/drawing/2014/main" val="2047393058"/>
                  </a:ext>
                </a:extLst>
              </a:tr>
              <a:tr h="446489">
                <a:tc>
                  <a:txBody>
                    <a:bodyPr/>
                    <a:lstStyle/>
                    <a:p>
                      <a:r>
                        <a:rPr lang="en-US" sz="2100" dirty="0">
                          <a:solidFill>
                            <a:schemeClr val="tx1"/>
                          </a:solidFill>
                        </a:rPr>
                        <a:t>Minimum payment</a:t>
                      </a:r>
                      <a:r>
                        <a:rPr lang="en-US" sz="2100" baseline="0" dirty="0">
                          <a:solidFill>
                            <a:schemeClr val="tx1"/>
                          </a:solidFill>
                        </a:rPr>
                        <a:t> due*</a:t>
                      </a:r>
                      <a:endParaRPr lang="en-US" sz="2100" dirty="0">
                        <a:solidFill>
                          <a:schemeClr val="tx1"/>
                        </a:solidFill>
                      </a:endParaRPr>
                    </a:p>
                  </a:txBody>
                  <a:tcPr marL="121770" marR="121770" marT="60885" marB="60885">
                    <a:noFill/>
                  </a:tcPr>
                </a:tc>
                <a:tc>
                  <a:txBody>
                    <a:bodyPr/>
                    <a:lstStyle/>
                    <a:p>
                      <a:r>
                        <a:rPr lang="en-US" sz="2100" dirty="0">
                          <a:solidFill>
                            <a:schemeClr val="tx1"/>
                          </a:solidFill>
                        </a:rPr>
                        <a:t>$60 a month</a:t>
                      </a:r>
                    </a:p>
                  </a:txBody>
                  <a:tcPr marL="121770" marR="121770" marT="60885" marB="60885">
                    <a:noFill/>
                  </a:tcPr>
                </a:tc>
                <a:extLst>
                  <a:ext uri="{0D108BD9-81ED-4DB2-BD59-A6C34878D82A}">
                    <a16:rowId xmlns:a16="http://schemas.microsoft.com/office/drawing/2014/main" val="1273383849"/>
                  </a:ext>
                </a:extLst>
              </a:tr>
              <a:tr h="414040">
                <a:tc>
                  <a:txBody>
                    <a:bodyPr/>
                    <a:lstStyle/>
                    <a:p>
                      <a:endParaRPr lang="en-US" sz="1600" dirty="0">
                        <a:solidFill>
                          <a:schemeClr val="tx1"/>
                        </a:solidFill>
                      </a:endParaRPr>
                    </a:p>
                  </a:txBody>
                  <a:tcPr marL="121770" marR="121770" marT="60885" marB="60885">
                    <a:lnB w="6350" cap="flat" cmpd="sng" algn="ctr">
                      <a:solidFill>
                        <a:schemeClr val="tx2"/>
                      </a:solidFill>
                      <a:prstDash val="sysDot"/>
                      <a:round/>
                      <a:headEnd type="none" w="med" len="med"/>
                      <a:tailEnd type="none" w="med" len="med"/>
                    </a:lnB>
                    <a:noFill/>
                  </a:tcPr>
                </a:tc>
                <a:tc>
                  <a:txBody>
                    <a:bodyPr/>
                    <a:lstStyle/>
                    <a:p>
                      <a:endParaRPr lang="en-US" sz="1600" b="1" dirty="0">
                        <a:solidFill>
                          <a:schemeClr val="tx1"/>
                        </a:solidFill>
                      </a:endParaRPr>
                    </a:p>
                  </a:txBody>
                  <a:tcPr marL="121770" marR="121770" marT="60885" marB="60885">
                    <a:lnB w="6350" cap="flat" cmpd="sng" algn="ctr">
                      <a:solidFill>
                        <a:schemeClr val="tx2"/>
                      </a:solidFill>
                      <a:prstDash val="sysDot"/>
                      <a:round/>
                      <a:headEnd type="none" w="med" len="med"/>
                      <a:tailEnd type="none" w="med" len="med"/>
                    </a:lnB>
                    <a:noFill/>
                  </a:tcPr>
                </a:tc>
                <a:extLst>
                  <a:ext uri="{0D108BD9-81ED-4DB2-BD59-A6C34878D82A}">
                    <a16:rowId xmlns:a16="http://schemas.microsoft.com/office/drawing/2014/main" val="1414894655"/>
                  </a:ext>
                </a:extLst>
              </a:tr>
              <a:tr h="487079">
                <a:tc>
                  <a:txBody>
                    <a:bodyPr/>
                    <a:lstStyle/>
                    <a:p>
                      <a:r>
                        <a:rPr lang="en-US" sz="2400" b="1" dirty="0">
                          <a:solidFill>
                            <a:schemeClr val="bg2"/>
                          </a:solidFill>
                          <a:latin typeface="+mn-lt"/>
                        </a:rPr>
                        <a:t>!</a:t>
                      </a:r>
                      <a:r>
                        <a:rPr lang="en-US" sz="2100" b="1" dirty="0">
                          <a:solidFill>
                            <a:schemeClr val="tx1"/>
                          </a:solidFill>
                          <a:latin typeface="+mn-lt"/>
                        </a:rPr>
                        <a:t> Time to</a:t>
                      </a:r>
                      <a:r>
                        <a:rPr lang="en-US" sz="2100" b="1" baseline="0" dirty="0">
                          <a:solidFill>
                            <a:schemeClr val="tx1"/>
                          </a:solidFill>
                          <a:latin typeface="+mn-lt"/>
                        </a:rPr>
                        <a:t> pay off</a:t>
                      </a:r>
                      <a:endParaRPr lang="en-US" sz="2100" b="1" dirty="0">
                        <a:solidFill>
                          <a:schemeClr val="tx1"/>
                        </a:solidFill>
                        <a:latin typeface="+mn-lt"/>
                      </a:endParaRPr>
                    </a:p>
                  </a:txBody>
                  <a:tcPr marL="121770" marR="121770" marT="60885" marB="60885">
                    <a:lnT w="6350" cap="flat" cmpd="sng" algn="ctr">
                      <a:solidFill>
                        <a:schemeClr val="tx2"/>
                      </a:solidFill>
                      <a:prstDash val="sysDot"/>
                      <a:round/>
                      <a:headEnd type="none" w="med" len="med"/>
                      <a:tailEnd type="none" w="med" len="med"/>
                    </a:lnT>
                    <a:noFill/>
                  </a:tcPr>
                </a:tc>
                <a:tc>
                  <a:txBody>
                    <a:bodyPr/>
                    <a:lstStyle/>
                    <a:p>
                      <a:r>
                        <a:rPr lang="en-US" sz="2100" b="1">
                          <a:solidFill>
                            <a:schemeClr val="accent1"/>
                          </a:solidFill>
                          <a:latin typeface="+mn-lt"/>
                        </a:rPr>
                        <a:t>7 </a:t>
                      </a:r>
                      <a:r>
                        <a:rPr lang="en-US" sz="2100" b="1" dirty="0">
                          <a:solidFill>
                            <a:schemeClr val="accent1"/>
                          </a:solidFill>
                          <a:latin typeface="+mn-lt"/>
                        </a:rPr>
                        <a:t>years</a:t>
                      </a:r>
                      <a:r>
                        <a:rPr lang="en-US" sz="2100" b="1">
                          <a:solidFill>
                            <a:schemeClr val="accent1"/>
                          </a:solidFill>
                          <a:latin typeface="+mn-lt"/>
                        </a:rPr>
                        <a:t>,</a:t>
                      </a:r>
                      <a:r>
                        <a:rPr lang="en-US" sz="2100" b="1" baseline="0">
                          <a:solidFill>
                            <a:schemeClr val="accent1"/>
                          </a:solidFill>
                          <a:latin typeface="+mn-lt"/>
                        </a:rPr>
                        <a:t> 10 </a:t>
                      </a:r>
                      <a:r>
                        <a:rPr lang="en-US" sz="2100" b="1" baseline="0" dirty="0">
                          <a:solidFill>
                            <a:schemeClr val="accent1"/>
                          </a:solidFill>
                          <a:latin typeface="+mn-lt"/>
                        </a:rPr>
                        <a:t>months</a:t>
                      </a:r>
                      <a:endParaRPr lang="en-US" sz="2100" b="1" dirty="0">
                        <a:solidFill>
                          <a:schemeClr val="accent1"/>
                        </a:solidFill>
                        <a:latin typeface="+mn-lt"/>
                      </a:endParaRPr>
                    </a:p>
                  </a:txBody>
                  <a:tcPr marL="121770" marR="121770" marT="60885" marB="60885">
                    <a:lnT w="6350" cap="flat" cmpd="sng" algn="ctr">
                      <a:solidFill>
                        <a:schemeClr val="tx2"/>
                      </a:solidFill>
                      <a:prstDash val="sysDot"/>
                      <a:round/>
                      <a:headEnd type="none" w="med" len="med"/>
                      <a:tailEnd type="none" w="med" len="med"/>
                    </a:lnT>
                    <a:noFill/>
                  </a:tcPr>
                </a:tc>
                <a:extLst>
                  <a:ext uri="{0D108BD9-81ED-4DB2-BD59-A6C34878D82A}">
                    <a16:rowId xmlns:a16="http://schemas.microsoft.com/office/drawing/2014/main" val="3894373226"/>
                  </a:ext>
                </a:extLst>
              </a:tr>
              <a:tr h="487079">
                <a:tc>
                  <a:txBody>
                    <a:bodyPr/>
                    <a:lstStyle/>
                    <a:p>
                      <a:r>
                        <a:rPr lang="en-US" sz="2400" b="1" dirty="0">
                          <a:solidFill>
                            <a:schemeClr val="bg2"/>
                          </a:solidFill>
                          <a:latin typeface="+mn-lt"/>
                        </a:rPr>
                        <a:t>!</a:t>
                      </a:r>
                      <a:r>
                        <a:rPr lang="en-US" sz="2100" b="1" dirty="0">
                          <a:solidFill>
                            <a:schemeClr val="tx1"/>
                          </a:solidFill>
                          <a:latin typeface="+mn-lt"/>
                        </a:rPr>
                        <a:t> Total paid</a:t>
                      </a:r>
                    </a:p>
                  </a:txBody>
                  <a:tcPr marL="121770" marR="121770" marT="60885" marB="60885">
                    <a:noFill/>
                  </a:tcPr>
                </a:tc>
                <a:tc>
                  <a:txBody>
                    <a:bodyPr/>
                    <a:lstStyle/>
                    <a:p>
                      <a:r>
                        <a:rPr lang="en-US" sz="2100" b="1" dirty="0">
                          <a:solidFill>
                            <a:schemeClr val="accent1"/>
                          </a:solidFill>
                          <a:latin typeface="+mn-lt"/>
                        </a:rPr>
                        <a:t>$5,586</a:t>
                      </a:r>
                    </a:p>
                  </a:txBody>
                  <a:tcPr marL="121770" marR="121770" marT="60885" marB="60885">
                    <a:noFill/>
                  </a:tcPr>
                </a:tc>
                <a:extLst>
                  <a:ext uri="{0D108BD9-81ED-4DB2-BD59-A6C34878D82A}">
                    <a16:rowId xmlns:a16="http://schemas.microsoft.com/office/drawing/2014/main" val="1268194783"/>
                  </a:ext>
                </a:extLst>
              </a:tr>
            </a:tbl>
          </a:graphicData>
        </a:graphic>
      </p:graphicFrame>
      <p:sp>
        <p:nvSpPr>
          <p:cNvPr id="15" name="Rectangle 14">
            <a:extLst>
              <a:ext uri="{FF2B5EF4-FFF2-40B4-BE49-F238E27FC236}">
                <a16:creationId xmlns:a16="http://schemas.microsoft.com/office/drawing/2014/main" id="{8686997C-C6F9-4741-BBBD-741025F26880}"/>
              </a:ext>
            </a:extLst>
          </p:cNvPr>
          <p:cNvSpPr/>
          <p:nvPr/>
        </p:nvSpPr>
        <p:spPr>
          <a:xfrm>
            <a:off x="3007228" y="4262324"/>
            <a:ext cx="1573188" cy="276871"/>
          </a:xfrm>
          <a:prstGeom prst="rect">
            <a:avLst/>
          </a:prstGeom>
        </p:spPr>
        <p:txBody>
          <a:bodyPr wrap="none">
            <a:spAutoFit/>
          </a:bodyPr>
          <a:lstStyle/>
          <a:p>
            <a:pPr marL="16913" marR="6765">
              <a:spcBef>
                <a:spcPts val="133"/>
              </a:spcBef>
            </a:pPr>
            <a:r>
              <a:rPr lang="en-US" sz="1199" dirty="0">
                <a:solidFill>
                  <a:srgbClr val="5C5A5A"/>
                </a:solidFill>
                <a:cs typeface="Arial"/>
              </a:rPr>
              <a:t>*2% of total balance</a:t>
            </a:r>
          </a:p>
        </p:txBody>
      </p:sp>
      <p:sp>
        <p:nvSpPr>
          <p:cNvPr id="16" name="object 3">
            <a:extLst>
              <a:ext uri="{FF2B5EF4-FFF2-40B4-BE49-F238E27FC236}">
                <a16:creationId xmlns:a16="http://schemas.microsoft.com/office/drawing/2014/main" id="{68768BE1-6CB6-49CD-8115-861B9B063E68}"/>
              </a:ext>
            </a:extLst>
          </p:cNvPr>
          <p:cNvSpPr txBox="1"/>
          <p:nvPr/>
        </p:nvSpPr>
        <p:spPr>
          <a:xfrm>
            <a:off x="914400" y="6277161"/>
            <a:ext cx="6201437" cy="201615"/>
          </a:xfrm>
          <a:prstGeom prst="rect">
            <a:avLst/>
          </a:prstGeom>
        </p:spPr>
        <p:txBody>
          <a:bodyPr vert="horz" wrap="square" lIns="0" tIns="16912" rIns="0" bIns="0" rtlCol="0">
            <a:spAutoFit/>
          </a:bodyPr>
          <a:lstStyle/>
          <a:p>
            <a:pPr marL="16913" marR="6765">
              <a:spcBef>
                <a:spcPts val="133"/>
              </a:spcBef>
            </a:pPr>
            <a:r>
              <a:rPr lang="en-US" sz="1199" dirty="0">
                <a:solidFill>
                  <a:srgbClr val="696666"/>
                </a:solidFill>
                <a:cs typeface="Arial"/>
              </a:rPr>
              <a:t>This hypothetical example is for illustrative purposes only.</a:t>
            </a:r>
          </a:p>
        </p:txBody>
      </p:sp>
    </p:spTree>
    <p:extLst>
      <p:ext uri="{BB962C8B-B14F-4D97-AF65-F5344CB8AC3E}">
        <p14:creationId xmlns:p14="http://schemas.microsoft.com/office/powerpoint/2010/main" val="1921749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B5343-B87A-0743-BB24-F102579E7FA3}"/>
              </a:ext>
            </a:extLst>
          </p:cNvPr>
          <p:cNvSpPr>
            <a:spLocks noGrp="1"/>
          </p:cNvSpPr>
          <p:nvPr>
            <p:ph type="title"/>
          </p:nvPr>
        </p:nvSpPr>
        <p:spPr/>
        <p:txBody>
          <a:bodyPr/>
          <a:lstStyle/>
          <a:p>
            <a:r>
              <a:rPr lang="en-US" dirty="0"/>
              <a:t>Eliminate debt using a higher monthly payment</a:t>
            </a:r>
          </a:p>
        </p:txBody>
      </p:sp>
      <p:sp>
        <p:nvSpPr>
          <p:cNvPr id="9" name="TextBox 8">
            <a:extLst>
              <a:ext uri="{FF2B5EF4-FFF2-40B4-BE49-F238E27FC236}">
                <a16:creationId xmlns:a16="http://schemas.microsoft.com/office/drawing/2014/main" id="{A6E1AF4E-921B-4F65-AE35-FD0B2E7F3C3E}"/>
              </a:ext>
            </a:extLst>
          </p:cNvPr>
          <p:cNvSpPr txBox="1"/>
          <p:nvPr/>
        </p:nvSpPr>
        <p:spPr>
          <a:xfrm>
            <a:off x="914400" y="2244386"/>
            <a:ext cx="10363200" cy="461665"/>
          </a:xfrm>
          <a:prstGeom prst="rect">
            <a:avLst/>
          </a:prstGeom>
          <a:noFill/>
        </p:spPr>
        <p:txBody>
          <a:bodyPr wrap="square" rtlCol="0">
            <a:spAutoFit/>
          </a:bodyPr>
          <a:lstStyle/>
          <a:p>
            <a:r>
              <a:rPr lang="en-US" sz="2400" b="1" dirty="0"/>
              <a:t>Paying more than the minimum, however, can make a big difference.</a:t>
            </a:r>
          </a:p>
        </p:txBody>
      </p:sp>
      <p:pic>
        <p:nvPicPr>
          <p:cNvPr id="23" name="Graphic 22">
            <a:extLst>
              <a:ext uri="{FF2B5EF4-FFF2-40B4-BE49-F238E27FC236}">
                <a16:creationId xmlns:a16="http://schemas.microsoft.com/office/drawing/2014/main" id="{84C7EA5F-FFD3-44C5-A93B-4D1B60B00C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14400" y="3343269"/>
            <a:ext cx="1791400" cy="1791400"/>
          </a:xfrm>
          <a:prstGeom prst="rect">
            <a:avLst/>
          </a:prstGeom>
        </p:spPr>
      </p:pic>
      <p:sp>
        <p:nvSpPr>
          <p:cNvPr id="13" name="object 3">
            <a:extLst>
              <a:ext uri="{FF2B5EF4-FFF2-40B4-BE49-F238E27FC236}">
                <a16:creationId xmlns:a16="http://schemas.microsoft.com/office/drawing/2014/main" id="{67302281-C1BD-445D-B9CF-4404D2372B07}"/>
              </a:ext>
            </a:extLst>
          </p:cNvPr>
          <p:cNvSpPr txBox="1"/>
          <p:nvPr/>
        </p:nvSpPr>
        <p:spPr>
          <a:xfrm>
            <a:off x="914400" y="6505342"/>
            <a:ext cx="10549987" cy="201615"/>
          </a:xfrm>
          <a:prstGeom prst="rect">
            <a:avLst/>
          </a:prstGeom>
        </p:spPr>
        <p:txBody>
          <a:bodyPr vert="horz" wrap="square" lIns="0" tIns="16912" rIns="0" bIns="0" rtlCol="0">
            <a:spAutoFit/>
          </a:bodyPr>
          <a:lstStyle/>
          <a:p>
            <a:pPr marL="16913" marR="6765">
              <a:spcBef>
                <a:spcPts val="133"/>
              </a:spcBef>
            </a:pPr>
            <a:r>
              <a:rPr lang="en-US" sz="1199" dirty="0">
                <a:solidFill>
                  <a:srgbClr val="696666"/>
                </a:solidFill>
                <a:cs typeface="Arial"/>
              </a:rPr>
              <a:t>Bankrate Credit Card Payoff </a:t>
            </a:r>
            <a:r>
              <a:rPr lang="en-US" sz="1199" dirty="0">
                <a:solidFill>
                  <a:srgbClr val="696666"/>
                </a:solidFill>
                <a:cs typeface="Arial"/>
                <a:hlinkClick r:id="rId5"/>
              </a:rPr>
              <a:t>Calculator</a:t>
            </a:r>
            <a:r>
              <a:rPr lang="en-US" sz="1199" dirty="0">
                <a:solidFill>
                  <a:srgbClr val="696666"/>
                </a:solidFill>
                <a:cs typeface="Arial"/>
              </a:rPr>
              <a:t> as of March 1, 2023, bankrate.com</a:t>
            </a:r>
          </a:p>
        </p:txBody>
      </p:sp>
      <p:graphicFrame>
        <p:nvGraphicFramePr>
          <p:cNvPr id="14" name="Table 13">
            <a:extLst>
              <a:ext uri="{FF2B5EF4-FFF2-40B4-BE49-F238E27FC236}">
                <a16:creationId xmlns:a16="http://schemas.microsoft.com/office/drawing/2014/main" id="{CA8953A1-812A-44AD-BD33-215C70F41222}"/>
              </a:ext>
            </a:extLst>
          </p:cNvPr>
          <p:cNvGraphicFramePr>
            <a:graphicFrameLocks noGrp="1"/>
          </p:cNvGraphicFramePr>
          <p:nvPr>
            <p:extLst>
              <p:ext uri="{D42A27DB-BD31-4B8C-83A1-F6EECF244321}">
                <p14:modId xmlns:p14="http://schemas.microsoft.com/office/powerpoint/2010/main" val="1806414266"/>
              </p:ext>
            </p:extLst>
          </p:nvPr>
        </p:nvGraphicFramePr>
        <p:xfrm>
          <a:off x="3007228" y="3036477"/>
          <a:ext cx="8889186" cy="2728567"/>
        </p:xfrm>
        <a:graphic>
          <a:graphicData uri="http://schemas.openxmlformats.org/drawingml/2006/table">
            <a:tbl>
              <a:tblPr firstRow="1" bandRow="1">
                <a:tableStyleId>{5C22544A-7EE6-4342-B048-85BDC9FD1C3A}</a:tableStyleId>
              </a:tblPr>
              <a:tblGrid>
                <a:gridCol w="4444593">
                  <a:extLst>
                    <a:ext uri="{9D8B030D-6E8A-4147-A177-3AD203B41FA5}">
                      <a16:colId xmlns:a16="http://schemas.microsoft.com/office/drawing/2014/main" val="261788421"/>
                    </a:ext>
                  </a:extLst>
                </a:gridCol>
                <a:gridCol w="4444593">
                  <a:extLst>
                    <a:ext uri="{9D8B030D-6E8A-4147-A177-3AD203B41FA5}">
                      <a16:colId xmlns:a16="http://schemas.microsoft.com/office/drawing/2014/main" val="2926617224"/>
                    </a:ext>
                  </a:extLst>
                </a:gridCol>
              </a:tblGrid>
              <a:tr h="446489">
                <a:tc>
                  <a:txBody>
                    <a:bodyPr/>
                    <a:lstStyle/>
                    <a:p>
                      <a:r>
                        <a:rPr lang="en-US" sz="2100" b="1" dirty="0">
                          <a:solidFill>
                            <a:schemeClr val="tx1"/>
                          </a:solidFill>
                        </a:rPr>
                        <a:t>Your credit card balance</a:t>
                      </a:r>
                    </a:p>
                  </a:txBody>
                  <a:tcPr marL="121770" marR="121770" marT="60885" marB="60885">
                    <a:noFill/>
                  </a:tcPr>
                </a:tc>
                <a:tc>
                  <a:txBody>
                    <a:bodyPr/>
                    <a:lstStyle/>
                    <a:p>
                      <a:r>
                        <a:rPr lang="en-US" sz="2100" b="1">
                          <a:solidFill>
                            <a:schemeClr val="tx1"/>
                          </a:solidFill>
                        </a:rPr>
                        <a:t>$3,000</a:t>
                      </a:r>
                      <a:endParaRPr lang="en-US" sz="2100" b="1" dirty="0">
                        <a:solidFill>
                          <a:schemeClr val="tx1"/>
                        </a:solidFill>
                      </a:endParaRPr>
                    </a:p>
                  </a:txBody>
                  <a:tcPr marL="121770" marR="121770" marT="60885" marB="60885">
                    <a:noFill/>
                  </a:tcPr>
                </a:tc>
                <a:extLst>
                  <a:ext uri="{0D108BD9-81ED-4DB2-BD59-A6C34878D82A}">
                    <a16:rowId xmlns:a16="http://schemas.microsoft.com/office/drawing/2014/main" val="3659318009"/>
                  </a:ext>
                </a:extLst>
              </a:tr>
              <a:tr h="446489">
                <a:tc>
                  <a:txBody>
                    <a:bodyPr/>
                    <a:lstStyle/>
                    <a:p>
                      <a:r>
                        <a:rPr lang="en-US" sz="2100" dirty="0">
                          <a:solidFill>
                            <a:schemeClr val="tx1"/>
                          </a:solidFill>
                        </a:rPr>
                        <a:t>Annual interest rate (APR)</a:t>
                      </a:r>
                    </a:p>
                  </a:txBody>
                  <a:tcPr marL="121770" marR="121770" marT="60885" marB="60885">
                    <a:noFill/>
                  </a:tcPr>
                </a:tc>
                <a:tc>
                  <a:txBody>
                    <a:bodyPr/>
                    <a:lstStyle/>
                    <a:p>
                      <a:r>
                        <a:rPr lang="en-US" sz="2100" dirty="0">
                          <a:solidFill>
                            <a:schemeClr val="tx1"/>
                          </a:solidFill>
                        </a:rPr>
                        <a:t>18%</a:t>
                      </a:r>
                    </a:p>
                  </a:txBody>
                  <a:tcPr marL="121770" marR="121770" marT="60885" marB="60885">
                    <a:noFill/>
                  </a:tcPr>
                </a:tc>
                <a:extLst>
                  <a:ext uri="{0D108BD9-81ED-4DB2-BD59-A6C34878D82A}">
                    <a16:rowId xmlns:a16="http://schemas.microsoft.com/office/drawing/2014/main" val="2047393058"/>
                  </a:ext>
                </a:extLst>
              </a:tr>
              <a:tr h="446489">
                <a:tc>
                  <a:txBody>
                    <a:bodyPr/>
                    <a:lstStyle/>
                    <a:p>
                      <a:r>
                        <a:rPr lang="en-US" sz="2100" dirty="0">
                          <a:solidFill>
                            <a:schemeClr val="tx1"/>
                          </a:solidFill>
                        </a:rPr>
                        <a:t>Payments</a:t>
                      </a:r>
                    </a:p>
                  </a:txBody>
                  <a:tcPr marL="121770" marR="121770" marT="60885" marB="60885">
                    <a:noFill/>
                  </a:tcPr>
                </a:tc>
                <a:tc>
                  <a:txBody>
                    <a:bodyPr/>
                    <a:lstStyle/>
                    <a:p>
                      <a:r>
                        <a:rPr lang="en-US" sz="2100" dirty="0">
                          <a:solidFill>
                            <a:schemeClr val="tx1"/>
                          </a:solidFill>
                        </a:rPr>
                        <a:t>$150 a month</a:t>
                      </a:r>
                    </a:p>
                  </a:txBody>
                  <a:tcPr marL="121770" marR="121770" marT="60885" marB="60885">
                    <a:noFill/>
                  </a:tcPr>
                </a:tc>
                <a:extLst>
                  <a:ext uri="{0D108BD9-81ED-4DB2-BD59-A6C34878D82A}">
                    <a16:rowId xmlns:a16="http://schemas.microsoft.com/office/drawing/2014/main" val="1273383849"/>
                  </a:ext>
                </a:extLst>
              </a:tr>
              <a:tr h="414040">
                <a:tc>
                  <a:txBody>
                    <a:bodyPr/>
                    <a:lstStyle/>
                    <a:p>
                      <a:endParaRPr lang="en-US" sz="1600" dirty="0">
                        <a:solidFill>
                          <a:schemeClr val="tx1"/>
                        </a:solidFill>
                      </a:endParaRPr>
                    </a:p>
                  </a:txBody>
                  <a:tcPr marL="121770" marR="121770" marT="60885" marB="60885">
                    <a:lnB w="6350" cap="flat" cmpd="sng" algn="ctr">
                      <a:solidFill>
                        <a:schemeClr val="tx2"/>
                      </a:solidFill>
                      <a:prstDash val="sysDot"/>
                      <a:round/>
                      <a:headEnd type="none" w="med" len="med"/>
                      <a:tailEnd type="none" w="med" len="med"/>
                    </a:lnB>
                    <a:noFill/>
                  </a:tcPr>
                </a:tc>
                <a:tc>
                  <a:txBody>
                    <a:bodyPr/>
                    <a:lstStyle/>
                    <a:p>
                      <a:endParaRPr lang="en-US" sz="1600" b="1" dirty="0">
                        <a:solidFill>
                          <a:schemeClr val="tx1"/>
                        </a:solidFill>
                      </a:endParaRPr>
                    </a:p>
                  </a:txBody>
                  <a:tcPr marL="121770" marR="121770" marT="60885" marB="60885">
                    <a:lnB w="6350" cap="flat" cmpd="sng" algn="ctr">
                      <a:solidFill>
                        <a:schemeClr val="tx2"/>
                      </a:solidFill>
                      <a:prstDash val="sysDot"/>
                      <a:round/>
                      <a:headEnd type="none" w="med" len="med"/>
                      <a:tailEnd type="none" w="med" len="med"/>
                    </a:lnB>
                    <a:noFill/>
                  </a:tcPr>
                </a:tc>
                <a:extLst>
                  <a:ext uri="{0D108BD9-81ED-4DB2-BD59-A6C34878D82A}">
                    <a16:rowId xmlns:a16="http://schemas.microsoft.com/office/drawing/2014/main" val="1414894655"/>
                  </a:ext>
                </a:extLst>
              </a:tr>
              <a:tr h="487079">
                <a:tc>
                  <a:txBody>
                    <a:bodyPr/>
                    <a:lstStyle/>
                    <a:p>
                      <a:r>
                        <a:rPr lang="en-US" sz="2400" b="1" dirty="0">
                          <a:solidFill>
                            <a:schemeClr val="bg2"/>
                          </a:solidFill>
                          <a:latin typeface="+mn-lt"/>
                        </a:rPr>
                        <a:t>!</a:t>
                      </a:r>
                      <a:r>
                        <a:rPr lang="en-US" sz="2100" b="1" dirty="0">
                          <a:solidFill>
                            <a:schemeClr val="tx1"/>
                          </a:solidFill>
                          <a:latin typeface="+mn-lt"/>
                        </a:rPr>
                        <a:t> Time to</a:t>
                      </a:r>
                      <a:r>
                        <a:rPr lang="en-US" sz="2100" b="1" baseline="0" dirty="0">
                          <a:solidFill>
                            <a:schemeClr val="tx1"/>
                          </a:solidFill>
                          <a:latin typeface="+mn-lt"/>
                        </a:rPr>
                        <a:t> pay off</a:t>
                      </a:r>
                      <a:endParaRPr lang="en-US" sz="2100" b="1" dirty="0">
                        <a:solidFill>
                          <a:schemeClr val="tx1"/>
                        </a:solidFill>
                        <a:latin typeface="+mn-lt"/>
                      </a:endParaRPr>
                    </a:p>
                  </a:txBody>
                  <a:tcPr marL="121770" marR="121770" marT="60885" marB="60885">
                    <a:lnT w="6350" cap="flat" cmpd="sng" algn="ctr">
                      <a:solidFill>
                        <a:schemeClr val="tx2"/>
                      </a:solidFill>
                      <a:prstDash val="sysDot"/>
                      <a:round/>
                      <a:headEnd type="none" w="med" len="med"/>
                      <a:tailEnd type="none" w="med" len="med"/>
                    </a:lnT>
                    <a:noFill/>
                  </a:tcPr>
                </a:tc>
                <a:tc>
                  <a:txBody>
                    <a:bodyPr/>
                    <a:lstStyle/>
                    <a:p>
                      <a:r>
                        <a:rPr lang="en-US" sz="2100" b="1" dirty="0">
                          <a:solidFill>
                            <a:schemeClr val="accent1"/>
                          </a:solidFill>
                          <a:latin typeface="+mn-lt"/>
                        </a:rPr>
                        <a:t>2 years</a:t>
                      </a:r>
                    </a:p>
                  </a:txBody>
                  <a:tcPr marL="121770" marR="121770" marT="60885" marB="60885">
                    <a:lnT w="6350" cap="flat" cmpd="sng" algn="ctr">
                      <a:solidFill>
                        <a:schemeClr val="tx2"/>
                      </a:solidFill>
                      <a:prstDash val="sysDot"/>
                      <a:round/>
                      <a:headEnd type="none" w="med" len="med"/>
                      <a:tailEnd type="none" w="med" len="med"/>
                    </a:lnT>
                    <a:noFill/>
                  </a:tcPr>
                </a:tc>
                <a:extLst>
                  <a:ext uri="{0D108BD9-81ED-4DB2-BD59-A6C34878D82A}">
                    <a16:rowId xmlns:a16="http://schemas.microsoft.com/office/drawing/2014/main" val="3894373226"/>
                  </a:ext>
                </a:extLst>
              </a:tr>
              <a:tr h="487079">
                <a:tc>
                  <a:txBody>
                    <a:bodyPr/>
                    <a:lstStyle/>
                    <a:p>
                      <a:r>
                        <a:rPr lang="en-US" sz="2400" b="1" dirty="0">
                          <a:solidFill>
                            <a:schemeClr val="bg2"/>
                          </a:solidFill>
                          <a:latin typeface="+mn-lt"/>
                        </a:rPr>
                        <a:t>!</a:t>
                      </a:r>
                      <a:r>
                        <a:rPr lang="en-US" sz="2100" b="1" dirty="0">
                          <a:solidFill>
                            <a:schemeClr val="tx1"/>
                          </a:solidFill>
                          <a:latin typeface="+mn-lt"/>
                        </a:rPr>
                        <a:t> Total paid</a:t>
                      </a:r>
                    </a:p>
                  </a:txBody>
                  <a:tcPr marL="121770" marR="121770" marT="60885" marB="60885">
                    <a:noFill/>
                  </a:tcPr>
                </a:tc>
                <a:tc>
                  <a:txBody>
                    <a:bodyPr/>
                    <a:lstStyle/>
                    <a:p>
                      <a:r>
                        <a:rPr lang="en-US" sz="2100" b="1" dirty="0">
                          <a:solidFill>
                            <a:schemeClr val="accent1"/>
                          </a:solidFill>
                          <a:latin typeface="+mn-lt"/>
                        </a:rPr>
                        <a:t>$3,593</a:t>
                      </a:r>
                    </a:p>
                  </a:txBody>
                  <a:tcPr marL="121770" marR="121770" marT="60885" marB="60885">
                    <a:noFill/>
                  </a:tcPr>
                </a:tc>
                <a:extLst>
                  <a:ext uri="{0D108BD9-81ED-4DB2-BD59-A6C34878D82A}">
                    <a16:rowId xmlns:a16="http://schemas.microsoft.com/office/drawing/2014/main" val="1268194783"/>
                  </a:ext>
                </a:extLst>
              </a:tr>
            </a:tbl>
          </a:graphicData>
        </a:graphic>
      </p:graphicFrame>
      <p:sp>
        <p:nvSpPr>
          <p:cNvPr id="16" name="object 3">
            <a:extLst>
              <a:ext uri="{FF2B5EF4-FFF2-40B4-BE49-F238E27FC236}">
                <a16:creationId xmlns:a16="http://schemas.microsoft.com/office/drawing/2014/main" id="{68768BE1-6CB6-49CD-8115-861B9B063E68}"/>
              </a:ext>
            </a:extLst>
          </p:cNvPr>
          <p:cNvSpPr txBox="1"/>
          <p:nvPr/>
        </p:nvSpPr>
        <p:spPr>
          <a:xfrm>
            <a:off x="914400" y="6277161"/>
            <a:ext cx="6201437" cy="201615"/>
          </a:xfrm>
          <a:prstGeom prst="rect">
            <a:avLst/>
          </a:prstGeom>
        </p:spPr>
        <p:txBody>
          <a:bodyPr vert="horz" wrap="square" lIns="0" tIns="16912" rIns="0" bIns="0" rtlCol="0">
            <a:spAutoFit/>
          </a:bodyPr>
          <a:lstStyle/>
          <a:p>
            <a:pPr marL="16913" marR="6765">
              <a:spcBef>
                <a:spcPts val="133"/>
              </a:spcBef>
            </a:pPr>
            <a:r>
              <a:rPr lang="en-US" sz="1199" dirty="0">
                <a:solidFill>
                  <a:srgbClr val="696666"/>
                </a:solidFill>
                <a:cs typeface="Arial"/>
              </a:rPr>
              <a:t>This hypothetical example is for illustrative purposes only.</a:t>
            </a:r>
          </a:p>
        </p:txBody>
      </p:sp>
    </p:spTree>
    <p:extLst>
      <p:ext uri="{BB962C8B-B14F-4D97-AF65-F5344CB8AC3E}">
        <p14:creationId xmlns:p14="http://schemas.microsoft.com/office/powerpoint/2010/main" val="4060336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B5343-B87A-0743-BB24-F102579E7FA3}"/>
              </a:ext>
            </a:extLst>
          </p:cNvPr>
          <p:cNvSpPr>
            <a:spLocks noGrp="1"/>
          </p:cNvSpPr>
          <p:nvPr>
            <p:ph type="title"/>
          </p:nvPr>
        </p:nvSpPr>
        <p:spPr/>
        <p:txBody>
          <a:bodyPr/>
          <a:lstStyle/>
          <a:p>
            <a:r>
              <a:rPr lang="en-US" dirty="0"/>
              <a:t>Assess your debt situation</a:t>
            </a:r>
          </a:p>
        </p:txBody>
      </p:sp>
      <p:sp>
        <p:nvSpPr>
          <p:cNvPr id="12" name="Content Placeholder 2">
            <a:extLst>
              <a:ext uri="{FF2B5EF4-FFF2-40B4-BE49-F238E27FC236}">
                <a16:creationId xmlns:a16="http://schemas.microsoft.com/office/drawing/2014/main" id="{E53F0611-5537-44CE-ADA0-D730B201501F}"/>
              </a:ext>
            </a:extLst>
          </p:cNvPr>
          <p:cNvSpPr>
            <a:spLocks noGrp="1"/>
          </p:cNvSpPr>
          <p:nvPr>
            <p:ph idx="1"/>
          </p:nvPr>
        </p:nvSpPr>
        <p:spPr>
          <a:xfrm>
            <a:off x="914400" y="2490106"/>
            <a:ext cx="5486400" cy="3249125"/>
          </a:xfrm>
        </p:spPr>
        <p:txBody>
          <a:bodyPr/>
          <a:lstStyle/>
          <a:p>
            <a:pPr marL="0" indent="0">
              <a:buNone/>
            </a:pPr>
            <a:r>
              <a:rPr lang="en-US" sz="2400" dirty="0"/>
              <a:t>Assess your debt by listing your outstanding debt balances, payments and interest rates: </a:t>
            </a:r>
          </a:p>
          <a:p>
            <a:r>
              <a:rPr lang="en-US" sz="2400" dirty="0"/>
              <a:t>Mortgage</a:t>
            </a:r>
          </a:p>
          <a:p>
            <a:r>
              <a:rPr lang="en-US" sz="2400" dirty="0"/>
              <a:t>Credit cards</a:t>
            </a:r>
          </a:p>
          <a:p>
            <a:r>
              <a:rPr lang="en-US" sz="2400" dirty="0"/>
              <a:t>Loans</a:t>
            </a:r>
          </a:p>
          <a:p>
            <a:r>
              <a:rPr lang="en-US" sz="2400" dirty="0"/>
              <a:t>Bills</a:t>
            </a:r>
          </a:p>
          <a:p>
            <a:endParaRPr lang="en-US" dirty="0"/>
          </a:p>
        </p:txBody>
      </p:sp>
      <p:sp>
        <p:nvSpPr>
          <p:cNvPr id="7" name="TextBox 6">
            <a:extLst>
              <a:ext uri="{FF2B5EF4-FFF2-40B4-BE49-F238E27FC236}">
                <a16:creationId xmlns:a16="http://schemas.microsoft.com/office/drawing/2014/main" id="{E8FA29CD-D811-411A-995E-64B2496360B3}"/>
              </a:ext>
            </a:extLst>
          </p:cNvPr>
          <p:cNvSpPr txBox="1"/>
          <p:nvPr/>
        </p:nvSpPr>
        <p:spPr>
          <a:xfrm>
            <a:off x="914400" y="5827113"/>
            <a:ext cx="8917394" cy="523220"/>
          </a:xfrm>
          <a:prstGeom prst="rect">
            <a:avLst/>
          </a:prstGeom>
          <a:noFill/>
        </p:spPr>
        <p:txBody>
          <a:bodyPr wrap="square" rtlCol="0">
            <a:spAutoFit/>
          </a:bodyPr>
          <a:lstStyle/>
          <a:p>
            <a:r>
              <a:rPr lang="en-US" sz="2800" b="1" dirty="0"/>
              <a:t>Keep it simple and be honest with yourself.</a:t>
            </a:r>
          </a:p>
        </p:txBody>
      </p:sp>
    </p:spTree>
    <p:extLst>
      <p:ext uri="{BB962C8B-B14F-4D97-AF65-F5344CB8AC3E}">
        <p14:creationId xmlns:p14="http://schemas.microsoft.com/office/powerpoint/2010/main" val="3273589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272638" y="2144997"/>
            <a:ext cx="4771741" cy="666849"/>
          </a:xfrm>
          <a:prstGeom prst="rect">
            <a:avLst/>
          </a:prstGeom>
        </p:spPr>
        <p:txBody>
          <a:bodyPr vert="horz" wrap="square" lIns="0" tIns="0" rIns="0" bIns="0" rtlCol="0" anchor="b" anchorCtr="0">
            <a:spAutoFit/>
          </a:bodyPr>
          <a:lstStyle/>
          <a:p>
            <a:pPr>
              <a:lnSpc>
                <a:spcPts val="5194"/>
              </a:lnSpc>
              <a:spcBef>
                <a:spcPts val="506"/>
              </a:spcBef>
            </a:pPr>
            <a:r>
              <a:rPr lang="en-US" sz="4528" dirty="0">
                <a:solidFill>
                  <a:schemeClr val="tx1"/>
                </a:solidFill>
              </a:rPr>
              <a:t>Eliminate debt</a:t>
            </a:r>
            <a:endParaRPr sz="4528" spc="100" dirty="0">
              <a:solidFill>
                <a:schemeClr val="tx1"/>
              </a:solidFill>
            </a:endParaRPr>
          </a:p>
        </p:txBody>
      </p:sp>
      <p:sp>
        <p:nvSpPr>
          <p:cNvPr id="7" name="Text Placeholder 6"/>
          <p:cNvSpPr>
            <a:spLocks noGrp="1"/>
          </p:cNvSpPr>
          <p:nvPr>
            <p:ph type="body" sz="quarter" idx="11"/>
          </p:nvPr>
        </p:nvSpPr>
        <p:spPr>
          <a:xfrm>
            <a:off x="5272639" y="2960443"/>
            <a:ext cx="4771741" cy="2950168"/>
          </a:xfrm>
        </p:spPr>
        <p:txBody>
          <a:bodyPr>
            <a:normAutofit/>
          </a:bodyPr>
          <a:lstStyle/>
          <a:p>
            <a:pPr marL="0" indent="0" defTabSz="608853">
              <a:lnSpc>
                <a:spcPct val="100000"/>
              </a:lnSpc>
              <a:spcBef>
                <a:spcPts val="0"/>
              </a:spcBef>
              <a:buNone/>
              <a:defRPr/>
            </a:pPr>
            <a:r>
              <a:rPr lang="en-US" sz="2397" kern="0" spc="27" dirty="0">
                <a:solidFill>
                  <a:srgbClr val="636466"/>
                </a:solidFill>
              </a:rPr>
              <a:t>List</a:t>
            </a:r>
            <a:r>
              <a:rPr lang="en-US" sz="2397" b="1" kern="0" spc="27" dirty="0">
                <a:solidFill>
                  <a:srgbClr val="0AA147"/>
                </a:solidFill>
              </a:rPr>
              <a:t> </a:t>
            </a:r>
            <a:r>
              <a:rPr lang="en-US" sz="2397" kern="0" spc="27" dirty="0">
                <a:solidFill>
                  <a:srgbClr val="636466"/>
                </a:solidFill>
              </a:rPr>
              <a:t>all your debts. </a:t>
            </a:r>
          </a:p>
          <a:p>
            <a:pPr marL="0" indent="0" defTabSz="608853">
              <a:lnSpc>
                <a:spcPct val="100000"/>
              </a:lnSpc>
              <a:spcBef>
                <a:spcPts val="0"/>
              </a:spcBef>
              <a:buNone/>
              <a:defRPr/>
            </a:pPr>
            <a:endParaRPr lang="en-US" sz="2397" kern="0" spc="27" dirty="0">
              <a:solidFill>
                <a:srgbClr val="636466"/>
              </a:solidFill>
            </a:endParaRPr>
          </a:p>
          <a:p>
            <a:pPr defTabSz="608853">
              <a:lnSpc>
                <a:spcPct val="100000"/>
              </a:lnSpc>
              <a:spcBef>
                <a:spcPts val="0"/>
              </a:spcBef>
              <a:defRPr/>
            </a:pPr>
            <a:r>
              <a:rPr lang="en-US" sz="2397" kern="0" spc="27" dirty="0">
                <a:solidFill>
                  <a:srgbClr val="636466"/>
                </a:solidFill>
              </a:rPr>
              <a:t>Smallest to largest debts, eliminate smallest first</a:t>
            </a:r>
          </a:p>
          <a:p>
            <a:pPr defTabSz="608853">
              <a:lnSpc>
                <a:spcPct val="100000"/>
              </a:lnSpc>
              <a:spcBef>
                <a:spcPts val="0"/>
              </a:spcBef>
              <a:defRPr/>
            </a:pPr>
            <a:r>
              <a:rPr lang="en-US" sz="2397" kern="0" spc="27" dirty="0">
                <a:solidFill>
                  <a:srgbClr val="636466"/>
                </a:solidFill>
              </a:rPr>
              <a:t>Highest to lowest interest rates, eliminate highest rates first</a:t>
            </a:r>
          </a:p>
          <a:p>
            <a:pPr marL="0" indent="0" defTabSz="608853">
              <a:lnSpc>
                <a:spcPct val="100000"/>
              </a:lnSpc>
              <a:spcBef>
                <a:spcPts val="0"/>
              </a:spcBef>
              <a:buNone/>
              <a:defRPr/>
            </a:pPr>
            <a:endParaRPr lang="en-US" sz="2397" b="1" dirty="0">
              <a:solidFill>
                <a:srgbClr val="1E386B"/>
              </a:solidFill>
            </a:endParaRPr>
          </a:p>
          <a:p>
            <a:pPr marL="230187" lvl="1" indent="0">
              <a:buNone/>
            </a:pPr>
            <a:endParaRPr lang="en-US" sz="2131" dirty="0"/>
          </a:p>
        </p:txBody>
      </p:sp>
      <p:pic>
        <p:nvPicPr>
          <p:cNvPr id="6" name="Picture Placeholder 6">
            <a:extLst>
              <a:ext uri="{FF2B5EF4-FFF2-40B4-BE49-F238E27FC236}">
                <a16:creationId xmlns:a16="http://schemas.microsoft.com/office/drawing/2014/main" id="{540050DF-A6E9-A644-9DF0-859154450B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1" b="711"/>
          <a:stretch/>
        </p:blipFill>
        <p:spPr>
          <a:xfrm>
            <a:off x="10822624" y="5342802"/>
            <a:ext cx="649778" cy="767149"/>
          </a:xfrm>
          <a:prstGeom prst="rect">
            <a:avLst/>
          </a:prstGeom>
        </p:spPr>
      </p:pic>
      <p:sp>
        <p:nvSpPr>
          <p:cNvPr id="8" name="TextBox 7">
            <a:extLst>
              <a:ext uri="{FF2B5EF4-FFF2-40B4-BE49-F238E27FC236}">
                <a16:creationId xmlns:a16="http://schemas.microsoft.com/office/drawing/2014/main" id="{FF9EBF65-718C-EF47-8F0F-C4EAA0C336D9}"/>
              </a:ext>
            </a:extLst>
          </p:cNvPr>
          <p:cNvSpPr txBox="1"/>
          <p:nvPr/>
        </p:nvSpPr>
        <p:spPr>
          <a:xfrm>
            <a:off x="10583812" y="6108789"/>
            <a:ext cx="1171258" cy="204993"/>
          </a:xfrm>
          <a:prstGeom prst="rect">
            <a:avLst/>
          </a:prstGeom>
          <a:noFill/>
        </p:spPr>
        <p:txBody>
          <a:bodyPr wrap="square" lIns="0" tIns="0" rIns="0" bIns="0" rtlCol="0">
            <a:spAutoFit/>
          </a:bodyPr>
          <a:lstStyle/>
          <a:p>
            <a:pPr algn="ctr" defTabSz="608853">
              <a:defRPr/>
            </a:pPr>
            <a:r>
              <a:rPr lang="en-US" sz="1332" b="1" dirty="0">
                <a:solidFill>
                  <a:srgbClr val="636466"/>
                </a:solidFill>
                <a:latin typeface="Arial" panose="020B0604020202020204"/>
              </a:rPr>
              <a:t>Page 6</a:t>
            </a:r>
          </a:p>
        </p:txBody>
      </p:sp>
      <p:pic>
        <p:nvPicPr>
          <p:cNvPr id="3" name="Picture 2">
            <a:extLst>
              <a:ext uri="{FF2B5EF4-FFF2-40B4-BE49-F238E27FC236}">
                <a16:creationId xmlns:a16="http://schemas.microsoft.com/office/drawing/2014/main" id="{0A29B142-CBB5-5806-774B-399AC44CD8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305" r="47860"/>
          <a:stretch/>
        </p:blipFill>
        <p:spPr>
          <a:xfrm>
            <a:off x="0" y="16865"/>
            <a:ext cx="2962114" cy="6858000"/>
          </a:xfrm>
          <a:prstGeom prst="rect">
            <a:avLst/>
          </a:prstGeom>
        </p:spPr>
      </p:pic>
    </p:spTree>
    <p:extLst>
      <p:ext uri="{BB962C8B-B14F-4D97-AF65-F5344CB8AC3E}">
        <p14:creationId xmlns:p14="http://schemas.microsoft.com/office/powerpoint/2010/main" val="77268498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649883" y="2506241"/>
            <a:ext cx="4771741" cy="666849"/>
          </a:xfrm>
          <a:prstGeom prst="rect">
            <a:avLst/>
          </a:prstGeom>
        </p:spPr>
        <p:txBody>
          <a:bodyPr vert="horz" wrap="square" lIns="0" tIns="0" rIns="0" bIns="0" rtlCol="0" anchor="b" anchorCtr="0">
            <a:spAutoFit/>
          </a:bodyPr>
          <a:lstStyle/>
          <a:p>
            <a:pPr>
              <a:lnSpc>
                <a:spcPts val="5194"/>
              </a:lnSpc>
              <a:spcBef>
                <a:spcPts val="506"/>
              </a:spcBef>
            </a:pPr>
            <a:r>
              <a:rPr lang="en-US" sz="4528" dirty="0">
                <a:solidFill>
                  <a:schemeClr val="tx1"/>
                </a:solidFill>
              </a:rPr>
              <a:t>Eliminate debt</a:t>
            </a:r>
            <a:endParaRPr sz="4528" spc="100" dirty="0">
              <a:solidFill>
                <a:schemeClr val="tx1"/>
              </a:solidFill>
            </a:endParaRPr>
          </a:p>
        </p:txBody>
      </p:sp>
      <p:sp>
        <p:nvSpPr>
          <p:cNvPr id="7" name="Text Placeholder 6"/>
          <p:cNvSpPr>
            <a:spLocks noGrp="1"/>
          </p:cNvSpPr>
          <p:nvPr>
            <p:ph type="body" sz="quarter" idx="11"/>
          </p:nvPr>
        </p:nvSpPr>
        <p:spPr>
          <a:xfrm>
            <a:off x="6700661" y="3445865"/>
            <a:ext cx="4771741" cy="2950168"/>
          </a:xfrm>
        </p:spPr>
        <p:txBody>
          <a:bodyPr>
            <a:normAutofit/>
          </a:bodyPr>
          <a:lstStyle/>
          <a:p>
            <a:pPr marL="0" indent="0" defTabSz="608853">
              <a:lnSpc>
                <a:spcPct val="100000"/>
              </a:lnSpc>
              <a:spcBef>
                <a:spcPts val="0"/>
              </a:spcBef>
              <a:buNone/>
              <a:defRPr/>
            </a:pPr>
            <a:r>
              <a:rPr lang="en-US" sz="2663" b="1" kern="0" spc="27" dirty="0">
                <a:solidFill>
                  <a:srgbClr val="0AA147"/>
                </a:solidFill>
              </a:rPr>
              <a:t> and celebrate!</a:t>
            </a:r>
          </a:p>
          <a:p>
            <a:pPr marL="0" indent="0" defTabSz="608853">
              <a:lnSpc>
                <a:spcPct val="100000"/>
              </a:lnSpc>
              <a:spcBef>
                <a:spcPts val="0"/>
              </a:spcBef>
              <a:buNone/>
              <a:defRPr/>
            </a:pPr>
            <a:endParaRPr lang="en-US" sz="2397" b="1" dirty="0">
              <a:solidFill>
                <a:srgbClr val="1E386B"/>
              </a:solidFill>
            </a:endParaRPr>
          </a:p>
          <a:p>
            <a:pPr lvl="1"/>
            <a:endParaRPr lang="en-US" sz="2131" dirty="0"/>
          </a:p>
        </p:txBody>
      </p:sp>
      <p:pic>
        <p:nvPicPr>
          <p:cNvPr id="3" name="Picture 2" descr="A close up of a logo&#10;&#10;Description automatically generated">
            <a:extLst>
              <a:ext uri="{FF2B5EF4-FFF2-40B4-BE49-F238E27FC236}">
                <a16:creationId xmlns:a16="http://schemas.microsoft.com/office/drawing/2014/main" id="{98E935C1-21A0-3A5A-423B-1352795643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1663" y="1268285"/>
            <a:ext cx="4114799" cy="4114799"/>
          </a:xfrm>
          <a:prstGeom prst="rect">
            <a:avLst/>
          </a:prstGeom>
        </p:spPr>
      </p:pic>
    </p:spTree>
    <p:extLst>
      <p:ext uri="{BB962C8B-B14F-4D97-AF65-F5344CB8AC3E}">
        <p14:creationId xmlns:p14="http://schemas.microsoft.com/office/powerpoint/2010/main" val="322821316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4"/>
          <p:cNvSpPr txBox="1">
            <a:spLocks noGrp="1"/>
          </p:cNvSpPr>
          <p:nvPr>
            <p:ph type="title"/>
          </p:nvPr>
        </p:nvSpPr>
        <p:spPr>
          <a:xfrm>
            <a:off x="6649882" y="2433749"/>
            <a:ext cx="5325854" cy="1333698"/>
          </a:xfrm>
          <a:prstGeom prst="rect">
            <a:avLst/>
          </a:prstGeom>
        </p:spPr>
        <p:txBody>
          <a:bodyPr vert="horz" wrap="square" lIns="0" tIns="0" rIns="0" bIns="0" rtlCol="0" anchor="b" anchorCtr="0">
            <a:spAutoFit/>
          </a:bodyPr>
          <a:lstStyle/>
          <a:p>
            <a:pPr>
              <a:lnSpc>
                <a:spcPts val="5194"/>
              </a:lnSpc>
              <a:spcBef>
                <a:spcPts val="506"/>
              </a:spcBef>
            </a:pPr>
            <a:r>
              <a:rPr lang="en-US" sz="4528" dirty="0">
                <a:solidFill>
                  <a:schemeClr val="tx1"/>
                </a:solidFill>
              </a:rPr>
              <a:t>Protect your </a:t>
            </a:r>
            <a:br>
              <a:rPr lang="en-US" sz="4528" dirty="0">
                <a:solidFill>
                  <a:schemeClr val="tx1"/>
                </a:solidFill>
              </a:rPr>
            </a:br>
            <a:r>
              <a:rPr lang="en-US" sz="4528" dirty="0">
                <a:solidFill>
                  <a:schemeClr val="tx1"/>
                </a:solidFill>
              </a:rPr>
              <a:t>family and assets</a:t>
            </a:r>
            <a:endParaRPr sz="4528" spc="100" dirty="0">
              <a:solidFill>
                <a:schemeClr val="tx1"/>
              </a:solidFill>
            </a:endParaRPr>
          </a:p>
        </p:txBody>
      </p:sp>
      <p:sp>
        <p:nvSpPr>
          <p:cNvPr id="6" name="Text Placeholder 2"/>
          <p:cNvSpPr>
            <a:spLocks noGrp="1"/>
          </p:cNvSpPr>
          <p:nvPr>
            <p:ph type="body" sz="quarter" idx="15"/>
          </p:nvPr>
        </p:nvSpPr>
        <p:spPr>
          <a:xfrm>
            <a:off x="215884" y="6399251"/>
            <a:ext cx="9439420" cy="458750"/>
          </a:xfrm>
        </p:spPr>
        <p:txBody>
          <a:bodyPr/>
          <a:lstStyle/>
          <a:p>
            <a:pPr marL="0" indent="0">
              <a:buNone/>
            </a:pPr>
            <a:r>
              <a:rPr lang="en-US"/>
              <a:t>©2019 </a:t>
            </a:r>
            <a:r>
              <a:rPr lang="en-US" dirty="0"/>
              <a:t>Securian Financial Group. All rights reserved. </a:t>
            </a:r>
          </a:p>
        </p:txBody>
      </p:sp>
      <p:pic>
        <p:nvPicPr>
          <p:cNvPr id="7" name="Picture 6">
            <a:extLst>
              <a:ext uri="{FF2B5EF4-FFF2-40B4-BE49-F238E27FC236}">
                <a16:creationId xmlns:a16="http://schemas.microsoft.com/office/drawing/2014/main" id="{3B00EFFF-235B-4E3F-8979-3C8773A5B38D}"/>
              </a:ext>
            </a:extLst>
          </p:cNvPr>
          <p:cNvPicPr>
            <a:picLocks noChangeAspect="1"/>
          </p:cNvPicPr>
          <p:nvPr/>
        </p:nvPicPr>
        <p:blipFill rotWithShape="1">
          <a:blip r:embed="rId3">
            <a:extLst>
              <a:ext uri="{28A0092B-C50C-407E-A947-70E740481C1C}">
                <a14:useLocalDpi xmlns:a14="http://schemas.microsoft.com/office/drawing/2010/main" val="0"/>
              </a:ext>
            </a:extLst>
          </a:blip>
          <a:srcRect l="29734" r="11148"/>
          <a:stretch/>
        </p:blipFill>
        <p:spPr>
          <a:xfrm>
            <a:off x="0" y="0"/>
            <a:ext cx="6084513" cy="6858000"/>
          </a:xfrm>
          <a:prstGeom prst="rect">
            <a:avLst/>
          </a:prstGeom>
        </p:spPr>
      </p:pic>
    </p:spTree>
    <p:extLst>
      <p:ext uri="{BB962C8B-B14F-4D97-AF65-F5344CB8AC3E}">
        <p14:creationId xmlns:p14="http://schemas.microsoft.com/office/powerpoint/2010/main" val="232740538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7D92-37CB-AE40-874B-176001282EA2}"/>
              </a:ext>
            </a:extLst>
          </p:cNvPr>
          <p:cNvSpPr>
            <a:spLocks noGrp="1"/>
          </p:cNvSpPr>
          <p:nvPr>
            <p:ph type="title"/>
          </p:nvPr>
        </p:nvSpPr>
        <p:spPr/>
        <p:txBody>
          <a:bodyPr/>
          <a:lstStyle/>
          <a:p>
            <a:r>
              <a:rPr lang="en-US" dirty="0"/>
              <a:t>Protect your family and assets</a:t>
            </a:r>
          </a:p>
        </p:txBody>
      </p:sp>
      <p:sp>
        <p:nvSpPr>
          <p:cNvPr id="3" name="Content Placeholder 2">
            <a:extLst>
              <a:ext uri="{FF2B5EF4-FFF2-40B4-BE49-F238E27FC236}">
                <a16:creationId xmlns:a16="http://schemas.microsoft.com/office/drawing/2014/main" id="{25ADCAA7-420C-3142-92E2-EFC526174AF8}"/>
              </a:ext>
            </a:extLst>
          </p:cNvPr>
          <p:cNvSpPr>
            <a:spLocks noGrp="1"/>
          </p:cNvSpPr>
          <p:nvPr>
            <p:ph idx="1"/>
          </p:nvPr>
        </p:nvSpPr>
        <p:spPr>
          <a:xfrm>
            <a:off x="914400" y="3301167"/>
            <a:ext cx="2468880" cy="2318816"/>
          </a:xfrm>
        </p:spPr>
        <p:txBody>
          <a:bodyPr/>
          <a:lstStyle/>
          <a:p>
            <a:r>
              <a:rPr lang="en-US" sz="1800" dirty="0"/>
              <a:t>Regularly review rates, deductibles and coverage</a:t>
            </a:r>
          </a:p>
          <a:p>
            <a:r>
              <a:rPr lang="en-US" sz="1800" dirty="0"/>
              <a:t>Umbrella coverage for personal liability</a:t>
            </a:r>
          </a:p>
          <a:p>
            <a:r>
              <a:rPr lang="en-US" sz="1800" dirty="0"/>
              <a:t>Property insurance (fire, theft, weather)</a:t>
            </a:r>
          </a:p>
        </p:txBody>
      </p:sp>
      <p:sp>
        <p:nvSpPr>
          <p:cNvPr id="11" name="Content Placeholder 3">
            <a:extLst>
              <a:ext uri="{FF2B5EF4-FFF2-40B4-BE49-F238E27FC236}">
                <a16:creationId xmlns:a16="http://schemas.microsoft.com/office/drawing/2014/main" id="{D28A098F-148B-4FAD-8298-BFD558116C5F}"/>
              </a:ext>
            </a:extLst>
          </p:cNvPr>
          <p:cNvSpPr txBox="1">
            <a:spLocks/>
          </p:cNvSpPr>
          <p:nvPr/>
        </p:nvSpPr>
        <p:spPr>
          <a:xfrm>
            <a:off x="914400" y="2472193"/>
            <a:ext cx="2634018" cy="643882"/>
          </a:xfrm>
          <a:prstGeom prst="rect">
            <a:avLst/>
          </a:prstGeom>
        </p:spPr>
        <p:txBody>
          <a:bodyPr vert="horz" lIns="0" tIns="0" rIns="0" bIns="0" rtlCol="0" anchor="t" anchorCtr="0">
            <a:noAutofit/>
          </a:bodyPr>
          <a:lstStyle>
            <a:lvl1pPr marL="238125" indent="-238125"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mn-lt"/>
                <a:ea typeface="+mn-ea"/>
                <a:cs typeface="+mn-cs"/>
              </a:defRPr>
            </a:lvl1pPr>
            <a:lvl2pPr marL="519113" indent="-2317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687388" indent="-1682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Car, homeowner’s, property insurance</a:t>
            </a:r>
          </a:p>
        </p:txBody>
      </p:sp>
      <p:sp>
        <p:nvSpPr>
          <p:cNvPr id="12" name="Rectangle 11">
            <a:extLst>
              <a:ext uri="{FF2B5EF4-FFF2-40B4-BE49-F238E27FC236}">
                <a16:creationId xmlns:a16="http://schemas.microsoft.com/office/drawing/2014/main" id="{541BAE3A-4B18-433E-94DF-D91E0DECCF45}"/>
              </a:ext>
            </a:extLst>
          </p:cNvPr>
          <p:cNvSpPr/>
          <p:nvPr/>
        </p:nvSpPr>
        <p:spPr>
          <a:xfrm>
            <a:off x="914400" y="3116075"/>
            <a:ext cx="2468880" cy="9144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10C8088-1ABB-4668-B6EF-6BEFA4F9AA56}"/>
              </a:ext>
            </a:extLst>
          </p:cNvPr>
          <p:cNvSpPr/>
          <p:nvPr/>
        </p:nvSpPr>
        <p:spPr>
          <a:xfrm>
            <a:off x="3706816" y="3116075"/>
            <a:ext cx="2468880" cy="91440"/>
          </a:xfrm>
          <a:prstGeom prst="rect">
            <a:avLst/>
          </a:prstGeom>
          <a:solidFill>
            <a:srgbClr val="95C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3">
            <a:extLst>
              <a:ext uri="{FF2B5EF4-FFF2-40B4-BE49-F238E27FC236}">
                <a16:creationId xmlns:a16="http://schemas.microsoft.com/office/drawing/2014/main" id="{10A95C8F-FC9B-4C8F-8975-ED2F269AF14F}"/>
              </a:ext>
            </a:extLst>
          </p:cNvPr>
          <p:cNvSpPr txBox="1">
            <a:spLocks/>
          </p:cNvSpPr>
          <p:nvPr/>
        </p:nvSpPr>
        <p:spPr>
          <a:xfrm>
            <a:off x="3706816" y="2758802"/>
            <a:ext cx="2449471" cy="366270"/>
          </a:xfrm>
          <a:prstGeom prst="rect">
            <a:avLst/>
          </a:prstGeom>
        </p:spPr>
        <p:txBody>
          <a:bodyPr vert="horz" lIns="0" tIns="0" rIns="0" bIns="0" rtlCol="0" anchor="t" anchorCtr="0">
            <a:noAutofit/>
          </a:bodyPr>
          <a:lstStyle>
            <a:lvl1pPr marL="238125" indent="-238125"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mn-lt"/>
                <a:ea typeface="+mn-ea"/>
                <a:cs typeface="+mn-cs"/>
              </a:defRPr>
            </a:lvl1pPr>
            <a:lvl2pPr marL="519113" indent="-2317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687388" indent="-1682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Life insurance</a:t>
            </a:r>
          </a:p>
        </p:txBody>
      </p:sp>
      <p:sp>
        <p:nvSpPr>
          <p:cNvPr id="15" name="Content Placeholder 2">
            <a:extLst>
              <a:ext uri="{FF2B5EF4-FFF2-40B4-BE49-F238E27FC236}">
                <a16:creationId xmlns:a16="http://schemas.microsoft.com/office/drawing/2014/main" id="{858D2F70-6696-4A7A-8003-5FDFAEC614E8}"/>
              </a:ext>
            </a:extLst>
          </p:cNvPr>
          <p:cNvSpPr txBox="1">
            <a:spLocks/>
          </p:cNvSpPr>
          <p:nvPr/>
        </p:nvSpPr>
        <p:spPr>
          <a:xfrm>
            <a:off x="3706816" y="3301167"/>
            <a:ext cx="2515319" cy="2071432"/>
          </a:xfrm>
          <a:prstGeom prst="rect">
            <a:avLst/>
          </a:prstGeom>
        </p:spPr>
        <p:txBody>
          <a:bodyPr vert="horz" lIns="0" tIns="0" rIns="0" bIns="0" rtlCol="0" anchor="t" anchorCtr="0">
            <a:noAutofit/>
          </a:bodyPr>
          <a:lstStyle>
            <a:lvl1pPr marL="238125" indent="-238125"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mn-lt"/>
                <a:ea typeface="+mn-ea"/>
                <a:cs typeface="+mn-cs"/>
              </a:defRPr>
            </a:lvl1pPr>
            <a:lvl2pPr marL="519113" indent="-2317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687388" indent="-1682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Term life insurance covers your life for a specific period</a:t>
            </a:r>
          </a:p>
          <a:p>
            <a:r>
              <a:rPr lang="en-US" sz="1800" dirty="0"/>
              <a:t>Universal and whole life insurance covers your life for a longer period</a:t>
            </a:r>
          </a:p>
        </p:txBody>
      </p:sp>
      <p:sp>
        <p:nvSpPr>
          <p:cNvPr id="19" name="Rectangle 18">
            <a:extLst>
              <a:ext uri="{FF2B5EF4-FFF2-40B4-BE49-F238E27FC236}">
                <a16:creationId xmlns:a16="http://schemas.microsoft.com/office/drawing/2014/main" id="{23F5AF45-CBB5-4224-AC7F-899EB0F6DF2D}"/>
              </a:ext>
            </a:extLst>
          </p:cNvPr>
          <p:cNvSpPr/>
          <p:nvPr/>
        </p:nvSpPr>
        <p:spPr>
          <a:xfrm>
            <a:off x="6541033" y="3116075"/>
            <a:ext cx="246888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3">
            <a:extLst>
              <a:ext uri="{FF2B5EF4-FFF2-40B4-BE49-F238E27FC236}">
                <a16:creationId xmlns:a16="http://schemas.microsoft.com/office/drawing/2014/main" id="{93BFEC38-D499-47C8-9B90-DD98FBA325FD}"/>
              </a:ext>
            </a:extLst>
          </p:cNvPr>
          <p:cNvSpPr txBox="1">
            <a:spLocks/>
          </p:cNvSpPr>
          <p:nvPr/>
        </p:nvSpPr>
        <p:spPr>
          <a:xfrm>
            <a:off x="9394659" y="2749805"/>
            <a:ext cx="2449471" cy="366270"/>
          </a:xfrm>
          <a:prstGeom prst="rect">
            <a:avLst/>
          </a:prstGeom>
        </p:spPr>
        <p:txBody>
          <a:bodyPr vert="horz" lIns="0" tIns="0" rIns="0" bIns="0" rtlCol="0" anchor="t" anchorCtr="0">
            <a:noAutofit/>
          </a:bodyPr>
          <a:lstStyle>
            <a:lvl1pPr marL="238125" indent="-238125"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mn-lt"/>
                <a:ea typeface="+mn-ea"/>
                <a:cs typeface="+mn-cs"/>
              </a:defRPr>
            </a:lvl1pPr>
            <a:lvl2pPr marL="519113" indent="-2317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687388" indent="-1682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Chronic illness</a:t>
            </a:r>
          </a:p>
        </p:txBody>
      </p:sp>
      <p:sp>
        <p:nvSpPr>
          <p:cNvPr id="21" name="Content Placeholder 2">
            <a:extLst>
              <a:ext uri="{FF2B5EF4-FFF2-40B4-BE49-F238E27FC236}">
                <a16:creationId xmlns:a16="http://schemas.microsoft.com/office/drawing/2014/main" id="{EC1B792D-DEF7-4228-B26A-7F0914C44643}"/>
              </a:ext>
            </a:extLst>
          </p:cNvPr>
          <p:cNvSpPr txBox="1">
            <a:spLocks/>
          </p:cNvSpPr>
          <p:nvPr/>
        </p:nvSpPr>
        <p:spPr>
          <a:xfrm>
            <a:off x="9394659" y="3301167"/>
            <a:ext cx="2515319" cy="1725860"/>
          </a:xfrm>
          <a:prstGeom prst="rect">
            <a:avLst/>
          </a:prstGeom>
        </p:spPr>
        <p:txBody>
          <a:bodyPr vert="horz" lIns="0" tIns="0" rIns="0" bIns="0" rtlCol="0" anchor="t" anchorCtr="0">
            <a:noAutofit/>
          </a:bodyPr>
          <a:lstStyle>
            <a:lvl1pPr marL="238125" indent="-238125"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mn-lt"/>
                <a:ea typeface="+mn-ea"/>
                <a:cs typeface="+mn-cs"/>
              </a:defRPr>
            </a:lvl1pPr>
            <a:lvl2pPr marL="519113" indent="-2317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687388" indent="-1682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Protect your life and assets from costs associated with chronic illness</a:t>
            </a:r>
          </a:p>
        </p:txBody>
      </p:sp>
      <p:sp>
        <p:nvSpPr>
          <p:cNvPr id="22" name="Rectangle 21">
            <a:extLst>
              <a:ext uri="{FF2B5EF4-FFF2-40B4-BE49-F238E27FC236}">
                <a16:creationId xmlns:a16="http://schemas.microsoft.com/office/drawing/2014/main" id="{FA039D96-7E3E-45B2-A919-E18077130E47}"/>
              </a:ext>
            </a:extLst>
          </p:cNvPr>
          <p:cNvSpPr/>
          <p:nvPr/>
        </p:nvSpPr>
        <p:spPr>
          <a:xfrm>
            <a:off x="9394659" y="3116075"/>
            <a:ext cx="2468880" cy="9144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Content Placeholder 3">
            <a:extLst>
              <a:ext uri="{FF2B5EF4-FFF2-40B4-BE49-F238E27FC236}">
                <a16:creationId xmlns:a16="http://schemas.microsoft.com/office/drawing/2014/main" id="{632503BA-38BB-4768-8A89-AB0F61735BC3}"/>
              </a:ext>
            </a:extLst>
          </p:cNvPr>
          <p:cNvSpPr txBox="1">
            <a:spLocks/>
          </p:cNvSpPr>
          <p:nvPr/>
        </p:nvSpPr>
        <p:spPr>
          <a:xfrm>
            <a:off x="6541033" y="2749805"/>
            <a:ext cx="2449471" cy="366270"/>
          </a:xfrm>
          <a:prstGeom prst="rect">
            <a:avLst/>
          </a:prstGeom>
        </p:spPr>
        <p:txBody>
          <a:bodyPr vert="horz" lIns="0" tIns="0" rIns="0" bIns="0" rtlCol="0" anchor="t" anchorCtr="0">
            <a:noAutofit/>
          </a:bodyPr>
          <a:lstStyle>
            <a:lvl1pPr marL="238125" indent="-238125"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mn-lt"/>
                <a:ea typeface="+mn-ea"/>
                <a:cs typeface="+mn-cs"/>
              </a:defRPr>
            </a:lvl1pPr>
            <a:lvl2pPr marL="519113" indent="-2317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687388" indent="-1682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Disability insurance</a:t>
            </a:r>
          </a:p>
        </p:txBody>
      </p:sp>
      <p:sp>
        <p:nvSpPr>
          <p:cNvPr id="25" name="Content Placeholder 2">
            <a:extLst>
              <a:ext uri="{FF2B5EF4-FFF2-40B4-BE49-F238E27FC236}">
                <a16:creationId xmlns:a16="http://schemas.microsoft.com/office/drawing/2014/main" id="{19735C8C-4036-4BDE-A3CA-40DC279CE86A}"/>
              </a:ext>
            </a:extLst>
          </p:cNvPr>
          <p:cNvSpPr txBox="1">
            <a:spLocks/>
          </p:cNvSpPr>
          <p:nvPr/>
        </p:nvSpPr>
        <p:spPr>
          <a:xfrm>
            <a:off x="6541033" y="3301167"/>
            <a:ext cx="2515319" cy="517439"/>
          </a:xfrm>
          <a:prstGeom prst="rect">
            <a:avLst/>
          </a:prstGeom>
        </p:spPr>
        <p:txBody>
          <a:bodyPr vert="horz" lIns="0" tIns="0" rIns="0" bIns="0" rtlCol="0" anchor="t" anchorCtr="0">
            <a:noAutofit/>
          </a:bodyPr>
          <a:lstStyle>
            <a:lvl1pPr marL="238125" indent="-238125"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mn-lt"/>
                <a:ea typeface="+mn-ea"/>
                <a:cs typeface="+mn-cs"/>
              </a:defRPr>
            </a:lvl1pPr>
            <a:lvl2pPr marL="519113" indent="-2317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687388" indent="-1682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Protect your income</a:t>
            </a:r>
          </a:p>
        </p:txBody>
      </p:sp>
      <p:pic>
        <p:nvPicPr>
          <p:cNvPr id="26" name="Picture Placeholder 6">
            <a:extLst>
              <a:ext uri="{FF2B5EF4-FFF2-40B4-BE49-F238E27FC236}">
                <a16:creationId xmlns:a16="http://schemas.microsoft.com/office/drawing/2014/main" id="{1BF2DC63-92BC-4C6D-8C17-5A4B7AAC72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1" b="711"/>
          <a:stretch/>
        </p:blipFill>
        <p:spPr>
          <a:xfrm>
            <a:off x="10621434" y="5170822"/>
            <a:ext cx="649778" cy="767149"/>
          </a:xfrm>
          <a:prstGeom prst="rect">
            <a:avLst/>
          </a:prstGeom>
        </p:spPr>
      </p:pic>
      <p:sp>
        <p:nvSpPr>
          <p:cNvPr id="27" name="TextBox 26">
            <a:extLst>
              <a:ext uri="{FF2B5EF4-FFF2-40B4-BE49-F238E27FC236}">
                <a16:creationId xmlns:a16="http://schemas.microsoft.com/office/drawing/2014/main" id="{B3423B81-2A1B-47E0-A7B3-95A1CCEEE16C}"/>
              </a:ext>
            </a:extLst>
          </p:cNvPr>
          <p:cNvSpPr txBox="1"/>
          <p:nvPr/>
        </p:nvSpPr>
        <p:spPr>
          <a:xfrm>
            <a:off x="10408448" y="5996055"/>
            <a:ext cx="1171258" cy="204993"/>
          </a:xfrm>
          <a:prstGeom prst="rect">
            <a:avLst/>
          </a:prstGeom>
          <a:noFill/>
        </p:spPr>
        <p:txBody>
          <a:bodyPr wrap="square" lIns="0" tIns="0" rIns="0" bIns="0" rtlCol="0">
            <a:spAutoFit/>
          </a:bodyPr>
          <a:lstStyle/>
          <a:p>
            <a:pPr algn="ctr"/>
            <a:r>
              <a:rPr lang="en-US" sz="1332" b="1" dirty="0"/>
              <a:t>Page 7</a:t>
            </a:r>
          </a:p>
        </p:txBody>
      </p:sp>
      <p:sp>
        <p:nvSpPr>
          <p:cNvPr id="17" name="TextBox 16">
            <a:extLst>
              <a:ext uri="{FF2B5EF4-FFF2-40B4-BE49-F238E27FC236}">
                <a16:creationId xmlns:a16="http://schemas.microsoft.com/office/drawing/2014/main" id="{61B5F6E5-B0DE-422F-B0D2-CB1F65471CF8}"/>
              </a:ext>
            </a:extLst>
          </p:cNvPr>
          <p:cNvSpPr txBox="1"/>
          <p:nvPr/>
        </p:nvSpPr>
        <p:spPr>
          <a:xfrm>
            <a:off x="920788" y="5937971"/>
            <a:ext cx="7773507" cy="830484"/>
          </a:xfrm>
          <a:prstGeom prst="rect">
            <a:avLst/>
          </a:prstGeom>
          <a:noFill/>
        </p:spPr>
        <p:txBody>
          <a:bodyPr wrap="square" rtlCol="0">
            <a:spAutoFit/>
          </a:bodyPr>
          <a:lstStyle/>
          <a:p>
            <a:r>
              <a:rPr lang="en-US" sz="1199" dirty="0"/>
              <a:t>Life insurance products contain fees, such as mortality and expense charges (which may increase over time), and may contain restrictions, such as surrender periods. </a:t>
            </a:r>
          </a:p>
          <a:p>
            <a:r>
              <a:rPr lang="en-US" sz="1199" dirty="0"/>
              <a:t> </a:t>
            </a:r>
          </a:p>
          <a:p>
            <a:r>
              <a:rPr lang="en-US" sz="1199" dirty="0"/>
              <a:t>Please keep in mind that the primary reason to purchase a life insurance product is the death benefit.</a:t>
            </a:r>
          </a:p>
        </p:txBody>
      </p:sp>
    </p:spTree>
    <p:extLst>
      <p:ext uri="{BB962C8B-B14F-4D97-AF65-F5344CB8AC3E}">
        <p14:creationId xmlns:p14="http://schemas.microsoft.com/office/powerpoint/2010/main" val="3297638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914400" y="1447800"/>
            <a:ext cx="10363200" cy="461665"/>
          </a:xfrm>
          <a:prstGeom prst="rect">
            <a:avLst/>
          </a:prstGeom>
        </p:spPr>
        <p:txBody>
          <a:bodyPr vert="horz" wrap="square" lIns="0" tIns="0" rIns="0" bIns="0" rtlCol="0" anchor="t" anchorCtr="0">
            <a:spAutoFit/>
          </a:bodyPr>
          <a:lstStyle/>
          <a:p>
            <a:pPr marL="16913">
              <a:lnSpc>
                <a:spcPct val="100000"/>
              </a:lnSpc>
              <a:spcBef>
                <a:spcPts val="2137"/>
              </a:spcBef>
            </a:pPr>
            <a:r>
              <a:rPr lang="en-US" dirty="0"/>
              <a:t>Consider your taxes</a:t>
            </a:r>
            <a:endParaRPr dirty="0"/>
          </a:p>
        </p:txBody>
      </p:sp>
      <p:sp>
        <p:nvSpPr>
          <p:cNvPr id="3" name="TextBox 2"/>
          <p:cNvSpPr txBox="1"/>
          <p:nvPr/>
        </p:nvSpPr>
        <p:spPr>
          <a:xfrm>
            <a:off x="914400" y="6110201"/>
            <a:ext cx="7511765" cy="461408"/>
          </a:xfrm>
          <a:prstGeom prst="rect">
            <a:avLst/>
          </a:prstGeom>
          <a:noFill/>
        </p:spPr>
        <p:txBody>
          <a:bodyPr wrap="square" rtlCol="0">
            <a:spAutoFit/>
          </a:bodyPr>
          <a:lstStyle/>
          <a:p>
            <a:r>
              <a:rPr lang="en-US" sz="1199" dirty="0"/>
              <a:t>Financial professionals do not provide tax/legal advice and this information should not be considered as such. You should always consult your tax/legal advisor regarding your own specific tax/legal situation.</a:t>
            </a:r>
          </a:p>
        </p:txBody>
      </p:sp>
      <p:sp>
        <p:nvSpPr>
          <p:cNvPr id="10" name="Rectangle 9">
            <a:extLst>
              <a:ext uri="{FF2B5EF4-FFF2-40B4-BE49-F238E27FC236}">
                <a16:creationId xmlns:a16="http://schemas.microsoft.com/office/drawing/2014/main" id="{4E355999-2190-46B0-9EC7-B5CEDA184AED}"/>
              </a:ext>
            </a:extLst>
          </p:cNvPr>
          <p:cNvSpPr/>
          <p:nvPr/>
        </p:nvSpPr>
        <p:spPr>
          <a:xfrm>
            <a:off x="7765576" y="2674840"/>
            <a:ext cx="3689445" cy="1220847"/>
          </a:xfrm>
          <a:prstGeom prst="rect">
            <a:avLst/>
          </a:prstGeom>
          <a:solidFill>
            <a:srgbClr val="CEDD2A"/>
          </a:solidFill>
        </p:spPr>
        <p:txBody>
          <a:bodyPr wrap="square">
            <a:spAutoFit/>
          </a:bodyPr>
          <a:lstStyle/>
          <a:p>
            <a:pPr marL="91440" algn="ctr">
              <a:lnSpc>
                <a:spcPts val="2200"/>
              </a:lnSpc>
              <a:spcBef>
                <a:spcPts val="1200"/>
              </a:spcBef>
              <a:buClr>
                <a:schemeClr val="accent1"/>
              </a:buClr>
            </a:pPr>
            <a:r>
              <a:rPr lang="en-US" sz="2000" dirty="0"/>
              <a:t>Use the IRS Withholding Calculator </a:t>
            </a:r>
            <a:r>
              <a:rPr lang="en-US" sz="2000" b="1" dirty="0">
                <a:solidFill>
                  <a:schemeClr val="accent1"/>
                </a:solidFill>
              </a:rPr>
              <a:t>www.irs.gov/individuals/irs-withholding-calculator</a:t>
            </a:r>
          </a:p>
        </p:txBody>
      </p:sp>
      <p:sp>
        <p:nvSpPr>
          <p:cNvPr id="5" name="Content Placeholder 4">
            <a:extLst>
              <a:ext uri="{FF2B5EF4-FFF2-40B4-BE49-F238E27FC236}">
                <a16:creationId xmlns:a16="http://schemas.microsoft.com/office/drawing/2014/main" id="{A8808C36-E6A3-461B-9409-967B46D4478F}"/>
              </a:ext>
            </a:extLst>
          </p:cNvPr>
          <p:cNvSpPr>
            <a:spLocks noGrp="1"/>
          </p:cNvSpPr>
          <p:nvPr>
            <p:ph idx="1"/>
          </p:nvPr>
        </p:nvSpPr>
        <p:spPr>
          <a:xfrm>
            <a:off x="914400" y="2526792"/>
            <a:ext cx="5964072" cy="3164324"/>
          </a:xfrm>
        </p:spPr>
        <p:txBody>
          <a:bodyPr/>
          <a:lstStyle/>
          <a:p>
            <a:pPr marL="0" indent="0">
              <a:buNone/>
            </a:pPr>
            <a:r>
              <a:rPr lang="en-US" b="1" dirty="0"/>
              <a:t>Reduce your taxable income</a:t>
            </a:r>
          </a:p>
          <a:p>
            <a:r>
              <a:rPr lang="en-US" dirty="0"/>
              <a:t>Start contributing or increase contributions to your pre-tax retirement plan</a:t>
            </a:r>
          </a:p>
          <a:p>
            <a:r>
              <a:rPr lang="en-US" dirty="0"/>
              <a:t>Contribute to an FSA/HSA if appropriate </a:t>
            </a:r>
          </a:p>
          <a:p>
            <a:r>
              <a:rPr lang="en-US" dirty="0"/>
              <a:t>Make catch-up contributions if you’re age 50 or older</a:t>
            </a:r>
          </a:p>
          <a:p>
            <a:r>
              <a:rPr lang="en-US" dirty="0"/>
              <a:t>Adjust your W-4 withholdings</a:t>
            </a:r>
          </a:p>
          <a:p>
            <a:endParaRPr lang="en-US" dirty="0"/>
          </a:p>
        </p:txBody>
      </p:sp>
      <p:pic>
        <p:nvPicPr>
          <p:cNvPr id="13" name="Picture Placeholder 6">
            <a:extLst>
              <a:ext uri="{FF2B5EF4-FFF2-40B4-BE49-F238E27FC236}">
                <a16:creationId xmlns:a16="http://schemas.microsoft.com/office/drawing/2014/main" id="{34421762-D628-405F-B219-95729F77FB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1" b="711"/>
          <a:stretch/>
        </p:blipFill>
        <p:spPr>
          <a:xfrm>
            <a:off x="10621434" y="5170822"/>
            <a:ext cx="649778" cy="767149"/>
          </a:xfrm>
          <a:prstGeom prst="rect">
            <a:avLst/>
          </a:prstGeom>
        </p:spPr>
      </p:pic>
      <p:sp>
        <p:nvSpPr>
          <p:cNvPr id="14" name="TextBox 13">
            <a:extLst>
              <a:ext uri="{FF2B5EF4-FFF2-40B4-BE49-F238E27FC236}">
                <a16:creationId xmlns:a16="http://schemas.microsoft.com/office/drawing/2014/main" id="{7C04D96E-5595-4542-B037-26D173C53CFF}"/>
              </a:ext>
            </a:extLst>
          </p:cNvPr>
          <p:cNvSpPr txBox="1"/>
          <p:nvPr/>
        </p:nvSpPr>
        <p:spPr>
          <a:xfrm>
            <a:off x="10408448" y="5996055"/>
            <a:ext cx="1171258" cy="204993"/>
          </a:xfrm>
          <a:prstGeom prst="rect">
            <a:avLst/>
          </a:prstGeom>
          <a:noFill/>
        </p:spPr>
        <p:txBody>
          <a:bodyPr wrap="square" lIns="0" tIns="0" rIns="0" bIns="0" rtlCol="0">
            <a:spAutoFit/>
          </a:bodyPr>
          <a:lstStyle/>
          <a:p>
            <a:pPr algn="ctr"/>
            <a:r>
              <a:rPr lang="en-US" sz="1332" b="1" dirty="0"/>
              <a:t>Page 10</a:t>
            </a:r>
          </a:p>
        </p:txBody>
      </p:sp>
    </p:spTree>
    <p:extLst>
      <p:ext uri="{BB962C8B-B14F-4D97-AF65-F5344CB8AC3E}">
        <p14:creationId xmlns:p14="http://schemas.microsoft.com/office/powerpoint/2010/main" val="3563201006"/>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10368034"/>
              </p:ext>
            </p:extLst>
          </p:nvPr>
        </p:nvGraphicFramePr>
        <p:xfrm>
          <a:off x="914398" y="2960651"/>
          <a:ext cx="8501515" cy="505347"/>
        </p:xfrm>
        <a:graphic>
          <a:graphicData uri="http://schemas.openxmlformats.org/drawingml/2006/table">
            <a:tbl>
              <a:tblPr/>
              <a:tblGrid>
                <a:gridCol w="8501515">
                  <a:extLst>
                    <a:ext uri="{9D8B030D-6E8A-4147-A177-3AD203B41FA5}">
                      <a16:colId xmlns:a16="http://schemas.microsoft.com/office/drawing/2014/main" val="2727086442"/>
                    </a:ext>
                  </a:extLst>
                </a:gridCol>
              </a:tblGrid>
              <a:tr h="505347">
                <a:tc>
                  <a:txBody>
                    <a:bodyPr/>
                    <a:lstStyle/>
                    <a:p>
                      <a:endParaRPr lang="en-US" sz="2400" dirty="0"/>
                    </a:p>
                  </a:txBody>
                  <a:tcPr marL="121770" marR="121770" marT="60885" marB="6088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95C93D"/>
                      </a:solidFill>
                      <a:prstDash val="solid"/>
                      <a:round/>
                      <a:headEnd type="none" w="med" len="med"/>
                      <a:tailEnd type="none" w="med" len="med"/>
                    </a:lnB>
                  </a:tcPr>
                </a:tc>
                <a:extLst>
                  <a:ext uri="{0D108BD9-81ED-4DB2-BD59-A6C34878D82A}">
                    <a16:rowId xmlns:a16="http://schemas.microsoft.com/office/drawing/2014/main" val="3667276384"/>
                  </a:ext>
                </a:extLst>
              </a:tr>
            </a:tbl>
          </a:graphicData>
        </a:graphic>
      </p:graphicFrame>
      <p:sp>
        <p:nvSpPr>
          <p:cNvPr id="6" name="object 6"/>
          <p:cNvSpPr txBox="1">
            <a:spLocks noGrp="1"/>
          </p:cNvSpPr>
          <p:nvPr>
            <p:ph type="title"/>
          </p:nvPr>
        </p:nvSpPr>
        <p:spPr>
          <a:xfrm>
            <a:off x="914400" y="1447800"/>
            <a:ext cx="10363200" cy="461665"/>
          </a:xfrm>
          <a:prstGeom prst="rect">
            <a:avLst/>
          </a:prstGeom>
        </p:spPr>
        <p:txBody>
          <a:bodyPr vert="horz" wrap="square" lIns="0" tIns="0" rIns="0" bIns="0" rtlCol="0" anchor="t" anchorCtr="0">
            <a:spAutoFit/>
          </a:bodyPr>
          <a:lstStyle/>
          <a:p>
            <a:pPr marL="16913">
              <a:lnSpc>
                <a:spcPct val="100000"/>
              </a:lnSpc>
              <a:spcBef>
                <a:spcPts val="2137"/>
              </a:spcBef>
            </a:pPr>
            <a:r>
              <a:rPr lang="en-US" dirty="0"/>
              <a:t>Consider your taxes</a:t>
            </a:r>
            <a:endParaRPr dirty="0"/>
          </a:p>
        </p:txBody>
      </p:sp>
      <p:pic>
        <p:nvPicPr>
          <p:cNvPr id="9" name="Picture Placeholder 6"/>
          <p:cNvPicPr>
            <a:picLocks noChangeAspect="1"/>
          </p:cNvPicPr>
          <p:nvPr/>
        </p:nvPicPr>
        <p:blipFill rotWithShape="1">
          <a:blip r:embed="rId3" cstate="print">
            <a:extLst>
              <a:ext uri="{28A0092B-C50C-407E-A947-70E740481C1C}">
                <a14:useLocalDpi xmlns:a14="http://schemas.microsoft.com/office/drawing/2010/main" val="0"/>
              </a:ext>
            </a:extLst>
          </a:blip>
          <a:srcRect t="711" b="711"/>
          <a:stretch/>
        </p:blipFill>
        <p:spPr>
          <a:xfrm>
            <a:off x="10621434" y="5170822"/>
            <a:ext cx="649778" cy="767149"/>
          </a:xfrm>
          <a:prstGeom prst="rect">
            <a:avLst/>
          </a:prstGeom>
        </p:spPr>
      </p:pic>
      <p:sp>
        <p:nvSpPr>
          <p:cNvPr id="10" name="TextBox 9"/>
          <p:cNvSpPr txBox="1"/>
          <p:nvPr/>
        </p:nvSpPr>
        <p:spPr>
          <a:xfrm>
            <a:off x="10408448" y="5996055"/>
            <a:ext cx="1171258" cy="204993"/>
          </a:xfrm>
          <a:prstGeom prst="rect">
            <a:avLst/>
          </a:prstGeom>
          <a:noFill/>
        </p:spPr>
        <p:txBody>
          <a:bodyPr wrap="square" lIns="0" tIns="0" rIns="0" bIns="0" rtlCol="0">
            <a:spAutoFit/>
          </a:bodyPr>
          <a:lstStyle/>
          <a:p>
            <a:pPr algn="ctr"/>
            <a:r>
              <a:rPr lang="en-US" sz="1332" b="1" dirty="0"/>
              <a:t>Page 7</a:t>
            </a:r>
          </a:p>
        </p:txBody>
      </p:sp>
      <p:graphicFrame>
        <p:nvGraphicFramePr>
          <p:cNvPr id="14" name="Table 13"/>
          <p:cNvGraphicFramePr>
            <a:graphicFrameLocks noGrp="1"/>
          </p:cNvGraphicFramePr>
          <p:nvPr>
            <p:extLst>
              <p:ext uri="{D42A27DB-BD31-4B8C-83A1-F6EECF244321}">
                <p14:modId xmlns:p14="http://schemas.microsoft.com/office/powerpoint/2010/main" val="3971637378"/>
              </p:ext>
            </p:extLst>
          </p:nvPr>
        </p:nvGraphicFramePr>
        <p:xfrm>
          <a:off x="914399" y="2960651"/>
          <a:ext cx="8501515" cy="2611630"/>
        </p:xfrm>
        <a:graphic>
          <a:graphicData uri="http://schemas.openxmlformats.org/drawingml/2006/table">
            <a:tbl>
              <a:tblPr firstRow="1" bandRow="1">
                <a:tableStyleId>{0E3FDE45-AF77-4B5C-9715-49D594BDF05E}</a:tableStyleId>
              </a:tblPr>
              <a:tblGrid>
                <a:gridCol w="3800497">
                  <a:extLst>
                    <a:ext uri="{9D8B030D-6E8A-4147-A177-3AD203B41FA5}">
                      <a16:colId xmlns:a16="http://schemas.microsoft.com/office/drawing/2014/main" val="3322797255"/>
                    </a:ext>
                  </a:extLst>
                </a:gridCol>
                <a:gridCol w="4701018">
                  <a:extLst>
                    <a:ext uri="{9D8B030D-6E8A-4147-A177-3AD203B41FA5}">
                      <a16:colId xmlns:a16="http://schemas.microsoft.com/office/drawing/2014/main" val="747970676"/>
                    </a:ext>
                  </a:extLst>
                </a:gridCol>
              </a:tblGrid>
              <a:tr h="493844">
                <a:tc>
                  <a:txBody>
                    <a:bodyPr/>
                    <a:lstStyle/>
                    <a:p>
                      <a:r>
                        <a:rPr lang="en-US" sz="1900" dirty="0"/>
                        <a:t>Pre-tax</a:t>
                      </a:r>
                    </a:p>
                  </a:txBody>
                  <a:tcPr marL="121770" marR="121770" marT="60885" marB="60885" anchor="b">
                    <a:lnL>
                      <a:noFill/>
                    </a:lnL>
                    <a:lnR>
                      <a:noFill/>
                    </a:lnR>
                    <a:lnT w="12700" cmpd="sng">
                      <a:noFill/>
                    </a:lnT>
                    <a:lnB w="12700" cap="flat" cmpd="sng" algn="ctr">
                      <a:solidFill>
                        <a:srgbClr val="95C93D"/>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900"/>
                        <a:t>After</a:t>
                      </a:r>
                      <a:r>
                        <a:rPr lang="en-US" sz="1900" baseline="0"/>
                        <a:t>-tax</a:t>
                      </a:r>
                      <a:endParaRPr lang="en-US" sz="1900"/>
                    </a:p>
                  </a:txBody>
                  <a:tcPr marL="121770" marR="121770" marT="60885" marB="60885" anchor="b">
                    <a:lnL>
                      <a:noFill/>
                    </a:lnL>
                    <a:lnR>
                      <a:noFill/>
                    </a:lnR>
                    <a:lnT w="12700" cmpd="sng">
                      <a:noFill/>
                    </a:lnT>
                    <a:lnB w="12700" cap="flat" cmpd="sng" algn="ctr">
                      <a:solidFill>
                        <a:srgbClr val="95C93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1793792"/>
                  </a:ext>
                </a:extLst>
              </a:tr>
              <a:tr h="779880">
                <a:tc>
                  <a:txBody>
                    <a:bodyPr/>
                    <a:lstStyle/>
                    <a:p>
                      <a:r>
                        <a:rPr lang="en-US" sz="2000" dirty="0"/>
                        <a:t>Contributions taxed when money is withdrawn</a:t>
                      </a:r>
                    </a:p>
                  </a:txBody>
                  <a:tcPr marL="121770" marR="121770" marT="60885" marB="60885">
                    <a:lnT w="12700" cap="flat" cmpd="sng" algn="ctr">
                      <a:solidFill>
                        <a:srgbClr val="95C93D"/>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t>Contributions taxed in year </a:t>
                      </a:r>
                      <a:br>
                        <a:rPr lang="en-US" sz="2000" dirty="0"/>
                      </a:br>
                      <a:r>
                        <a:rPr lang="en-US" sz="2000" dirty="0"/>
                        <a:t>of contribution</a:t>
                      </a:r>
                    </a:p>
                  </a:txBody>
                  <a:tcPr marL="121770" marR="121770" marT="60885" marB="60885">
                    <a:lnT w="12700" cap="flat" cmpd="sng" algn="ctr">
                      <a:solidFill>
                        <a:srgbClr val="95C93D"/>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9300960"/>
                  </a:ext>
                </a:extLst>
              </a:tr>
              <a:tr h="844062">
                <a:tc>
                  <a:txBody>
                    <a:bodyPr/>
                    <a:lstStyle/>
                    <a:p>
                      <a:r>
                        <a:rPr lang="en-US" sz="2000"/>
                        <a:t>Earnings taxed when money </a:t>
                      </a:r>
                      <a:br>
                        <a:rPr lang="en-US" sz="2000"/>
                      </a:br>
                      <a:r>
                        <a:rPr lang="en-US" sz="2000"/>
                        <a:t>is withdrawn</a:t>
                      </a:r>
                    </a:p>
                  </a:txBody>
                  <a:tcPr marL="121770" marR="121770" marT="60885" marB="6088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Earnings not taxed if in plan for at least </a:t>
                      </a:r>
                      <a:br>
                        <a:rPr lang="en-US" sz="2000" dirty="0"/>
                      </a:br>
                      <a:r>
                        <a:rPr lang="en-US" sz="2000" dirty="0"/>
                        <a:t>5 years – and you’re at least 59 1/2</a:t>
                      </a:r>
                    </a:p>
                  </a:txBody>
                  <a:tcPr marL="121770" marR="121770" marT="60885" marB="6088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974410"/>
                  </a:ext>
                </a:extLst>
              </a:tr>
              <a:tr h="493844">
                <a:tc>
                  <a:txBody>
                    <a:bodyPr/>
                    <a:lstStyle/>
                    <a:p>
                      <a:r>
                        <a:rPr lang="en-US" sz="2000"/>
                        <a:t>Taxable withdrawals</a:t>
                      </a:r>
                    </a:p>
                  </a:txBody>
                  <a:tcPr marL="121770" marR="121770" marT="60885" marB="6088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t>Tax-advantaged withdrawals</a:t>
                      </a:r>
                    </a:p>
                  </a:txBody>
                  <a:tcPr marL="121770" marR="121770" marT="60885" marB="6088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0307069"/>
                  </a:ext>
                </a:extLst>
              </a:tr>
            </a:tbl>
          </a:graphicData>
        </a:graphic>
      </p:graphicFrame>
      <p:sp>
        <p:nvSpPr>
          <p:cNvPr id="11" name="TextBox 10"/>
          <p:cNvSpPr txBox="1"/>
          <p:nvPr/>
        </p:nvSpPr>
        <p:spPr>
          <a:xfrm>
            <a:off x="914398" y="5878075"/>
            <a:ext cx="8702568" cy="645946"/>
          </a:xfrm>
          <a:prstGeom prst="rect">
            <a:avLst/>
          </a:prstGeom>
          <a:noFill/>
        </p:spPr>
        <p:txBody>
          <a:bodyPr wrap="square" rtlCol="0">
            <a:spAutoFit/>
          </a:bodyPr>
          <a:lstStyle/>
          <a:p>
            <a:r>
              <a:rPr lang="en-US" sz="1199" dirty="0"/>
              <a:t>This information is a general discussion of the relevant federal tax laws provided to promote ideas that may benefit a taxpayer. It is not intended for, nor can it be used by any taxpayer for the purpose of avoiding federal tax penalties. Taxpayers should seek the advice of their own advisors regarding any tax and legal issues specific to their situation.</a:t>
            </a:r>
          </a:p>
        </p:txBody>
      </p:sp>
      <p:sp>
        <p:nvSpPr>
          <p:cNvPr id="5" name="Content Placeholder 4">
            <a:extLst>
              <a:ext uri="{FF2B5EF4-FFF2-40B4-BE49-F238E27FC236}">
                <a16:creationId xmlns:a16="http://schemas.microsoft.com/office/drawing/2014/main" id="{EA5A8AD5-93DB-4334-81F0-0EFC929E4BE2}"/>
              </a:ext>
            </a:extLst>
          </p:cNvPr>
          <p:cNvSpPr>
            <a:spLocks noGrp="1"/>
          </p:cNvSpPr>
          <p:nvPr>
            <p:ph idx="1"/>
          </p:nvPr>
        </p:nvSpPr>
        <p:spPr/>
        <p:txBody>
          <a:bodyPr/>
          <a:lstStyle/>
          <a:p>
            <a:pPr marL="0" indent="0">
              <a:buNone/>
            </a:pPr>
            <a:r>
              <a:rPr lang="en-US" dirty="0"/>
              <a:t>Evaluate contributing pre-tax vs. post-tax</a:t>
            </a:r>
          </a:p>
          <a:p>
            <a:endParaRPr lang="en-US" dirty="0"/>
          </a:p>
        </p:txBody>
      </p:sp>
    </p:spTree>
    <p:extLst>
      <p:ext uri="{BB962C8B-B14F-4D97-AF65-F5344CB8AC3E}">
        <p14:creationId xmlns:p14="http://schemas.microsoft.com/office/powerpoint/2010/main" val="4063802223"/>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881AC6-1436-AE78-50A0-1CED67A76E64}"/>
              </a:ext>
            </a:extLst>
          </p:cNvPr>
          <p:cNvSpPr>
            <a:spLocks noGrp="1"/>
          </p:cNvSpPr>
          <p:nvPr>
            <p:ph type="title"/>
          </p:nvPr>
        </p:nvSpPr>
        <p:spPr/>
        <p:txBody>
          <a:bodyPr/>
          <a:lstStyle/>
          <a:p>
            <a:r>
              <a:rPr lang="en-US" dirty="0"/>
              <a:t>How to stay on track</a:t>
            </a:r>
          </a:p>
        </p:txBody>
      </p:sp>
    </p:spTree>
    <p:extLst>
      <p:ext uri="{BB962C8B-B14F-4D97-AF65-F5344CB8AC3E}">
        <p14:creationId xmlns:p14="http://schemas.microsoft.com/office/powerpoint/2010/main" val="1968038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711" b="711"/>
          <a:stretch/>
        </p:blipFill>
        <p:spPr>
          <a:xfrm>
            <a:off x="4246686" y="4202884"/>
            <a:ext cx="649778" cy="767149"/>
          </a:xfrm>
        </p:spPr>
      </p:pic>
      <p:sp>
        <p:nvSpPr>
          <p:cNvPr id="5" name="Title 4"/>
          <p:cNvSpPr>
            <a:spLocks noGrp="1"/>
          </p:cNvSpPr>
          <p:nvPr>
            <p:ph type="title"/>
          </p:nvPr>
        </p:nvSpPr>
        <p:spPr>
          <a:xfrm>
            <a:off x="765404" y="1415492"/>
            <a:ext cx="4856157" cy="1231106"/>
          </a:xfrm>
        </p:spPr>
        <p:txBody>
          <a:bodyPr vert="horz" wrap="square" lIns="0" tIns="0" rIns="0" bIns="0" rtlCol="0" anchor="ctr" anchorCtr="0">
            <a:spAutoFit/>
          </a:bodyPr>
          <a:lstStyle/>
          <a:p>
            <a:pPr>
              <a:lnSpc>
                <a:spcPct val="100000"/>
              </a:lnSpc>
            </a:pPr>
            <a:r>
              <a:rPr lang="en-US" sz="4000" dirty="0"/>
              <a:t>Corresponding workbook</a:t>
            </a:r>
          </a:p>
        </p:txBody>
      </p:sp>
      <p:sp>
        <p:nvSpPr>
          <p:cNvPr id="4" name="Rectangle 3"/>
          <p:cNvSpPr/>
          <p:nvPr/>
        </p:nvSpPr>
        <p:spPr>
          <a:xfrm rot="767331">
            <a:off x="9366337" y="5871523"/>
            <a:ext cx="1094065" cy="385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7"/>
          </a:p>
        </p:txBody>
      </p:sp>
      <p:sp>
        <p:nvSpPr>
          <p:cNvPr id="12" name="Text Placeholder 13">
            <a:extLst>
              <a:ext uri="{FF2B5EF4-FFF2-40B4-BE49-F238E27FC236}">
                <a16:creationId xmlns:a16="http://schemas.microsoft.com/office/drawing/2014/main" id="{80D9B56A-862D-4114-B32C-26C033400F0D}"/>
              </a:ext>
            </a:extLst>
          </p:cNvPr>
          <p:cNvSpPr txBox="1">
            <a:spLocks/>
          </p:cNvSpPr>
          <p:nvPr/>
        </p:nvSpPr>
        <p:spPr>
          <a:xfrm>
            <a:off x="666608" y="3202938"/>
            <a:ext cx="4856157" cy="29925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517525" indent="-20320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750888" indent="-20320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312" indent="-243541">
              <a:lnSpc>
                <a:spcPts val="2930"/>
              </a:lnSpc>
              <a:spcBef>
                <a:spcPts val="799"/>
              </a:spcBef>
            </a:pPr>
            <a:r>
              <a:rPr lang="en-US" sz="1800" dirty="0"/>
              <a:t>Important concepts in your workbook</a:t>
            </a:r>
          </a:p>
          <a:p>
            <a:pPr marL="365312" indent="-243541">
              <a:lnSpc>
                <a:spcPts val="2930"/>
              </a:lnSpc>
              <a:spcBef>
                <a:spcPts val="799"/>
              </a:spcBef>
            </a:pPr>
            <a:r>
              <a:rPr lang="en-US" sz="1800" dirty="0"/>
              <a:t>Take notes on actions you’d like to take</a:t>
            </a:r>
          </a:p>
          <a:p>
            <a:pPr marL="365312" indent="-243541">
              <a:lnSpc>
                <a:spcPts val="2930"/>
              </a:lnSpc>
              <a:spcBef>
                <a:spcPts val="799"/>
              </a:spcBef>
            </a:pPr>
            <a:r>
              <a:rPr lang="en-US" sz="1800" dirty="0"/>
              <a:t>Watch for the workbook icon</a:t>
            </a:r>
          </a:p>
        </p:txBody>
      </p:sp>
      <p:pic>
        <p:nvPicPr>
          <p:cNvPr id="9" name="Picture 8">
            <a:extLst>
              <a:ext uri="{FF2B5EF4-FFF2-40B4-BE49-F238E27FC236}">
                <a16:creationId xmlns:a16="http://schemas.microsoft.com/office/drawing/2014/main" id="{910B6892-446A-A39B-0184-ED719FBB085B}"/>
              </a:ext>
            </a:extLst>
          </p:cNvPr>
          <p:cNvPicPr>
            <a:picLocks noChangeAspect="1"/>
          </p:cNvPicPr>
          <p:nvPr/>
        </p:nvPicPr>
        <p:blipFill>
          <a:blip r:embed="rId4"/>
          <a:stretch>
            <a:fillRect/>
          </a:stretch>
        </p:blipFill>
        <p:spPr>
          <a:xfrm>
            <a:off x="6460242" y="714375"/>
            <a:ext cx="4238625" cy="5429250"/>
          </a:xfrm>
          <a:prstGeom prst="rect">
            <a:avLst/>
          </a:prstGeom>
          <a:ln>
            <a:solidFill>
              <a:schemeClr val="tx2"/>
            </a:solidFill>
          </a:ln>
        </p:spPr>
      </p:pic>
    </p:spTree>
    <p:extLst>
      <p:ext uri="{BB962C8B-B14F-4D97-AF65-F5344CB8AC3E}">
        <p14:creationId xmlns:p14="http://schemas.microsoft.com/office/powerpoint/2010/main" val="21134044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C02EA72-41FF-49CA-80D8-77527692FC44}"/>
              </a:ext>
            </a:extLst>
          </p:cNvPr>
          <p:cNvSpPr/>
          <p:nvPr/>
        </p:nvSpPr>
        <p:spPr>
          <a:xfrm>
            <a:off x="-4840" y="0"/>
            <a:ext cx="4146533"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7"/>
          </a:p>
        </p:txBody>
      </p:sp>
      <p:pic>
        <p:nvPicPr>
          <p:cNvPr id="5" name="Picture 4">
            <a:extLst>
              <a:ext uri="{FF2B5EF4-FFF2-40B4-BE49-F238E27FC236}">
                <a16:creationId xmlns:a16="http://schemas.microsoft.com/office/drawing/2014/main" id="{FFDA6CAE-6EC4-7E4A-9D15-B4D54CEEC9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44443" y="507374"/>
            <a:ext cx="1431783" cy="1431783"/>
          </a:xfrm>
          <a:prstGeom prst="rect">
            <a:avLst/>
          </a:prstGeom>
        </p:spPr>
      </p:pic>
      <p:sp>
        <p:nvSpPr>
          <p:cNvPr id="13" name="Title 12"/>
          <p:cNvSpPr>
            <a:spLocks noGrp="1"/>
          </p:cNvSpPr>
          <p:nvPr>
            <p:ph type="title" idx="4294967295"/>
          </p:nvPr>
        </p:nvSpPr>
        <p:spPr>
          <a:xfrm>
            <a:off x="644442" y="2218091"/>
            <a:ext cx="3206795" cy="2090738"/>
          </a:xfrm>
        </p:spPr>
        <p:txBody>
          <a:bodyPr>
            <a:normAutofit/>
          </a:bodyPr>
          <a:lstStyle/>
          <a:p>
            <a:pPr>
              <a:lnSpc>
                <a:spcPct val="100000"/>
              </a:lnSpc>
            </a:pPr>
            <a:r>
              <a:rPr lang="en-US" sz="4400" dirty="0">
                <a:solidFill>
                  <a:schemeClr val="bg1"/>
                </a:solidFill>
              </a:rPr>
              <a:t>Take </a:t>
            </a:r>
            <a:br>
              <a:rPr lang="en-US" sz="4400" dirty="0">
                <a:solidFill>
                  <a:schemeClr val="bg1"/>
                </a:solidFill>
              </a:rPr>
            </a:br>
            <a:r>
              <a:rPr lang="en-US" sz="4400" dirty="0">
                <a:solidFill>
                  <a:schemeClr val="bg1"/>
                </a:solidFill>
              </a:rPr>
              <a:t>action now!</a:t>
            </a:r>
          </a:p>
        </p:txBody>
      </p:sp>
      <p:sp>
        <p:nvSpPr>
          <p:cNvPr id="18" name="Content Placeholder 2">
            <a:extLst>
              <a:ext uri="{FF2B5EF4-FFF2-40B4-BE49-F238E27FC236}">
                <a16:creationId xmlns:a16="http://schemas.microsoft.com/office/drawing/2014/main" id="{3953FE19-652B-4945-BAE6-0B77A9147D05}"/>
              </a:ext>
            </a:extLst>
          </p:cNvPr>
          <p:cNvSpPr txBox="1">
            <a:spLocks/>
          </p:cNvSpPr>
          <p:nvPr/>
        </p:nvSpPr>
        <p:spPr>
          <a:xfrm>
            <a:off x="4552351" y="2130969"/>
            <a:ext cx="7313334" cy="43575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403225" indent="-173038"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635000" indent="-17462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97"/>
              </a:lnSpc>
              <a:buNone/>
            </a:pPr>
            <a:r>
              <a:rPr lang="en-US" sz="2000" b="1" dirty="0">
                <a:solidFill>
                  <a:schemeClr val="tx1"/>
                </a:solidFill>
              </a:rPr>
              <a:t>Take action to work toward your financial wellness</a:t>
            </a:r>
          </a:p>
          <a:p>
            <a:pPr marL="457200" indent="-457200">
              <a:buFont typeface="+mj-lt"/>
              <a:buAutoNum type="arabicPeriod"/>
            </a:pPr>
            <a:r>
              <a:rPr lang="en-US" sz="2000" dirty="0"/>
              <a:t>Choose a budgeting system that works for you</a:t>
            </a:r>
          </a:p>
          <a:p>
            <a:pPr marL="457200" indent="-457200">
              <a:buFont typeface="+mj-lt"/>
              <a:buAutoNum type="arabicPeriod"/>
            </a:pPr>
            <a:r>
              <a:rPr lang="en-US" sz="2000" dirty="0"/>
              <a:t>Set aside time every week to work on your budget</a:t>
            </a:r>
          </a:p>
          <a:p>
            <a:pPr marL="457200" indent="-457200">
              <a:buFont typeface="+mj-lt"/>
              <a:buAutoNum type="arabicPeriod"/>
            </a:pPr>
            <a:r>
              <a:rPr lang="en-US" sz="2000" dirty="0"/>
              <a:t>Start an emergency savings account</a:t>
            </a:r>
          </a:p>
          <a:p>
            <a:pPr marL="457200" indent="-457200">
              <a:buFont typeface="+mj-lt"/>
              <a:buAutoNum type="arabicPeriod"/>
            </a:pPr>
            <a:r>
              <a:rPr lang="en-US" sz="2000" dirty="0"/>
              <a:t>Evaluate your insurance coverage and tax information</a:t>
            </a:r>
          </a:p>
          <a:p>
            <a:pPr marL="457200" indent="-457200">
              <a:buFont typeface="+mj-lt"/>
              <a:buAutoNum type="arabicPeriod"/>
            </a:pPr>
            <a:r>
              <a:rPr lang="en-US" sz="2000" dirty="0"/>
              <a:t>Get some help</a:t>
            </a:r>
          </a:p>
          <a:p>
            <a:endParaRPr lang="en-US" sz="2000" dirty="0"/>
          </a:p>
          <a:p>
            <a:endParaRPr lang="en-US" sz="2000" dirty="0"/>
          </a:p>
        </p:txBody>
      </p:sp>
    </p:spTree>
    <p:extLst>
      <p:ext uri="{BB962C8B-B14F-4D97-AF65-F5344CB8AC3E}">
        <p14:creationId xmlns:p14="http://schemas.microsoft.com/office/powerpoint/2010/main" val="28032710"/>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8380F3-B7FF-4961-9652-EA9708C8FD6B}"/>
              </a:ext>
            </a:extLst>
          </p:cNvPr>
          <p:cNvSpPr txBox="1"/>
          <p:nvPr/>
        </p:nvSpPr>
        <p:spPr>
          <a:xfrm>
            <a:off x="786896" y="3314608"/>
            <a:ext cx="10244003" cy="1938992"/>
          </a:xfrm>
          <a:prstGeom prst="rect">
            <a:avLst/>
          </a:prstGeom>
          <a:noFill/>
        </p:spPr>
        <p:txBody>
          <a:bodyPr wrap="square" lIns="0" tIns="0" rIns="0" bIns="0" rtlCol="0">
            <a:spAutoFit/>
          </a:bodyPr>
          <a:lstStyle/>
          <a:p>
            <a:endParaRPr lang="en-US" sz="800" dirty="0">
              <a:solidFill>
                <a:srgbClr val="FF0000"/>
              </a:solidFill>
            </a:endParaRPr>
          </a:p>
          <a:p>
            <a:r>
              <a:rPr lang="en-US" sz="1000" dirty="0"/>
              <a:t>Financial Professionals do not provide specific tax/legal advice and this information should not be considered as such. You should always consult your tax/legal advisor regarding your own specific tax/legal situation.</a:t>
            </a:r>
          </a:p>
          <a:p>
            <a:endParaRPr lang="en-US" sz="1000" dirty="0"/>
          </a:p>
          <a:p>
            <a:r>
              <a:rPr lang="en-US" sz="1000" dirty="0"/>
              <a:t>This information is a general discussion of the relevant federal tax laws provided to promote ideas that may benefit a taxpayer. It is not intended for, nor can it be used by any taxpayer for the purpose of voiding federal tax penalties. Taxpayers should seek the advice of their own advisors regarding any tax and legal issues specific to their situation.</a:t>
            </a:r>
          </a:p>
          <a:p>
            <a:endParaRPr lang="en-US" sz="1000" dirty="0"/>
          </a:p>
          <a:p>
            <a:r>
              <a:rPr lang="en-US" sz="1000" dirty="0"/>
              <a:t>Securian Financial is the marketing name for Securian Financial Group, Inc., and its subsidiaries. </a:t>
            </a:r>
          </a:p>
          <a:p>
            <a:endParaRPr lang="en-US" sz="1000" dirty="0"/>
          </a:p>
          <a:p>
            <a:r>
              <a:rPr lang="en-US" sz="1000" dirty="0"/>
              <a:t>This is a general communication for informational and educational purposes. The information is not designed, or intended, to be applicable to any person’s individual circumstances. It should not be considered investment advice, nor does it constitute a recommendation that anyone engage in (or refrain from) a particular course of action. If you are seeking investment advice or recommendations, please contact your financial professional. </a:t>
            </a:r>
          </a:p>
          <a:p>
            <a:endParaRPr lang="en-US" sz="800" dirty="0">
              <a:solidFill>
                <a:schemeClr val="accent5"/>
              </a:solidFill>
            </a:endParaRPr>
          </a:p>
        </p:txBody>
      </p:sp>
    </p:spTree>
    <p:extLst>
      <p:ext uri="{BB962C8B-B14F-4D97-AF65-F5344CB8AC3E}">
        <p14:creationId xmlns:p14="http://schemas.microsoft.com/office/powerpoint/2010/main" val="3767221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6366" y="3716446"/>
            <a:ext cx="7642276" cy="1393533"/>
          </a:xfrm>
        </p:spPr>
        <p:txBody>
          <a:bodyPr anchor="t">
            <a:noAutofit/>
          </a:bodyPr>
          <a:lstStyle/>
          <a:p>
            <a:pPr marL="16913">
              <a:lnSpc>
                <a:spcPct val="100000"/>
              </a:lnSpc>
              <a:spcBef>
                <a:spcPts val="3329"/>
              </a:spcBef>
            </a:pPr>
            <a:r>
              <a:rPr lang="en-US" sz="5327" spc="67" dirty="0">
                <a:solidFill>
                  <a:srgbClr val="FFFFFF"/>
                </a:solidFill>
              </a:rPr>
              <a:t>Group </a:t>
            </a:r>
            <a:br>
              <a:rPr lang="en-US" sz="5327" spc="67" dirty="0">
                <a:solidFill>
                  <a:srgbClr val="FFFFFF"/>
                </a:solidFill>
              </a:rPr>
            </a:br>
            <a:r>
              <a:rPr lang="en-US" sz="5327" spc="67" dirty="0">
                <a:solidFill>
                  <a:srgbClr val="FFFFFF"/>
                </a:solidFill>
              </a:rPr>
              <a:t>discussion</a:t>
            </a:r>
            <a:endParaRPr lang="en-US" sz="5327" b="0" spc="73" dirty="0">
              <a:solidFill>
                <a:srgbClr val="FFFFFF"/>
              </a:solidFill>
            </a:endParaRPr>
          </a:p>
        </p:txBody>
      </p:sp>
      <p:pic>
        <p:nvPicPr>
          <p:cNvPr id="10" name="Picture Placeholder 9">
            <a:extLst>
              <a:ext uri="{FF2B5EF4-FFF2-40B4-BE49-F238E27FC236}">
                <a16:creationId xmlns:a16="http://schemas.microsoft.com/office/drawing/2014/main" id="{E50772E5-A1CC-6142-B0E1-CC00BE6B5FC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208" t="2029" r="-208" b="-65"/>
          <a:stretch/>
        </p:blipFill>
        <p:spPr>
          <a:xfrm>
            <a:off x="616365" y="445362"/>
            <a:ext cx="1491864" cy="1482658"/>
          </a:xfrm>
        </p:spPr>
      </p:pic>
      <p:sp>
        <p:nvSpPr>
          <p:cNvPr id="11" name="Text Placeholder 7"/>
          <p:cNvSpPr txBox="1">
            <a:spLocks/>
          </p:cNvSpPr>
          <p:nvPr/>
        </p:nvSpPr>
        <p:spPr>
          <a:xfrm>
            <a:off x="5925785" y="3716447"/>
            <a:ext cx="5037718" cy="2235565"/>
          </a:xfrm>
          <a:prstGeom prst="rect">
            <a:avLst/>
          </a:prstGeom>
        </p:spPr>
        <p:txBody>
          <a:bodyPr lIns="0" tIns="0" rIns="0" bIns="0"/>
          <a:lstStyle>
            <a:lvl1pPr marL="175232" indent="-175232" algn="l" defTabSz="686623" rtl="0" eaLnBrk="1" latinLnBrk="0" hangingPunct="1">
              <a:lnSpc>
                <a:spcPts val="1952"/>
              </a:lnSpc>
              <a:spcBef>
                <a:spcPts val="751"/>
              </a:spcBef>
              <a:buFont typeface="Arial" panose="020B0604020202020204" pitchFamily="34" charset="0"/>
              <a:buChar char="•"/>
              <a:defRPr sz="1802" kern="1200">
                <a:solidFill>
                  <a:schemeClr val="tx1"/>
                </a:solidFill>
                <a:latin typeface="+mn-lt"/>
                <a:ea typeface="+mn-ea"/>
                <a:cs typeface="+mn-cs"/>
              </a:defRPr>
            </a:lvl1pPr>
            <a:lvl2pPr marL="349272" indent="-174040" algn="l" defTabSz="686623" rtl="0" eaLnBrk="1" latinLnBrk="0" hangingPunct="1">
              <a:lnSpc>
                <a:spcPts val="1952"/>
              </a:lnSpc>
              <a:spcBef>
                <a:spcPts val="375"/>
              </a:spcBef>
              <a:buFont typeface="Courier New" panose="02070309020205020404" pitchFamily="49" charset="0"/>
              <a:buChar char="-"/>
              <a:defRPr sz="1802" kern="1200">
                <a:solidFill>
                  <a:schemeClr val="tx1"/>
                </a:solidFill>
                <a:latin typeface="+mn-lt"/>
                <a:ea typeface="+mn-ea"/>
                <a:cs typeface="+mn-cs"/>
              </a:defRPr>
            </a:lvl2pPr>
            <a:lvl3pPr marL="511391" indent="-162119" algn="l" defTabSz="686623" rtl="0" eaLnBrk="1" latinLnBrk="0" hangingPunct="1">
              <a:lnSpc>
                <a:spcPts val="1952"/>
              </a:lnSpc>
              <a:spcBef>
                <a:spcPts val="375"/>
              </a:spcBef>
              <a:buFont typeface="Arial" panose="020B0604020202020204" pitchFamily="34" charset="0"/>
              <a:buChar char="•"/>
              <a:defRPr sz="1802" kern="1200">
                <a:solidFill>
                  <a:schemeClr val="tx1"/>
                </a:solidFill>
                <a:latin typeface="+mn-lt"/>
                <a:ea typeface="+mn-ea"/>
                <a:cs typeface="+mn-cs"/>
              </a:defRPr>
            </a:lvl3pPr>
            <a:lvl4pPr marL="1201590" indent="-171656" algn="l" defTabSz="686623" rtl="0" eaLnBrk="1" latinLnBrk="0" hangingPunct="1">
              <a:lnSpc>
                <a:spcPts val="1952"/>
              </a:lnSpc>
              <a:spcBef>
                <a:spcPts val="375"/>
              </a:spcBef>
              <a:buFont typeface="Arial" panose="020B0604020202020204" pitchFamily="34" charset="0"/>
              <a:buChar char="•"/>
              <a:defRPr sz="1802" kern="1200">
                <a:solidFill>
                  <a:schemeClr val="tx1"/>
                </a:solidFill>
                <a:latin typeface="+mn-lt"/>
                <a:ea typeface="+mn-ea"/>
                <a:cs typeface="+mn-cs"/>
              </a:defRPr>
            </a:lvl4pPr>
            <a:lvl5pPr marL="1544902" indent="-171656" algn="l" defTabSz="686623" rtl="0" eaLnBrk="1" latinLnBrk="0" hangingPunct="1">
              <a:lnSpc>
                <a:spcPts val="1952"/>
              </a:lnSpc>
              <a:spcBef>
                <a:spcPts val="375"/>
              </a:spcBef>
              <a:buFont typeface="Arial" panose="020B0604020202020204" pitchFamily="34" charset="0"/>
              <a:buChar char="•"/>
              <a:defRPr sz="1802" kern="1200">
                <a:solidFill>
                  <a:schemeClr val="tx1"/>
                </a:solidFill>
                <a:latin typeface="+mn-lt"/>
                <a:ea typeface="+mn-ea"/>
                <a:cs typeface="+mn-cs"/>
              </a:defRPr>
            </a:lvl5pPr>
            <a:lvl6pPr marL="1888213"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6pPr>
            <a:lvl7pPr marL="2231525"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7pPr>
            <a:lvl8pPr marL="2574836"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8pPr>
            <a:lvl9pPr marL="2918148"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9pPr>
          </a:lstStyle>
          <a:p>
            <a:pPr>
              <a:lnSpc>
                <a:spcPct val="100000"/>
              </a:lnSpc>
            </a:pPr>
            <a:r>
              <a:rPr lang="en-US" sz="2397" dirty="0">
                <a:solidFill>
                  <a:schemeClr val="bg1"/>
                </a:solidFill>
              </a:rPr>
              <a:t>What do you hope to learn at today’s session? </a:t>
            </a:r>
            <a:br>
              <a:rPr lang="en-US" sz="2131" spc="107" dirty="0">
                <a:solidFill>
                  <a:schemeClr val="bg1"/>
                </a:solidFill>
                <a:cs typeface="Arial"/>
              </a:rPr>
            </a:br>
            <a:endParaRPr lang="en-US" sz="2131" dirty="0">
              <a:solidFill>
                <a:schemeClr val="bg1"/>
              </a:solidFill>
              <a:cs typeface="Arial"/>
            </a:endParaRPr>
          </a:p>
        </p:txBody>
      </p:sp>
      <p:sp>
        <p:nvSpPr>
          <p:cNvPr id="7" name="Rectangle 6"/>
          <p:cNvSpPr/>
          <p:nvPr/>
        </p:nvSpPr>
        <p:spPr>
          <a:xfrm>
            <a:off x="-3349605" y="3634977"/>
            <a:ext cx="6088483" cy="830099"/>
          </a:xfrm>
          <a:prstGeom prst="rect">
            <a:avLst/>
          </a:prstGeom>
        </p:spPr>
        <p:txBody>
          <a:bodyPr>
            <a:spAutoFit/>
          </a:bodyPr>
          <a:lstStyle/>
          <a:p>
            <a:br>
              <a:rPr lang="en-US" sz="2397" spc="73" dirty="0">
                <a:solidFill>
                  <a:srgbClr val="FFFFFF"/>
                </a:solidFill>
              </a:rPr>
            </a:br>
            <a:endParaRPr lang="en-US" sz="2397" dirty="0"/>
          </a:p>
        </p:txBody>
      </p:sp>
    </p:spTree>
    <p:extLst>
      <p:ext uri="{BB962C8B-B14F-4D97-AF65-F5344CB8AC3E}">
        <p14:creationId xmlns:p14="http://schemas.microsoft.com/office/powerpoint/2010/main" val="1207106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881AC6-1436-AE78-50A0-1CED67A76E64}"/>
              </a:ext>
            </a:extLst>
          </p:cNvPr>
          <p:cNvSpPr>
            <a:spLocks noGrp="1"/>
          </p:cNvSpPr>
          <p:nvPr>
            <p:ph type="title"/>
          </p:nvPr>
        </p:nvSpPr>
        <p:spPr/>
        <p:txBody>
          <a:bodyPr/>
          <a:lstStyle/>
          <a:p>
            <a:r>
              <a:rPr lang="en-US" dirty="0"/>
              <a:t>Barriers to financial wellness</a:t>
            </a:r>
          </a:p>
        </p:txBody>
      </p:sp>
    </p:spTree>
    <p:extLst>
      <p:ext uri="{BB962C8B-B14F-4D97-AF65-F5344CB8AC3E}">
        <p14:creationId xmlns:p14="http://schemas.microsoft.com/office/powerpoint/2010/main" val="846053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B5343-B87A-0743-BB24-F102579E7FA3}"/>
              </a:ext>
            </a:extLst>
          </p:cNvPr>
          <p:cNvSpPr>
            <a:spLocks noGrp="1"/>
          </p:cNvSpPr>
          <p:nvPr>
            <p:ph type="title"/>
          </p:nvPr>
        </p:nvSpPr>
        <p:spPr>
          <a:xfrm>
            <a:off x="914400" y="1447800"/>
            <a:ext cx="10858500" cy="960120"/>
          </a:xfrm>
        </p:spPr>
        <p:txBody>
          <a:bodyPr anchor="t">
            <a:normAutofit/>
          </a:bodyPr>
          <a:lstStyle/>
          <a:p>
            <a:r>
              <a:rPr lang="en-US" dirty="0"/>
              <a:t>Obstacles along your personal finance journey</a:t>
            </a:r>
          </a:p>
        </p:txBody>
      </p:sp>
      <p:sp>
        <p:nvSpPr>
          <p:cNvPr id="4" name="Content Placeholder 3">
            <a:extLst>
              <a:ext uri="{FF2B5EF4-FFF2-40B4-BE49-F238E27FC236}">
                <a16:creationId xmlns:a16="http://schemas.microsoft.com/office/drawing/2014/main" id="{D88143DB-A71D-45AC-BD08-D0B022E10991}"/>
              </a:ext>
            </a:extLst>
          </p:cNvPr>
          <p:cNvSpPr>
            <a:spLocks noGrp="1"/>
          </p:cNvSpPr>
          <p:nvPr>
            <p:ph idx="1"/>
          </p:nvPr>
        </p:nvSpPr>
        <p:spPr>
          <a:xfrm>
            <a:off x="914400" y="2526792"/>
            <a:ext cx="5105400" cy="2724912"/>
          </a:xfrm>
        </p:spPr>
        <p:txBody>
          <a:bodyPr anchor="t">
            <a:normAutofit/>
          </a:bodyPr>
          <a:lstStyle/>
          <a:p>
            <a:r>
              <a:rPr lang="en-US" dirty="0"/>
              <a:t>No plan or budget</a:t>
            </a:r>
          </a:p>
          <a:p>
            <a:r>
              <a:rPr lang="en-US" dirty="0"/>
              <a:t>Debt</a:t>
            </a:r>
          </a:p>
          <a:p>
            <a:r>
              <a:rPr lang="en-US" dirty="0"/>
              <a:t>No emergency fund</a:t>
            </a:r>
          </a:p>
          <a:p>
            <a:r>
              <a:rPr lang="en-US" dirty="0"/>
              <a:t>Not prioritizing your financial wellness</a:t>
            </a:r>
          </a:p>
          <a:p>
            <a:endParaRPr lang="en-US" dirty="0"/>
          </a:p>
        </p:txBody>
      </p:sp>
      <p:pic>
        <p:nvPicPr>
          <p:cNvPr id="6" name="Graphic 5">
            <a:extLst>
              <a:ext uri="{FF2B5EF4-FFF2-40B4-BE49-F238E27FC236}">
                <a16:creationId xmlns:a16="http://schemas.microsoft.com/office/drawing/2014/main" id="{FA1107E5-08AE-BB21-C7A8-31C677E3785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612124" y="3667760"/>
            <a:ext cx="2584196" cy="2584196"/>
          </a:xfrm>
          <a:prstGeom prst="rect">
            <a:avLst/>
          </a:prstGeom>
        </p:spPr>
      </p:pic>
    </p:spTree>
    <p:extLst>
      <p:ext uri="{BB962C8B-B14F-4D97-AF65-F5344CB8AC3E}">
        <p14:creationId xmlns:p14="http://schemas.microsoft.com/office/powerpoint/2010/main" val="3946224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3DD6AC-FC41-28DD-7C04-96D598E4F085}"/>
              </a:ext>
            </a:extLst>
          </p:cNvPr>
          <p:cNvPicPr>
            <a:picLocks noChangeAspect="1"/>
          </p:cNvPicPr>
          <p:nvPr/>
        </p:nvPicPr>
        <p:blipFill rotWithShape="1">
          <a:blip r:embed="rId3">
            <a:extLst>
              <a:ext uri="{28A0092B-C50C-407E-A947-70E740481C1C}">
                <a14:useLocalDpi xmlns:a14="http://schemas.microsoft.com/office/drawing/2010/main" val="0"/>
              </a:ext>
            </a:extLst>
          </a:blip>
          <a:srcRect l="27694" t="14046" b="14046"/>
          <a:stretch/>
        </p:blipFill>
        <p:spPr>
          <a:xfrm flipH="1">
            <a:off x="-21068" y="-11851"/>
            <a:ext cx="12213068" cy="6869851"/>
          </a:xfrm>
          <a:prstGeom prst="rect">
            <a:avLst/>
          </a:prstGeom>
        </p:spPr>
      </p:pic>
      <p:grpSp>
        <p:nvGrpSpPr>
          <p:cNvPr id="6" name="Group 5">
            <a:extLst>
              <a:ext uri="{FF2B5EF4-FFF2-40B4-BE49-F238E27FC236}">
                <a16:creationId xmlns:a16="http://schemas.microsoft.com/office/drawing/2014/main" id="{605E67E4-602F-A543-B2B3-17545126D334}"/>
              </a:ext>
            </a:extLst>
          </p:cNvPr>
          <p:cNvGrpSpPr/>
          <p:nvPr/>
        </p:nvGrpSpPr>
        <p:grpSpPr>
          <a:xfrm rot="10800000">
            <a:off x="0" y="842425"/>
            <a:ext cx="4264242" cy="3293639"/>
            <a:chOff x="5905500" y="1801541"/>
            <a:chExt cx="2950418" cy="2324202"/>
          </a:xfrm>
          <a:solidFill>
            <a:schemeClr val="bg1">
              <a:alpha val="98000"/>
            </a:schemeClr>
          </a:solidFill>
        </p:grpSpPr>
        <p:sp>
          <p:nvSpPr>
            <p:cNvPr id="9" name="Rectangle 8">
              <a:extLst>
                <a:ext uri="{FF2B5EF4-FFF2-40B4-BE49-F238E27FC236}">
                  <a16:creationId xmlns:a16="http://schemas.microsoft.com/office/drawing/2014/main" id="{69C32B84-FD2B-4347-B3A0-8A863C3472E6}"/>
                </a:ext>
              </a:extLst>
            </p:cNvPr>
            <p:cNvSpPr/>
            <p:nvPr/>
          </p:nvSpPr>
          <p:spPr>
            <a:xfrm>
              <a:off x="5905500" y="1801541"/>
              <a:ext cx="2950418" cy="23242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651B8C2-CA4D-9C44-AC28-D00AF42D7F9A}"/>
                </a:ext>
              </a:extLst>
            </p:cNvPr>
            <p:cNvCxnSpPr/>
            <p:nvPr/>
          </p:nvCxnSpPr>
          <p:spPr>
            <a:xfrm flipH="1">
              <a:off x="5905500" y="1801541"/>
              <a:ext cx="2044" cy="2324202"/>
            </a:xfrm>
            <a:prstGeom prst="line">
              <a:avLst/>
            </a:prstGeom>
            <a:grpFill/>
            <a:ln w="508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2" name="Title 4">
            <a:extLst>
              <a:ext uri="{FF2B5EF4-FFF2-40B4-BE49-F238E27FC236}">
                <a16:creationId xmlns:a16="http://schemas.microsoft.com/office/drawing/2014/main" id="{F8AE8094-0521-CF41-A004-C2DFBAED9242}"/>
              </a:ext>
            </a:extLst>
          </p:cNvPr>
          <p:cNvSpPr>
            <a:spLocks noGrp="1"/>
          </p:cNvSpPr>
          <p:nvPr>
            <p:ph type="title"/>
          </p:nvPr>
        </p:nvSpPr>
        <p:spPr>
          <a:xfrm>
            <a:off x="394217" y="1365337"/>
            <a:ext cx="3870025" cy="2770728"/>
          </a:xfrm>
        </p:spPr>
        <p:txBody>
          <a:bodyPr/>
          <a:lstStyle/>
          <a:p>
            <a:pPr marL="0" indent="0">
              <a:lnSpc>
                <a:spcPct val="100000"/>
              </a:lnSpc>
              <a:buNone/>
            </a:pPr>
            <a:r>
              <a:rPr lang="en-US" sz="3200" dirty="0">
                <a:ea typeface="+mn-ea"/>
                <a:cs typeface="+mn-cs"/>
              </a:rPr>
              <a:t>Is your spending behavior putting your retirement at risk?</a:t>
            </a:r>
          </a:p>
        </p:txBody>
      </p:sp>
    </p:spTree>
    <p:extLst>
      <p:ext uri="{BB962C8B-B14F-4D97-AF65-F5344CB8AC3E}">
        <p14:creationId xmlns:p14="http://schemas.microsoft.com/office/powerpoint/2010/main" val="3184895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E25A9A-DA0B-4D68-A266-F47130B98604}"/>
              </a:ext>
            </a:extLst>
          </p:cNvPr>
          <p:cNvSpPr>
            <a:spLocks noGrp="1"/>
          </p:cNvSpPr>
          <p:nvPr>
            <p:ph type="title"/>
          </p:nvPr>
        </p:nvSpPr>
        <p:spPr>
          <a:xfrm>
            <a:off x="535676" y="1230804"/>
            <a:ext cx="4939058" cy="1290751"/>
          </a:xfrm>
        </p:spPr>
        <p:txBody>
          <a:bodyPr/>
          <a:lstStyle/>
          <a:p>
            <a:pPr>
              <a:lnSpc>
                <a:spcPts val="4600"/>
              </a:lnSpc>
            </a:pPr>
            <a:r>
              <a:rPr lang="en-US" sz="3600" dirty="0"/>
              <a:t>Spending: How do you compare?</a:t>
            </a:r>
          </a:p>
        </p:txBody>
      </p:sp>
      <p:sp>
        <p:nvSpPr>
          <p:cNvPr id="2" name="Text Placeholder 1">
            <a:extLst>
              <a:ext uri="{FF2B5EF4-FFF2-40B4-BE49-F238E27FC236}">
                <a16:creationId xmlns:a16="http://schemas.microsoft.com/office/drawing/2014/main" id="{BC3ADBDA-FC5D-408E-8711-27AFF375C576}"/>
              </a:ext>
            </a:extLst>
          </p:cNvPr>
          <p:cNvSpPr>
            <a:spLocks noGrp="1"/>
          </p:cNvSpPr>
          <p:nvPr>
            <p:ph type="body" sz="quarter" idx="4294967295"/>
          </p:nvPr>
        </p:nvSpPr>
        <p:spPr>
          <a:xfrm>
            <a:off x="551041" y="2940505"/>
            <a:ext cx="5086350" cy="2992438"/>
          </a:xfrm>
        </p:spPr>
        <p:txBody>
          <a:bodyPr/>
          <a:lstStyle/>
          <a:p>
            <a:pPr marL="0" indent="0">
              <a:buNone/>
            </a:pPr>
            <a:r>
              <a:rPr lang="en-US" sz="2400" spc="10" dirty="0">
                <a:solidFill>
                  <a:srgbClr val="5C5A5A"/>
                </a:solidFill>
                <a:cs typeface="Arial"/>
              </a:rPr>
              <a:t>Average spending </a:t>
            </a:r>
            <a:br>
              <a:rPr lang="en-US" sz="2400" spc="10" dirty="0">
                <a:solidFill>
                  <a:srgbClr val="5C5A5A"/>
                </a:solidFill>
                <a:cs typeface="Arial"/>
              </a:rPr>
            </a:br>
            <a:r>
              <a:rPr lang="en-US" sz="2400" spc="10" dirty="0">
                <a:solidFill>
                  <a:srgbClr val="5C5A5A"/>
                </a:solidFill>
                <a:cs typeface="Arial"/>
              </a:rPr>
              <a:t>for Americans, annually</a:t>
            </a:r>
          </a:p>
          <a:p>
            <a:endParaRPr lang="en-US" dirty="0"/>
          </a:p>
        </p:txBody>
      </p:sp>
      <p:sp>
        <p:nvSpPr>
          <p:cNvPr id="6" name="object 22">
            <a:extLst>
              <a:ext uri="{FF2B5EF4-FFF2-40B4-BE49-F238E27FC236}">
                <a16:creationId xmlns:a16="http://schemas.microsoft.com/office/drawing/2014/main" id="{FA617B57-07F2-41EB-A051-EA4299CDCCCF}"/>
              </a:ext>
            </a:extLst>
          </p:cNvPr>
          <p:cNvSpPr txBox="1"/>
          <p:nvPr/>
        </p:nvSpPr>
        <p:spPr>
          <a:xfrm>
            <a:off x="321414" y="6206981"/>
            <a:ext cx="4511844" cy="289823"/>
          </a:xfrm>
          <a:prstGeom prst="rect">
            <a:avLst/>
          </a:prstGeom>
        </p:spPr>
        <p:txBody>
          <a:bodyPr vert="horz" wrap="square" lIns="0" tIns="12700" rIns="0" bIns="0" rtlCol="0">
            <a:spAutoFit/>
          </a:bodyPr>
          <a:lstStyle/>
          <a:p>
            <a:pPr marL="12700" marR="5080">
              <a:lnSpc>
                <a:spcPct val="100000"/>
              </a:lnSpc>
              <a:spcBef>
                <a:spcPts val="100"/>
              </a:spcBef>
            </a:pPr>
            <a:r>
              <a:rPr lang="en-US" sz="900" dirty="0">
                <a:cs typeface="Arial"/>
              </a:rPr>
              <a:t>Economic News Release, Consumer Expenditures – 2021, Bureau of Labor Statistics, </a:t>
            </a:r>
            <a:r>
              <a:rPr lang="en-US" sz="900" dirty="0">
                <a:cs typeface="Arial"/>
                <a:hlinkClick r:id="rId3"/>
              </a:rPr>
              <a:t>https://www.bls.gov/news.release/pdf/cesan.pdf</a:t>
            </a:r>
            <a:r>
              <a:rPr lang="en-US" sz="900" dirty="0">
                <a:cs typeface="Arial"/>
              </a:rPr>
              <a:t>, reported in September 2022</a:t>
            </a:r>
          </a:p>
        </p:txBody>
      </p:sp>
      <p:sp>
        <p:nvSpPr>
          <p:cNvPr id="21" name="TextBox 20">
            <a:extLst>
              <a:ext uri="{FF2B5EF4-FFF2-40B4-BE49-F238E27FC236}">
                <a16:creationId xmlns:a16="http://schemas.microsoft.com/office/drawing/2014/main" id="{DC76F903-9BA8-4876-8D46-FDF6AF58BE58}"/>
              </a:ext>
            </a:extLst>
          </p:cNvPr>
          <p:cNvSpPr txBox="1"/>
          <p:nvPr/>
        </p:nvSpPr>
        <p:spPr>
          <a:xfrm>
            <a:off x="6578268" y="1706693"/>
            <a:ext cx="1760805" cy="523220"/>
          </a:xfrm>
          <a:prstGeom prst="rect">
            <a:avLst/>
          </a:prstGeom>
          <a:noFill/>
        </p:spPr>
        <p:txBody>
          <a:bodyPr wrap="square" rtlCol="0">
            <a:spAutoFit/>
          </a:bodyPr>
          <a:lstStyle/>
          <a:p>
            <a:r>
              <a:rPr lang="en-US" sz="1600" b="1" dirty="0">
                <a:solidFill>
                  <a:schemeClr val="bg1">
                    <a:lumMod val="50000"/>
                  </a:schemeClr>
                </a:solidFill>
              </a:rPr>
              <a:t>8.1%</a:t>
            </a:r>
          </a:p>
          <a:p>
            <a:r>
              <a:rPr lang="en-US" sz="1200" dirty="0"/>
              <a:t>Healthcare</a:t>
            </a:r>
          </a:p>
        </p:txBody>
      </p:sp>
      <p:sp>
        <p:nvSpPr>
          <p:cNvPr id="22" name="TextBox 21">
            <a:extLst>
              <a:ext uri="{FF2B5EF4-FFF2-40B4-BE49-F238E27FC236}">
                <a16:creationId xmlns:a16="http://schemas.microsoft.com/office/drawing/2014/main" id="{9CC295B1-31F9-46D8-8655-3BCD99C85981}"/>
              </a:ext>
            </a:extLst>
          </p:cNvPr>
          <p:cNvSpPr txBox="1"/>
          <p:nvPr/>
        </p:nvSpPr>
        <p:spPr>
          <a:xfrm>
            <a:off x="10773969" y="2085417"/>
            <a:ext cx="1199596" cy="523220"/>
          </a:xfrm>
          <a:prstGeom prst="rect">
            <a:avLst/>
          </a:prstGeom>
          <a:noFill/>
        </p:spPr>
        <p:txBody>
          <a:bodyPr wrap="square" rtlCol="0">
            <a:spAutoFit/>
          </a:bodyPr>
          <a:lstStyle/>
          <a:p>
            <a:r>
              <a:rPr lang="en-US" sz="1600" b="1" dirty="0">
                <a:solidFill>
                  <a:srgbClr val="098D3E"/>
                </a:solidFill>
              </a:rPr>
              <a:t>33.8%</a:t>
            </a:r>
          </a:p>
          <a:p>
            <a:r>
              <a:rPr lang="en-US" sz="1200" dirty="0"/>
              <a:t>Housing</a:t>
            </a:r>
          </a:p>
        </p:txBody>
      </p:sp>
      <p:sp>
        <p:nvSpPr>
          <p:cNvPr id="23" name="TextBox 22">
            <a:extLst>
              <a:ext uri="{FF2B5EF4-FFF2-40B4-BE49-F238E27FC236}">
                <a16:creationId xmlns:a16="http://schemas.microsoft.com/office/drawing/2014/main" id="{3401D4AB-1B9C-4165-BC87-D6DD481CF152}"/>
              </a:ext>
            </a:extLst>
          </p:cNvPr>
          <p:cNvSpPr txBox="1"/>
          <p:nvPr/>
        </p:nvSpPr>
        <p:spPr>
          <a:xfrm>
            <a:off x="5193210" y="2789182"/>
            <a:ext cx="1488160" cy="707886"/>
          </a:xfrm>
          <a:prstGeom prst="rect">
            <a:avLst/>
          </a:prstGeom>
          <a:noFill/>
        </p:spPr>
        <p:txBody>
          <a:bodyPr wrap="square" rtlCol="0">
            <a:spAutoFit/>
          </a:bodyPr>
          <a:lstStyle/>
          <a:p>
            <a:r>
              <a:rPr lang="en-US" sz="1600" b="1" dirty="0">
                <a:solidFill>
                  <a:schemeClr val="accent1">
                    <a:lumMod val="75000"/>
                  </a:schemeClr>
                </a:solidFill>
              </a:rPr>
              <a:t>11.8%</a:t>
            </a:r>
          </a:p>
          <a:p>
            <a:r>
              <a:rPr lang="en-US" sz="1200" dirty="0"/>
              <a:t>Personal insurance and pensions</a:t>
            </a:r>
          </a:p>
        </p:txBody>
      </p:sp>
      <p:sp>
        <p:nvSpPr>
          <p:cNvPr id="24" name="TextBox 23">
            <a:extLst>
              <a:ext uri="{FF2B5EF4-FFF2-40B4-BE49-F238E27FC236}">
                <a16:creationId xmlns:a16="http://schemas.microsoft.com/office/drawing/2014/main" id="{70C79F91-67F8-4696-ABFE-D6D9E54F481B}"/>
              </a:ext>
            </a:extLst>
          </p:cNvPr>
          <p:cNvSpPr txBox="1"/>
          <p:nvPr/>
        </p:nvSpPr>
        <p:spPr>
          <a:xfrm>
            <a:off x="10043772" y="5771096"/>
            <a:ext cx="1597187" cy="523220"/>
          </a:xfrm>
          <a:prstGeom prst="rect">
            <a:avLst/>
          </a:prstGeom>
          <a:noFill/>
        </p:spPr>
        <p:txBody>
          <a:bodyPr wrap="square" rtlCol="0">
            <a:spAutoFit/>
          </a:bodyPr>
          <a:lstStyle/>
          <a:p>
            <a:r>
              <a:rPr lang="en-US" sz="1600" b="1" dirty="0">
                <a:solidFill>
                  <a:schemeClr val="accent2">
                    <a:lumMod val="60000"/>
                    <a:lumOff val="40000"/>
                  </a:schemeClr>
                </a:solidFill>
              </a:rPr>
              <a:t>16.4%</a:t>
            </a:r>
          </a:p>
          <a:p>
            <a:r>
              <a:rPr lang="en-US" sz="1200" dirty="0"/>
              <a:t>Transportation</a:t>
            </a:r>
          </a:p>
        </p:txBody>
      </p:sp>
      <p:sp>
        <p:nvSpPr>
          <p:cNvPr id="25" name="TextBox 24">
            <a:extLst>
              <a:ext uri="{FF2B5EF4-FFF2-40B4-BE49-F238E27FC236}">
                <a16:creationId xmlns:a16="http://schemas.microsoft.com/office/drawing/2014/main" id="{D059AB0D-E1E1-4550-A63C-82673A8A334E}"/>
              </a:ext>
            </a:extLst>
          </p:cNvPr>
          <p:cNvSpPr txBox="1"/>
          <p:nvPr/>
        </p:nvSpPr>
        <p:spPr>
          <a:xfrm>
            <a:off x="7489778" y="5821517"/>
            <a:ext cx="1646217" cy="523220"/>
          </a:xfrm>
          <a:prstGeom prst="rect">
            <a:avLst/>
          </a:prstGeom>
          <a:noFill/>
        </p:spPr>
        <p:txBody>
          <a:bodyPr wrap="square" rtlCol="0">
            <a:spAutoFit/>
          </a:bodyPr>
          <a:lstStyle/>
          <a:p>
            <a:r>
              <a:rPr lang="en-US" sz="1600" b="1" dirty="0">
                <a:solidFill>
                  <a:schemeClr val="tx1">
                    <a:lumMod val="75000"/>
                  </a:schemeClr>
                </a:solidFill>
              </a:rPr>
              <a:t>12.4%</a:t>
            </a:r>
          </a:p>
          <a:p>
            <a:r>
              <a:rPr lang="en-US" sz="1200" dirty="0"/>
              <a:t>Food</a:t>
            </a:r>
          </a:p>
        </p:txBody>
      </p:sp>
      <mc:AlternateContent xmlns:mc="http://schemas.openxmlformats.org/markup-compatibility/2006">
        <mc:Choice xmlns:cx1="http://schemas.microsoft.com/office/drawing/2015/9/8/chartex" Requires="cx1">
          <p:graphicFrame>
            <p:nvGraphicFramePr>
              <p:cNvPr id="27" name="Chart 26">
                <a:extLst>
                  <a:ext uri="{FF2B5EF4-FFF2-40B4-BE49-F238E27FC236}">
                    <a16:creationId xmlns:a16="http://schemas.microsoft.com/office/drawing/2014/main" id="{696EE61B-E894-487B-989C-315AA7770881}"/>
                  </a:ext>
                </a:extLst>
              </p:cNvPr>
              <p:cNvGraphicFramePr/>
              <p:nvPr>
                <p:extLst>
                  <p:ext uri="{D42A27DB-BD31-4B8C-83A1-F6EECF244321}">
                    <p14:modId xmlns:p14="http://schemas.microsoft.com/office/powerpoint/2010/main" val="2990749910"/>
                  </p:ext>
                </p:extLst>
              </p:nvPr>
            </p:nvGraphicFramePr>
            <p:xfrm>
              <a:off x="6434709" y="1633562"/>
              <a:ext cx="4939058" cy="4399144"/>
            </p:xfrm>
            <a:graphic>
              <a:graphicData uri="http://schemas.microsoft.com/office/drawing/2014/chartex">
                <cx:chart xmlns:cx="http://schemas.microsoft.com/office/drawing/2014/chartex" xmlns:r="http://schemas.openxmlformats.org/officeDocument/2006/relationships" r:id="rId4"/>
              </a:graphicData>
            </a:graphic>
          </p:graphicFrame>
        </mc:Choice>
        <mc:Fallback>
          <p:pic>
            <p:nvPicPr>
              <p:cNvPr id="27" name="Chart 26">
                <a:extLst>
                  <a:ext uri="{FF2B5EF4-FFF2-40B4-BE49-F238E27FC236}">
                    <a16:creationId xmlns:a16="http://schemas.microsoft.com/office/drawing/2014/main" id="{696EE61B-E894-487B-989C-315AA7770881}"/>
                  </a:ext>
                </a:extLst>
              </p:cNvPr>
              <p:cNvPicPr>
                <a:picLocks noGrp="1" noRot="1" noChangeAspect="1" noMove="1" noResize="1" noEditPoints="1" noAdjustHandles="1" noChangeArrowheads="1" noChangeShapeType="1"/>
              </p:cNvPicPr>
              <p:nvPr/>
            </p:nvPicPr>
            <p:blipFill>
              <a:blip r:embed="rId5"/>
              <a:stretch>
                <a:fillRect/>
              </a:stretch>
            </p:blipFill>
            <p:spPr>
              <a:xfrm>
                <a:off x="6434709" y="1633562"/>
                <a:ext cx="4939058" cy="4399144"/>
              </a:xfrm>
              <a:prstGeom prst="rect">
                <a:avLst/>
              </a:prstGeom>
            </p:spPr>
          </p:pic>
        </mc:Fallback>
      </mc:AlternateContent>
      <p:sp>
        <p:nvSpPr>
          <p:cNvPr id="8" name="Rectangle 7">
            <a:extLst>
              <a:ext uri="{FF2B5EF4-FFF2-40B4-BE49-F238E27FC236}">
                <a16:creationId xmlns:a16="http://schemas.microsoft.com/office/drawing/2014/main" id="{AB4C37B7-81ED-4AB8-9254-D8B13774E3DB}"/>
              </a:ext>
            </a:extLst>
          </p:cNvPr>
          <p:cNvSpPr/>
          <p:nvPr/>
        </p:nvSpPr>
        <p:spPr>
          <a:xfrm>
            <a:off x="10044752" y="395785"/>
            <a:ext cx="1928813" cy="429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F64C3C0-BFD0-DDE7-2D66-E21B27F1B304}"/>
              </a:ext>
            </a:extLst>
          </p:cNvPr>
          <p:cNvSpPr txBox="1"/>
          <p:nvPr/>
        </p:nvSpPr>
        <p:spPr>
          <a:xfrm>
            <a:off x="7989895" y="1110342"/>
            <a:ext cx="1322095" cy="523220"/>
          </a:xfrm>
          <a:prstGeom prst="rect">
            <a:avLst/>
          </a:prstGeom>
          <a:noFill/>
        </p:spPr>
        <p:txBody>
          <a:bodyPr wrap="square" rtlCol="0">
            <a:spAutoFit/>
          </a:bodyPr>
          <a:lstStyle/>
          <a:p>
            <a:r>
              <a:rPr lang="en-US" sz="1600" b="1" dirty="0">
                <a:solidFill>
                  <a:schemeClr val="accent3">
                    <a:lumMod val="75000"/>
                  </a:schemeClr>
                </a:solidFill>
              </a:rPr>
              <a:t>5.3%</a:t>
            </a:r>
          </a:p>
          <a:p>
            <a:r>
              <a:rPr lang="en-US" sz="1200" dirty="0"/>
              <a:t>Entertainment</a:t>
            </a:r>
          </a:p>
        </p:txBody>
      </p:sp>
      <p:sp>
        <p:nvSpPr>
          <p:cNvPr id="4" name="TextBox 3">
            <a:extLst>
              <a:ext uri="{FF2B5EF4-FFF2-40B4-BE49-F238E27FC236}">
                <a16:creationId xmlns:a16="http://schemas.microsoft.com/office/drawing/2014/main" id="{9B30AD76-C9CF-B69E-0F55-794DAC8EB279}"/>
              </a:ext>
            </a:extLst>
          </p:cNvPr>
          <p:cNvSpPr txBox="1"/>
          <p:nvPr/>
        </p:nvSpPr>
        <p:spPr>
          <a:xfrm>
            <a:off x="5474734" y="4652688"/>
            <a:ext cx="1488160" cy="523220"/>
          </a:xfrm>
          <a:prstGeom prst="rect">
            <a:avLst/>
          </a:prstGeom>
          <a:noFill/>
        </p:spPr>
        <p:txBody>
          <a:bodyPr wrap="square" rtlCol="0">
            <a:spAutoFit/>
          </a:bodyPr>
          <a:lstStyle/>
          <a:p>
            <a:r>
              <a:rPr lang="en-US" sz="1600" b="1" dirty="0">
                <a:solidFill>
                  <a:schemeClr val="accent3">
                    <a:lumMod val="75000"/>
                  </a:schemeClr>
                </a:solidFill>
              </a:rPr>
              <a:t>12.2%</a:t>
            </a:r>
          </a:p>
          <a:p>
            <a:r>
              <a:rPr lang="en-US" sz="1200" dirty="0"/>
              <a:t>Other expenditures</a:t>
            </a:r>
          </a:p>
        </p:txBody>
      </p:sp>
    </p:spTree>
    <p:extLst>
      <p:ext uri="{BB962C8B-B14F-4D97-AF65-F5344CB8AC3E}">
        <p14:creationId xmlns:p14="http://schemas.microsoft.com/office/powerpoint/2010/main" val="1565194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881AC6-1436-AE78-50A0-1CED67A76E64}"/>
              </a:ext>
            </a:extLst>
          </p:cNvPr>
          <p:cNvSpPr>
            <a:spLocks noGrp="1"/>
          </p:cNvSpPr>
          <p:nvPr>
            <p:ph type="title"/>
          </p:nvPr>
        </p:nvSpPr>
        <p:spPr/>
        <p:txBody>
          <a:bodyPr/>
          <a:lstStyle/>
          <a:p>
            <a:r>
              <a:rPr lang="en-US" dirty="0"/>
              <a:t>Personal finance strategies</a:t>
            </a:r>
          </a:p>
        </p:txBody>
      </p:sp>
    </p:spTree>
    <p:extLst>
      <p:ext uri="{BB962C8B-B14F-4D97-AF65-F5344CB8AC3E}">
        <p14:creationId xmlns:p14="http://schemas.microsoft.com/office/powerpoint/2010/main" val="3084788874"/>
      </p:ext>
    </p:extLst>
  </p:cSld>
  <p:clrMapOvr>
    <a:masterClrMapping/>
  </p:clrMapOvr>
</p:sld>
</file>

<file path=ppt/theme/theme1.xml><?xml version="1.0" encoding="utf-8"?>
<a:theme xmlns:a="http://schemas.openxmlformats.org/drawingml/2006/main" name="Office Theme">
  <a:themeElements>
    <a:clrScheme name="SFG_2020">
      <a:dk1>
        <a:srgbClr val="58595B"/>
      </a:dk1>
      <a:lt1>
        <a:srgbClr val="FFFFFF"/>
      </a:lt1>
      <a:dk2>
        <a:srgbClr val="000000"/>
      </a:dk2>
      <a:lt2>
        <a:srgbClr val="FFFFFF"/>
      </a:lt2>
      <a:accent1>
        <a:srgbClr val="098D3E"/>
      </a:accent1>
      <a:accent2>
        <a:srgbClr val="5CA311"/>
      </a:accent2>
      <a:accent3>
        <a:srgbClr val="006DAF"/>
      </a:accent3>
      <a:accent4>
        <a:srgbClr val="56C3EB"/>
      </a:accent4>
      <a:accent5>
        <a:srgbClr val="929397"/>
      </a:accent5>
      <a:accent6>
        <a:srgbClr val="0B75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ppt-wide" id="{5D76ADD8-B4DC-7A40-B0CE-116B6FC6A22A}" vid="{3AA7F7DC-21BF-634C-B52B-90CC8BD6B709}"/>
    </a:ext>
  </a:extLst>
</a:theme>
</file>

<file path=ppt/theme/theme2.xml><?xml version="1.0" encoding="utf-8"?>
<a:theme xmlns:a="http://schemas.openxmlformats.org/drawingml/2006/main" name="Office Theme">
  <a:themeElements>
    <a:clrScheme name="SFG 2020">
      <a:dk1>
        <a:srgbClr val="58595B"/>
      </a:dk1>
      <a:lt1>
        <a:srgbClr val="FFFFFF"/>
      </a:lt1>
      <a:dk2>
        <a:srgbClr val="000000"/>
      </a:dk2>
      <a:lt2>
        <a:srgbClr val="FFFFFF"/>
      </a:lt2>
      <a:accent1>
        <a:srgbClr val="098D3E"/>
      </a:accent1>
      <a:accent2>
        <a:srgbClr val="5CA311"/>
      </a:accent2>
      <a:accent3>
        <a:srgbClr val="006DAF"/>
      </a:accent3>
      <a:accent4>
        <a:srgbClr val="389CC6"/>
      </a:accent4>
      <a:accent5>
        <a:srgbClr val="929397"/>
      </a:accent5>
      <a:accent6>
        <a:srgbClr val="0B75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urian Financial _wide" id="{5DD389A6-1FAD-8F4E-B7B0-626C6E8D3438}" vid="{05B864F1-43A9-7D41-AC21-988E2070D46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10.xml><?xml version="1.0" encoding="utf-8"?>
<ct:contentTypeSchema xmlns:ct="http://schemas.microsoft.com/office/2006/metadata/contentType" xmlns:ma="http://schemas.microsoft.com/office/2006/metadata/properties/metaAttributes" ct:_="" ma:_="" ma:contentTypeName="Document" ma:contentTypeID="0x01010058C714635393684C8BC6A35C8CB1A77D" ma:contentTypeVersion="5" ma:contentTypeDescription="Create a new document." ma:contentTypeScope="" ma:versionID="3167432b0e777fd802a8fb9ece868617">
  <xsd:schema xmlns:xsd="http://www.w3.org/2001/XMLSchema" xmlns:xs="http://www.w3.org/2001/XMLSchema" xmlns:p="http://schemas.microsoft.com/office/2006/metadata/properties" xmlns:ns3="707b34ff-c342-4767-b13b-f8b29c4f26b8" xmlns:ns4="e9e9abf0-a90f-47fe-8844-ab8d52e48631" targetNamespace="http://schemas.microsoft.com/office/2006/metadata/properties" ma:root="true" ma:fieldsID="e2ba0dbad55b55c3a7b18d314981efa4" ns3:_="" ns4:_="">
    <xsd:import namespace="707b34ff-c342-4767-b13b-f8b29c4f26b8"/>
    <xsd:import namespace="e9e9abf0-a90f-47fe-8844-ab8d52e4863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7b34ff-c342-4767-b13b-f8b29c4f26b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e9abf0-a90f-47fe-8844-ab8d52e486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VariableListDefinition name="Computed" displayName="Computed" id="d77f0a1f-4885-43b3-9788-f90fb6448bd7" isdomainofvalue="False" dataSourceId="e7ce2b0a-ac82-40bb-947d-c6d5cab40b2b"/>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VariableList UniqueId="69b7aebc-646e-4a4a-9f94-d1c7d95a3d52" Name="System" ContentType="XML" MajorVersion="0" MinorVersion="1" isLocalCopy="False" IsBaseObject="False" DataSourceId="ad1fc44d-4005-4b66-a53a-7ad06f67c4a2" DataSourceMajorVersion="0" DataSourceMinorVersion="1"/>
</file>

<file path=customXml/item5.xml><?xml version="1.0" encoding="utf-8"?>
<VariableListDefinition name="System" displayName="System" id="69b7aebc-646e-4a4a-9f94-d1c7d95a3d52" isdomainofvalue="False" dataSourceId="ad1fc44d-4005-4b66-a53a-7ad06f67c4a2"/>
</file>

<file path=customXml/item6.xml><?xml version="1.0" encoding="utf-8"?>
<VariableListDefinition name="AD_HOC" displayName="AD_HOC" id="8f946b2f-90ad-4152-a311-bb1f25613ba8" isdomainofvalue="False" dataSourceId="4d52180f-1fdb-4225-9e7b-021aac3c1250"/>
</file>

<file path=customXml/item7.xml><?xml version="1.0" encoding="utf-8"?>
<AllExternalAdhocVariableMappings/>
</file>

<file path=customXml/item8.xml><?xml version="1.0" encoding="utf-8"?>
<VariableList UniqueId="d77f0a1f-4885-43b3-9788-f90fb6448bd7" Name="Computed" ContentType="XML" MajorVersion="0" MinorVersion="1" isLocalCopy="False" IsBaseObject="False" DataSourceId="e7ce2b0a-ac82-40bb-947d-c6d5cab40b2b" DataSourceMajorVersion="0" DataSourceMinorVersion="1"/>
</file>

<file path=customXml/item9.xml><?xml version="1.0" encoding="utf-8"?>
<VariableList UniqueId="8f946b2f-90ad-4152-a311-bb1f25613ba8" Name="AD_HOC" ContentType="XML" MajorVersion="0" MinorVersion="1" isLocalCopy="False" IsBaseObject="False" DataSourceId="4d52180f-1fdb-4225-9e7b-021aac3c1250" DataSourceMajorVersion="0" DataSourceMinorVersion="1"/>
</file>

<file path=customXml/itemProps1.xml><?xml version="1.0" encoding="utf-8"?>
<ds:datastoreItem xmlns:ds="http://schemas.openxmlformats.org/officeDocument/2006/customXml" ds:itemID="{4CA1C3BE-E2A2-42E7-AAB6-710BF1A904CD}">
  <ds:schemaRefs>
    <ds:schemaRef ds:uri="e9e9abf0-a90f-47fe-8844-ab8d52e48631"/>
    <ds:schemaRef ds:uri="707b34ff-c342-4767-b13b-f8b29c4f26b8"/>
    <ds:schemaRef ds:uri="http://purl.org/dc/elements/1.1/"/>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http://purl.org/dc/dcmitype/"/>
    <ds:schemaRef ds:uri="http://purl.org/dc/terms/"/>
  </ds:schemaRefs>
</ds:datastoreItem>
</file>

<file path=customXml/itemProps10.xml><?xml version="1.0" encoding="utf-8"?>
<ds:datastoreItem xmlns:ds="http://schemas.openxmlformats.org/officeDocument/2006/customXml" ds:itemID="{864E4E58-DC1A-44B5-AA4A-E63DC324A4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7b34ff-c342-4767-b13b-f8b29c4f26b8"/>
    <ds:schemaRef ds:uri="e9e9abf0-a90f-47fe-8844-ab8d52e486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791532-40F6-4082-A16F-CF5DF0ADDE43}">
  <ds:schemaRefs/>
</ds:datastoreItem>
</file>

<file path=customXml/itemProps3.xml><?xml version="1.0" encoding="utf-8"?>
<ds:datastoreItem xmlns:ds="http://schemas.openxmlformats.org/officeDocument/2006/customXml" ds:itemID="{B76CBB55-1184-4857-AE95-B8CB48530A9B}">
  <ds:schemaRefs>
    <ds:schemaRef ds:uri="http://schemas.microsoft.com/sharepoint/v3/contenttype/forms"/>
  </ds:schemaRefs>
</ds:datastoreItem>
</file>

<file path=customXml/itemProps4.xml><?xml version="1.0" encoding="utf-8"?>
<ds:datastoreItem xmlns:ds="http://schemas.openxmlformats.org/officeDocument/2006/customXml" ds:itemID="{3BCEC372-A1FB-4D27-80F2-FABA10E78525}">
  <ds:schemaRefs/>
</ds:datastoreItem>
</file>

<file path=customXml/itemProps5.xml><?xml version="1.0" encoding="utf-8"?>
<ds:datastoreItem xmlns:ds="http://schemas.openxmlformats.org/officeDocument/2006/customXml" ds:itemID="{580F239B-986E-4D25-AC3A-A623F71D5405}">
  <ds:schemaRefs/>
</ds:datastoreItem>
</file>

<file path=customXml/itemProps6.xml><?xml version="1.0" encoding="utf-8"?>
<ds:datastoreItem xmlns:ds="http://schemas.openxmlformats.org/officeDocument/2006/customXml" ds:itemID="{9B421D58-1F67-40EA-A2D2-A4B41FF77222}">
  <ds:schemaRefs/>
</ds:datastoreItem>
</file>

<file path=customXml/itemProps7.xml><?xml version="1.0" encoding="utf-8"?>
<ds:datastoreItem xmlns:ds="http://schemas.openxmlformats.org/officeDocument/2006/customXml" ds:itemID="{BCD67B4C-EA14-4501-95F0-BD7B7FC1378C}">
  <ds:schemaRefs/>
</ds:datastoreItem>
</file>

<file path=customXml/itemProps8.xml><?xml version="1.0" encoding="utf-8"?>
<ds:datastoreItem xmlns:ds="http://schemas.openxmlformats.org/officeDocument/2006/customXml" ds:itemID="{DD6FFA72-9036-4215-B6A9-C974854939C8}">
  <ds:schemaRefs/>
</ds:datastoreItem>
</file>

<file path=customXml/itemProps9.xml><?xml version="1.0" encoding="utf-8"?>
<ds:datastoreItem xmlns:ds="http://schemas.openxmlformats.org/officeDocument/2006/customXml" ds:itemID="{EB59B29A-4139-4C49-81D3-7ECB92E84F21}">
  <ds:schemaRefs/>
</ds:datastoreItem>
</file>

<file path=docProps/app.xml><?xml version="1.0" encoding="utf-8"?>
<Properties xmlns="http://schemas.openxmlformats.org/officeDocument/2006/extended-properties" xmlns:vt="http://schemas.openxmlformats.org/officeDocument/2006/docPropsVTypes">
  <Template>sec-ppt-wide-format (1)</Template>
  <TotalTime>5323</TotalTime>
  <Words>5699</Words>
  <Application>Microsoft Office PowerPoint</Application>
  <PresentationFormat>Widescreen</PresentationFormat>
  <Paragraphs>527</Paragraphs>
  <Slides>31</Slides>
  <Notes>31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Times</vt:lpstr>
      <vt:lpstr>Times-Roman</vt:lpstr>
      <vt:lpstr>Wingdings</vt:lpstr>
      <vt:lpstr>Office Theme</vt:lpstr>
      <vt:lpstr>Office Theme</vt:lpstr>
      <vt:lpstr>A guide to personal finance </vt:lpstr>
      <vt:lpstr>Today’s agenda</vt:lpstr>
      <vt:lpstr>Corresponding workbook</vt:lpstr>
      <vt:lpstr>Group  discussion</vt:lpstr>
      <vt:lpstr>Barriers to financial wellness</vt:lpstr>
      <vt:lpstr>Obstacles along your personal finance journey</vt:lpstr>
      <vt:lpstr>Is your spending behavior putting your retirement at risk?</vt:lpstr>
      <vt:lpstr>Spending: How do you compare?</vt:lpstr>
      <vt:lpstr>Personal finance strategies</vt:lpstr>
      <vt:lpstr>Personal finance strategies</vt:lpstr>
      <vt:lpstr>What are your financial goals?</vt:lpstr>
      <vt:lpstr>Set your financial goals</vt:lpstr>
      <vt:lpstr>Set your financial goals</vt:lpstr>
      <vt:lpstr>Assess your financial situation</vt:lpstr>
      <vt:lpstr>Group  discussion</vt:lpstr>
      <vt:lpstr>Create a budget</vt:lpstr>
      <vt:lpstr>Create a budget</vt:lpstr>
      <vt:lpstr>Create a budget</vt:lpstr>
      <vt:lpstr>Eliminate debt</vt:lpstr>
      <vt:lpstr>Eliminate debt</vt:lpstr>
      <vt:lpstr>Eliminate debt using a higher monthly payment</vt:lpstr>
      <vt:lpstr>Assess your debt situation</vt:lpstr>
      <vt:lpstr>Eliminate debt</vt:lpstr>
      <vt:lpstr>Eliminate debt</vt:lpstr>
      <vt:lpstr>Protect your  family and assets</vt:lpstr>
      <vt:lpstr>Protect your family and assets</vt:lpstr>
      <vt:lpstr>Consider your taxes</vt:lpstr>
      <vt:lpstr>Consider your taxes</vt:lpstr>
      <vt:lpstr>How to stay on track</vt:lpstr>
      <vt:lpstr>Take  action now!</vt:lpstr>
      <vt:lpstr>PowerPoint Presentation</vt:lpstr>
    </vt:vector>
  </TitlesOfParts>
  <Company>Securian Financial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Principals of Personal Finance</dc:title>
  <dc:creator>Johnson, Rebecca J.</dc:creator>
  <cp:lastModifiedBy>Wolden, Staci R.</cp:lastModifiedBy>
  <cp:revision>40</cp:revision>
  <dcterms:created xsi:type="dcterms:W3CDTF">2021-11-08T17:04:23Z</dcterms:created>
  <dcterms:modified xsi:type="dcterms:W3CDTF">2023-06-09T02:23:39Z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0x01010058C714635393684C8BC6A35C8CB1A77D</vt:lpwstr>
  </property>
</Properties>
</file>