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2" r:id="rId4"/>
  </p:sldMasterIdLst>
  <p:notesMasterIdLst>
    <p:notesMasterId r:id="rId23"/>
  </p:notesMasterIdLst>
  <p:handoutMasterIdLst>
    <p:handoutMasterId r:id="rId24"/>
  </p:handoutMasterIdLst>
  <p:sldIdLst>
    <p:sldId id="257" r:id="rId5"/>
    <p:sldId id="433" r:id="rId6"/>
    <p:sldId id="432" r:id="rId7"/>
    <p:sldId id="453" r:id="rId8"/>
    <p:sldId id="436" r:id="rId9"/>
    <p:sldId id="437" r:id="rId10"/>
    <p:sldId id="438" r:id="rId11"/>
    <p:sldId id="454" r:id="rId12"/>
    <p:sldId id="306" r:id="rId13"/>
    <p:sldId id="450" r:id="rId14"/>
    <p:sldId id="451" r:id="rId15"/>
    <p:sldId id="449" r:id="rId16"/>
    <p:sldId id="452" r:id="rId17"/>
    <p:sldId id="443" r:id="rId18"/>
    <p:sldId id="440" r:id="rId19"/>
    <p:sldId id="460" r:id="rId20"/>
    <p:sldId id="265" r:id="rId21"/>
    <p:sldId id="25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7B71811-DFB6-4221-85F2-BD8F6D68F1CE}">
          <p14:sldIdLst>
            <p14:sldId id="257"/>
            <p14:sldId id="433"/>
            <p14:sldId id="432"/>
            <p14:sldId id="453"/>
            <p14:sldId id="436"/>
            <p14:sldId id="437"/>
            <p14:sldId id="438"/>
            <p14:sldId id="454"/>
            <p14:sldId id="306"/>
            <p14:sldId id="450"/>
            <p14:sldId id="451"/>
            <p14:sldId id="449"/>
            <p14:sldId id="452"/>
            <p14:sldId id="443"/>
            <p14:sldId id="440"/>
            <p14:sldId id="460"/>
            <p14:sldId id="265"/>
            <p14:sldId id="256"/>
          </p14:sldIdLst>
        </p14:section>
      </p14:sectionLst>
    </p:ext>
    <p:ext uri="{EFAFB233-063F-42B5-8137-9DF3F51BA10A}">
      <p15:sldGuideLst xmlns:p15="http://schemas.microsoft.com/office/powerpoint/2012/main">
        <p15:guide id="1" orient="horz" pos="2184" userDrawn="1">
          <p15:clr>
            <a:srgbClr val="A4A3A4"/>
          </p15:clr>
        </p15:guide>
        <p15:guide id="2" pos="3840">
          <p15:clr>
            <a:srgbClr val="A4A3A4"/>
          </p15:clr>
        </p15:guide>
        <p15:guide id="3" pos="55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F6BAB26-6BA1-E02B-1CE7-B81394052BD5}" name="Martin_Comm, Eric S." initials="MES" userId="S::eric.martin_comm@securian.com::905b55d0-2936-43e7-a8a8-2c258102e414" providerId="AD"/>
  <p188:author id="{3E87BF2A-713E-6A37-715D-681FF7478F83}" name="Olson, Anna K." initials="OAK" userId="S::Anna.Olson@securian.com::03ca3cfe-5bdf-4125-a373-58bdc92759c2" providerId="AD"/>
  <p188:author id="{78FC0D32-13EF-EFF1-5F5E-EF1FEC116B09}" name="Evans, Allan [C]" initials="E[" userId="S::allan.evans@securian.com::7df773cb-2121-4206-a72a-4e8c16711d03" providerId="AD"/>
  <p188:author id="{4C8A3164-594D-1C7B-026A-F5F76A3AA21F}" name="Murray, Jennifer J." initials="JM" userId="S::Jennifer.Murray@securian.com::39f02608-48e8-40c0-9028-618059e4ae08" providerId="AD"/>
  <p188:author id="{06D1D6D1-BA26-955C-3834-F24379B21DAD}" name="Olson, Anna K." initials="OK" userId="S::anna.olson@securian.com::03ca3cfe-5bdf-4125-a373-58bdc92759c2" providerId="AD"/>
  <p188:author id="{F64A2FDB-C723-82C0-1ED2-F7CE1E3175B7}" name="Rada, Joanna" initials="JR" userId="S::Joanna.Rada@securian.com::bb218ac7-503b-4982-a275-db099d7d787f" providerId="AD"/>
  <p188:author id="{A869FCEF-31CE-9E44-DB2E-633FEFA1BC2D}" name="Marsh, Daniel" initials="MD" userId="S::daniel.marsh@securian.com::9d1775d6-64b5-451c-9bd6-4f7554c2c39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ierson, Margaret M." initials="PMM" lastIdx="151" clrIdx="0">
    <p:extLst>
      <p:ext uri="{19B8F6BF-5375-455C-9EA6-DF929625EA0E}">
        <p15:presenceInfo xmlns:p15="http://schemas.microsoft.com/office/powerpoint/2012/main" userId="S::Margaret.Pierson@securian.com::0cb2cf87-192e-4e38-a1fe-a7f5a84838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4684"/>
    <a:srgbClr val="CEDC27"/>
    <a:srgbClr val="0B753C"/>
    <a:srgbClr val="19A348"/>
    <a:srgbClr val="046F44"/>
    <a:srgbClr val="098D3E"/>
    <a:srgbClr val="95C93D"/>
    <a:srgbClr val="58595B"/>
    <a:srgbClr val="60548E"/>
    <a:srgbClr val="0C7D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5A3963-F7C6-4F7D-8EEA-B9B7AF21C832}" v="770" dt="2024-11-14T15:23:54.9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247" autoAdjust="0"/>
  </p:normalViewPr>
  <p:slideViewPr>
    <p:cSldViewPr snapToGrid="0">
      <p:cViewPr varScale="1">
        <p:scale>
          <a:sx n="59" d="100"/>
          <a:sy n="59" d="100"/>
        </p:scale>
        <p:origin x="940" y="52"/>
      </p:cViewPr>
      <p:guideLst>
        <p:guide orient="horz" pos="2184"/>
        <p:guide pos="3840"/>
        <p:guide pos="55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F17B1D0-9C1D-3C41-BAA3-48B3F0E51C6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B7EECA1-CC89-A541-A86C-9FDDC7971CE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F061D1E-92F2-C644-8F1A-8B20ACA75A47}" type="datetimeFigureOut">
              <a:rPr lang="en-US" smtClean="0"/>
              <a:t>11/26/2024</a:t>
            </a:fld>
            <a:endParaRPr lang="en-US"/>
          </a:p>
        </p:txBody>
      </p:sp>
      <p:sp>
        <p:nvSpPr>
          <p:cNvPr id="4" name="Footer Placeholder 3">
            <a:extLst>
              <a:ext uri="{FF2B5EF4-FFF2-40B4-BE49-F238E27FC236}">
                <a16:creationId xmlns:a16="http://schemas.microsoft.com/office/drawing/2014/main" id="{8DDA84A5-61E6-D14A-8542-0CB173E7766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D417F01-B181-CC44-9A30-F24CA4E1524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A01154E-180F-114A-AD70-C68C5D2E3764}" type="slidenum">
              <a:rPr lang="en-US" smtClean="0"/>
              <a:t>‹#›</a:t>
            </a:fld>
            <a:endParaRPr lang="en-US"/>
          </a:p>
        </p:txBody>
      </p:sp>
    </p:spTree>
    <p:extLst>
      <p:ext uri="{BB962C8B-B14F-4D97-AF65-F5344CB8AC3E}">
        <p14:creationId xmlns:p14="http://schemas.microsoft.com/office/powerpoint/2010/main" val="4333573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37C902-EE52-4A32-B141-512D845E3078}" type="datetimeFigureOut">
              <a:rPr lang="en-US" smtClean="0"/>
              <a:t>11/26/2024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A71CC3-AF76-4F28-B5DC-258BBD32C8B5}" type="slidenum">
              <a:rPr lang="en-US" smtClean="0"/>
              <a:t>‹#›</a:t>
            </a:fld>
            <a:endParaRPr lang="en-US"/>
          </a:p>
        </p:txBody>
      </p:sp>
    </p:spTree>
    <p:extLst>
      <p:ext uri="{BB962C8B-B14F-4D97-AF65-F5344CB8AC3E}">
        <p14:creationId xmlns:p14="http://schemas.microsoft.com/office/powerpoint/2010/main" val="3500434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A71CC3-AF76-4F28-B5DC-258BBD32C8B5}" type="slidenum">
              <a:rPr lang="en-US" smtClean="0"/>
              <a:t>1</a:t>
            </a:fld>
            <a:endParaRPr lang="en-US"/>
          </a:p>
        </p:txBody>
      </p:sp>
    </p:spTree>
    <p:extLst>
      <p:ext uri="{BB962C8B-B14F-4D97-AF65-F5344CB8AC3E}">
        <p14:creationId xmlns:p14="http://schemas.microsoft.com/office/powerpoint/2010/main" val="2535078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working with women clients, collaboration is important and may help to create a long-term, loyal client who trusts and values your opinion. </a:t>
            </a:r>
          </a:p>
        </p:txBody>
      </p:sp>
      <p:sp>
        <p:nvSpPr>
          <p:cNvPr id="4" name="Slide Number Placeholder 3"/>
          <p:cNvSpPr>
            <a:spLocks noGrp="1"/>
          </p:cNvSpPr>
          <p:nvPr>
            <p:ph type="sldNum" sz="quarter" idx="5"/>
          </p:nvPr>
        </p:nvSpPr>
        <p:spPr/>
        <p:txBody>
          <a:bodyPr/>
          <a:lstStyle/>
          <a:p>
            <a:fld id="{A0A71CC3-AF76-4F28-B5DC-258BBD32C8B5}" type="slidenum">
              <a:rPr lang="en-US" smtClean="0"/>
              <a:t>10</a:t>
            </a:fld>
            <a:endParaRPr lang="en-US"/>
          </a:p>
        </p:txBody>
      </p:sp>
    </p:spTree>
    <p:extLst>
      <p:ext uri="{BB962C8B-B14F-4D97-AF65-F5344CB8AC3E}">
        <p14:creationId xmlns:p14="http://schemas.microsoft.com/office/powerpoint/2010/main" val="3262076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The conventional sales process often follows a "male-centric" approach, which might not always resonate with how many women prefer to make financial decisions. To foster a more inclusive and collaborative sales experience, consider these tips:</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b="1">
                <a:effectLst/>
                <a:latin typeface="Calibri" panose="020F0502020204030204" pitchFamily="34" charset="0"/>
                <a:ea typeface="Calibri" panose="020F0502020204030204" pitchFamily="34" charset="0"/>
                <a:cs typeface="Arial" panose="020B0604020202020204" pitchFamily="34" charset="0"/>
              </a:rPr>
              <a:t>Engage in meaningful conversations</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Introduce yourself and share some of your personal interests to create a connection. Ask open-ended, clarifying questions to ensure a deep understanding of their financial needs.</a:t>
            </a:r>
          </a:p>
          <a:p>
            <a:pPr marL="0" marR="0">
              <a:lnSpc>
                <a:spcPct val="107000"/>
              </a:lnSpc>
              <a:spcBef>
                <a:spcPts val="0"/>
              </a:spcBef>
              <a:spcAft>
                <a:spcPts val="800"/>
              </a:spcAft>
            </a:pPr>
            <a:endParaRPr lang="en-US" sz="1800" b="1">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b="1">
                <a:effectLst/>
                <a:latin typeface="Calibri" panose="020F0502020204030204" pitchFamily="34" charset="0"/>
                <a:ea typeface="Calibri" panose="020F0502020204030204" pitchFamily="34" charset="0"/>
                <a:cs typeface="Arial" panose="020B0604020202020204" pitchFamily="34" charset="0"/>
              </a:rPr>
              <a:t>Include all voices in the discussion</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When working with couples, it's essential to involve both partners in the conversation and give each person the space and time to share their perspectives. Sometimes, meeting with each partner individually can provide insights into their unique financial goals and concerns.</a:t>
            </a:r>
          </a:p>
          <a:p>
            <a:pPr marL="0" marR="0">
              <a:lnSpc>
                <a:spcPct val="107000"/>
              </a:lnSpc>
              <a:spcBef>
                <a:spcPts val="0"/>
              </a:spcBef>
              <a:spcAft>
                <a:spcPts val="800"/>
              </a:spcAft>
            </a:pPr>
            <a:endParaRPr lang="en-US" sz="1800" b="1">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b="1">
                <a:effectLst/>
                <a:latin typeface="Calibri" panose="020F0502020204030204" pitchFamily="34" charset="0"/>
                <a:ea typeface="Calibri" panose="020F0502020204030204" pitchFamily="34" charset="0"/>
                <a:cs typeface="Arial" panose="020B0604020202020204" pitchFamily="34" charset="0"/>
              </a:rPr>
              <a:t>Pay attention to non-verbal cues</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Non-verbal communication plays a significant role in understanding and building trust. Maintaining eye contact, actively listening, taking notes, and remembering details about their loved ones can demonstrate your investment in their well-being, laying the foundation for future interactions.</a:t>
            </a:r>
          </a:p>
          <a:p>
            <a:pPr marL="0" marR="0">
              <a:lnSpc>
                <a:spcPct val="107000"/>
              </a:lnSpc>
              <a:spcBef>
                <a:spcPts val="0"/>
              </a:spcBef>
              <a:spcAft>
                <a:spcPts val="800"/>
              </a:spcAft>
            </a:pPr>
            <a:endParaRPr lang="en-US" sz="1800" b="1">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b="1">
                <a:effectLst/>
                <a:latin typeface="Calibri" panose="020F0502020204030204" pitchFamily="34" charset="0"/>
                <a:ea typeface="Calibri" panose="020F0502020204030204" pitchFamily="34" charset="0"/>
                <a:cs typeface="Arial" panose="020B0604020202020204" pitchFamily="34" charset="0"/>
              </a:rPr>
              <a:t>Allow time for reflection</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Many individuals appreciate having time to consider information. Providing related materials and allowing time for reflection can empower them to conduct their own research and make informed decisions.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Arial" panose="020B0604020202020204" pitchFamily="34" charset="0"/>
              </a:rPr>
              <a:t>Women often juggle multiple roles, which can influence their financial planning and preparedness for unexpected events. Our tools and resources are designed to support you in helping your clients feel confident and empowered in managing their finances.</a:t>
            </a:r>
          </a:p>
          <a:p>
            <a:endParaRPr lang="en-US"/>
          </a:p>
        </p:txBody>
      </p:sp>
      <p:sp>
        <p:nvSpPr>
          <p:cNvPr id="4" name="Slide Number Placeholder 3"/>
          <p:cNvSpPr>
            <a:spLocks noGrp="1"/>
          </p:cNvSpPr>
          <p:nvPr>
            <p:ph type="sldNum" sz="quarter" idx="5"/>
          </p:nvPr>
        </p:nvSpPr>
        <p:spPr/>
        <p:txBody>
          <a:bodyPr/>
          <a:lstStyle/>
          <a:p>
            <a:fld id="{A0A71CC3-AF76-4F28-B5DC-258BBD32C8B5}" type="slidenum">
              <a:rPr lang="en-US" smtClean="0"/>
              <a:t>11</a:t>
            </a:fld>
            <a:endParaRPr lang="en-US"/>
          </a:p>
        </p:txBody>
      </p:sp>
    </p:spTree>
    <p:extLst>
      <p:ext uri="{BB962C8B-B14F-4D97-AF65-F5344CB8AC3E}">
        <p14:creationId xmlns:p14="http://schemas.microsoft.com/office/powerpoint/2010/main" val="2681617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By doing all of these things, especially when working with a couple, you will ensure that you establish a relationship with both partners, which is not the case today as this statistic reveals that [read slide].</a:t>
            </a:r>
          </a:p>
        </p:txBody>
      </p:sp>
      <p:sp>
        <p:nvSpPr>
          <p:cNvPr id="4" name="Slide Number Placeholder 3"/>
          <p:cNvSpPr>
            <a:spLocks noGrp="1"/>
          </p:cNvSpPr>
          <p:nvPr>
            <p:ph type="sldNum" sz="quarter" idx="5"/>
          </p:nvPr>
        </p:nvSpPr>
        <p:spPr/>
        <p:txBody>
          <a:bodyPr/>
          <a:lstStyle/>
          <a:p>
            <a:fld id="{A0A71CC3-AF76-4F28-B5DC-258BBD32C8B5}" type="slidenum">
              <a:rPr lang="en-US" smtClean="0"/>
              <a:t>12</a:t>
            </a:fld>
            <a:endParaRPr lang="en-US"/>
          </a:p>
        </p:txBody>
      </p:sp>
    </p:spTree>
    <p:extLst>
      <p:ext uri="{BB962C8B-B14F-4D97-AF65-F5344CB8AC3E}">
        <p14:creationId xmlns:p14="http://schemas.microsoft.com/office/powerpoint/2010/main" val="18710261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you prepare to discuss finances with women, also remember to….</a:t>
            </a:r>
          </a:p>
        </p:txBody>
      </p:sp>
      <p:sp>
        <p:nvSpPr>
          <p:cNvPr id="4" name="Slide Number Placeholder 3"/>
          <p:cNvSpPr>
            <a:spLocks noGrp="1"/>
          </p:cNvSpPr>
          <p:nvPr>
            <p:ph type="sldNum" sz="quarter" idx="5"/>
          </p:nvPr>
        </p:nvSpPr>
        <p:spPr/>
        <p:txBody>
          <a:bodyPr/>
          <a:lstStyle/>
          <a:p>
            <a:fld id="{A0A71CC3-AF76-4F28-B5DC-258BBD32C8B5}" type="slidenum">
              <a:rPr lang="en-US" smtClean="0"/>
              <a:t>13</a:t>
            </a:fld>
            <a:endParaRPr lang="en-US"/>
          </a:p>
        </p:txBody>
      </p:sp>
    </p:spTree>
    <p:extLst>
      <p:ext uri="{BB962C8B-B14F-4D97-AF65-F5344CB8AC3E}">
        <p14:creationId xmlns:p14="http://schemas.microsoft.com/office/powerpoint/2010/main" val="3968205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Focus on how the product and/or strategy will benefit them</a:t>
            </a:r>
          </a:p>
          <a:p>
            <a:r>
              <a:rPr lang="en-US"/>
              <a:t>Highlight the intangible benefits, such as the peace of mind it may provide. Also, how will this set her up for her future goals — family planning, leaving a legacy, charitable giving, etc. Think wholistically, outside any gender norms you may associate with a female client.</a:t>
            </a:r>
          </a:p>
          <a:p>
            <a:endParaRPr lang="en-US"/>
          </a:p>
          <a:p>
            <a:r>
              <a:rPr lang="en-US" b="1"/>
              <a:t>Educate and advise </a:t>
            </a:r>
          </a:p>
          <a:p>
            <a:r>
              <a:rPr lang="en-US"/>
              <a:t>Position yourself as a trusted resource for life insurance and financial strategies. You are also an educator and a coach. If you garner enough trust, you may have an opportunity to play a larger financial role throughout her portfolio. </a:t>
            </a:r>
            <a:r>
              <a:rPr lang="en-US" b="1">
                <a:solidFill>
                  <a:srgbClr val="FF0000"/>
                </a:solidFill>
              </a:rPr>
              <a:t>Give them something to take away or other resources they can dig into after your meeting. </a:t>
            </a:r>
          </a:p>
          <a:p>
            <a:endParaRPr lang="en-US"/>
          </a:p>
          <a:p>
            <a:r>
              <a:rPr lang="en-US" b="1"/>
              <a:t>Focus on life stages </a:t>
            </a:r>
          </a:p>
          <a:p>
            <a:r>
              <a:rPr lang="en-US"/>
              <a:t>Every phase of life brings unique challenges and needs. Look for ways to learn how/where they see themselves. Each woman is unique and will have a different perspective on what stage they are in. A great example of a question is to have them define their “family.” The responses can be quite different and you just gained some valuable knowledge. </a:t>
            </a:r>
          </a:p>
          <a:p>
            <a:endParaRPr lang="en-US"/>
          </a:p>
          <a:p>
            <a:r>
              <a:rPr lang="en-US" b="1"/>
              <a:t>Help prepare for the unexpected </a:t>
            </a:r>
          </a:p>
          <a:p>
            <a:r>
              <a:rPr lang="en-US"/>
              <a:t>Offer strategies that can provide stability and security. Wealth accumulation strategies should include conservative and aggressive investment choices, as well as the pros and cons of each option.</a:t>
            </a:r>
          </a:p>
        </p:txBody>
      </p:sp>
      <p:sp>
        <p:nvSpPr>
          <p:cNvPr id="4" name="Slide Number Placeholder 3"/>
          <p:cNvSpPr>
            <a:spLocks noGrp="1"/>
          </p:cNvSpPr>
          <p:nvPr>
            <p:ph type="sldNum" sz="quarter" idx="5"/>
          </p:nvPr>
        </p:nvSpPr>
        <p:spPr/>
        <p:txBody>
          <a:bodyPr/>
          <a:lstStyle/>
          <a:p>
            <a:fld id="{A0A71CC3-AF76-4F28-B5DC-258BBD32C8B5}" type="slidenum">
              <a:rPr lang="en-US" smtClean="0"/>
              <a:t>14</a:t>
            </a:fld>
            <a:endParaRPr lang="en-US"/>
          </a:p>
        </p:txBody>
      </p:sp>
    </p:spTree>
    <p:extLst>
      <p:ext uri="{BB962C8B-B14F-4D97-AF65-F5344CB8AC3E}">
        <p14:creationId xmlns:p14="http://schemas.microsoft.com/office/powerpoint/2010/main" val="748719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Women embody a wide range of personas – each shaped by their individual experiences and roles throughout life. While adapting to life’s everchanging demands, their personas often change or intertwine with one another. </a:t>
            </a:r>
          </a:p>
          <a:p>
            <a:endParaRPr lang="en-US"/>
          </a:p>
          <a:p>
            <a:r>
              <a:rPr lang="en-US"/>
              <a:t>No matter what persona – or personas – you currently embody, life insurance can play a role in helping to protect you and your loved ones. </a:t>
            </a:r>
          </a:p>
          <a:p>
            <a:endParaRPr lang="en-US"/>
          </a:p>
          <a:p>
            <a:r>
              <a:rPr lang="en-US" b="1"/>
              <a:t>Working women </a:t>
            </a:r>
          </a:p>
          <a:p>
            <a:r>
              <a:rPr lang="en-US"/>
              <a:t>If you’re a working mother, your income might help cover the costs of ordinary living expenses, child care, education and savings for your retirement. Your income can have a significant impact on your family’s lifestyle. Life insurance can help protect your family by providing a death benefit that can help replace your lost income if you die prematurely. </a:t>
            </a:r>
          </a:p>
          <a:p>
            <a:endParaRPr lang="en-US"/>
          </a:p>
          <a:p>
            <a:r>
              <a:rPr lang="en-US" b="1"/>
              <a:t>Single women </a:t>
            </a:r>
          </a:p>
          <a:p>
            <a:r>
              <a:rPr lang="en-US"/>
              <a:t>Single women often think it isn’t necessary to buy life insurance, but what is often overlooked is that life insurance can provide funds to  pay off debt such as college loans and funeral expenses. In addition,  life insurance can supplement retirement income. </a:t>
            </a:r>
          </a:p>
          <a:p>
            <a:endParaRPr lang="en-US" b="1"/>
          </a:p>
          <a:p>
            <a:r>
              <a:rPr lang="en-US" b="1"/>
              <a:t>Single mothers </a:t>
            </a:r>
          </a:p>
          <a:p>
            <a:r>
              <a:rPr lang="en-US"/>
              <a:t>Whether divorced, widowed or a single mother, you’re likely to be primarily responsible for your child’s support. Life insurance can help cover ongoing child-care costs, medical expenses and educational expenses. </a:t>
            </a:r>
          </a:p>
          <a:p>
            <a:endParaRPr lang="en-US"/>
          </a:p>
          <a:p>
            <a:r>
              <a:rPr lang="en-US" b="1"/>
              <a:t>Stay-at-home mothers </a:t>
            </a:r>
          </a:p>
          <a:p>
            <a:r>
              <a:rPr lang="en-US"/>
              <a:t>Maintaining a household is a full-time job, and the cost of the services you provide could be quite significant if someone were to be hired to do them. If you were to die prematurely, any life insurance proceeds can help pay for services that keep the household running and allow your spouse to keep working. </a:t>
            </a:r>
          </a:p>
          <a:p>
            <a:endParaRPr lang="en-US"/>
          </a:p>
          <a:p>
            <a:r>
              <a:rPr lang="en-US" b="1"/>
              <a:t>Business owners </a:t>
            </a:r>
          </a:p>
          <a:p>
            <a:r>
              <a:rPr lang="en-US"/>
              <a:t>In the U.S. there are over 14 million women-owned small businesses, accounting for 40% of all businesses in the country.6 Being a business owner adds on more responsibilities for women. Life insurance can be used to cover company expenses and used as a tool for business owners who are structuring buy-sell arrangements or providing benefits to key employees. </a:t>
            </a:r>
          </a:p>
        </p:txBody>
      </p:sp>
      <p:sp>
        <p:nvSpPr>
          <p:cNvPr id="4" name="Slide Number Placeholder 3"/>
          <p:cNvSpPr>
            <a:spLocks noGrp="1"/>
          </p:cNvSpPr>
          <p:nvPr>
            <p:ph type="sldNum" sz="quarter" idx="5"/>
          </p:nvPr>
        </p:nvSpPr>
        <p:spPr/>
        <p:txBody>
          <a:bodyPr/>
          <a:lstStyle/>
          <a:p>
            <a:fld id="{A0A71CC3-AF76-4F28-B5DC-258BBD32C8B5}" type="slidenum">
              <a:rPr lang="en-US" smtClean="0"/>
              <a:t>15</a:t>
            </a:fld>
            <a:endParaRPr lang="en-US"/>
          </a:p>
        </p:txBody>
      </p:sp>
    </p:spTree>
    <p:extLst>
      <p:ext uri="{BB962C8B-B14F-4D97-AF65-F5344CB8AC3E}">
        <p14:creationId xmlns:p14="http://schemas.microsoft.com/office/powerpoint/2010/main" val="946352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Women are empowered in so many ways. They take charge and see value in their education, employment, homeownership, relationships and so much more. Women take responsibility for and affirm those actions. They “own it” so to speak, and this should apply to finances as well. Women should own life insurance and own their empowerment and responsibility for caring for family after they are gone.</a:t>
            </a:r>
          </a:p>
          <a:p>
            <a:endParaRPr lang="en-US"/>
          </a:p>
        </p:txBody>
      </p:sp>
      <p:sp>
        <p:nvSpPr>
          <p:cNvPr id="4" name="Slide Number Placeholder 3"/>
          <p:cNvSpPr>
            <a:spLocks noGrp="1"/>
          </p:cNvSpPr>
          <p:nvPr>
            <p:ph type="sldNum" sz="quarter" idx="5"/>
          </p:nvPr>
        </p:nvSpPr>
        <p:spPr/>
        <p:txBody>
          <a:bodyPr/>
          <a:lstStyle/>
          <a:p>
            <a:fld id="{A0A71CC3-AF76-4F28-B5DC-258BBD32C8B5}" type="slidenum">
              <a:rPr lang="en-US" smtClean="0"/>
              <a:t>2</a:t>
            </a:fld>
            <a:endParaRPr lang="en-US"/>
          </a:p>
        </p:txBody>
      </p:sp>
    </p:spTree>
    <p:extLst>
      <p:ext uri="{BB962C8B-B14F-4D97-AF65-F5344CB8AC3E}">
        <p14:creationId xmlns:p14="http://schemas.microsoft.com/office/powerpoint/2010/main" val="3173108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challenges women face are unique and can impact many aspects of their life, including finances. These factors can greatly impact financial planning. Let’s take a look…</a:t>
            </a:r>
          </a:p>
        </p:txBody>
      </p:sp>
      <p:sp>
        <p:nvSpPr>
          <p:cNvPr id="4" name="Slide Number Placeholder 3"/>
          <p:cNvSpPr>
            <a:spLocks noGrp="1"/>
          </p:cNvSpPr>
          <p:nvPr>
            <p:ph type="sldNum" sz="quarter" idx="5"/>
          </p:nvPr>
        </p:nvSpPr>
        <p:spPr/>
        <p:txBody>
          <a:bodyPr/>
          <a:lstStyle/>
          <a:p>
            <a:fld id="{A0A71CC3-AF76-4F28-B5DC-258BBD32C8B5}" type="slidenum">
              <a:rPr lang="en-US" smtClean="0"/>
              <a:t>3</a:t>
            </a:fld>
            <a:endParaRPr lang="en-US"/>
          </a:p>
        </p:txBody>
      </p:sp>
    </p:spTree>
    <p:extLst>
      <p:ext uri="{BB962C8B-B14F-4D97-AF65-F5344CB8AC3E}">
        <p14:creationId xmlns:p14="http://schemas.microsoft.com/office/powerpoint/2010/main" val="2178664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Women have a longer life expectancy than men which means that they’re money needs to last longer.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Women born in North America in 2023 are expected to live six years longer than men. </a:t>
            </a:r>
            <a:r>
              <a:rPr lang="en-US" sz="1200"/>
              <a:t>This creates a need for more lifetime income as well as considerations around potential long-term care needs. It’s important to plan now to help reduce financial stress in your later years. </a:t>
            </a:r>
            <a:endParaRPr lang="en-US" sz="1600"/>
          </a:p>
          <a:p>
            <a:endParaRPr lang="en-US"/>
          </a:p>
        </p:txBody>
      </p:sp>
      <p:sp>
        <p:nvSpPr>
          <p:cNvPr id="4" name="Slide Number Placeholder 3"/>
          <p:cNvSpPr>
            <a:spLocks noGrp="1"/>
          </p:cNvSpPr>
          <p:nvPr>
            <p:ph type="sldNum" sz="quarter" idx="5"/>
          </p:nvPr>
        </p:nvSpPr>
        <p:spPr/>
        <p:txBody>
          <a:bodyPr/>
          <a:lstStyle/>
          <a:p>
            <a:fld id="{A0A71CC3-AF76-4F28-B5DC-258BBD32C8B5}" type="slidenum">
              <a:rPr lang="en-US" smtClean="0"/>
              <a:t>4</a:t>
            </a:fld>
            <a:endParaRPr lang="en-US"/>
          </a:p>
        </p:txBody>
      </p:sp>
    </p:spTree>
    <p:extLst>
      <p:ext uri="{BB962C8B-B14F-4D97-AF65-F5344CB8AC3E}">
        <p14:creationId xmlns:p14="http://schemas.microsoft.com/office/powerpoint/2010/main" val="1767697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some point throughout life, most women will take on the role of a primary caregiver. </a:t>
            </a:r>
          </a:p>
          <a:p>
            <a:endParaRPr lang="en-US"/>
          </a:p>
          <a:p>
            <a:pPr marL="0" indent="0">
              <a:lnSpc>
                <a:spcPct val="100000"/>
              </a:lnSpc>
              <a:spcBef>
                <a:spcPts val="0"/>
              </a:spcBef>
              <a:buNone/>
            </a:pPr>
            <a:r>
              <a:rPr lang="en-US" sz="1800" b="0">
                <a:solidFill>
                  <a:srgbClr val="098D3E"/>
                </a:solidFill>
              </a:rPr>
              <a:t>More than 75 percent of caregivers identify as women.</a:t>
            </a:r>
            <a:r>
              <a:rPr lang="en-US" sz="1800" b="0" baseline="30000">
                <a:solidFill>
                  <a:srgbClr val="098D3E"/>
                </a:solidFill>
              </a:rPr>
              <a:t>1</a:t>
            </a:r>
            <a:r>
              <a:rPr lang="en-US" sz="1800" b="0">
                <a:solidFill>
                  <a:srgbClr val="098D3E"/>
                </a:solidFill>
              </a:rPr>
              <a:t> </a:t>
            </a:r>
          </a:p>
          <a:p>
            <a:pPr marL="0" indent="0">
              <a:lnSpc>
                <a:spcPct val="100000"/>
              </a:lnSpc>
              <a:spcBef>
                <a:spcPts val="0"/>
              </a:spcBef>
              <a:buNone/>
            </a:pPr>
            <a:r>
              <a:rPr lang="en-US" sz="1200"/>
              <a:t>At some point, you may provide care for aging parents or relatives, while potentially taking care of your own children. </a:t>
            </a:r>
            <a:endParaRPr lang="en-US" sz="1600"/>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Women globally tend to spend three times as many hours on unpaid domestic and care work compared to men.</a:t>
            </a:r>
            <a:r>
              <a:rPr lang="en-US" sz="1200" baseline="30000"/>
              <a:t>2</a:t>
            </a:r>
          </a:p>
        </p:txBody>
      </p:sp>
      <p:sp>
        <p:nvSpPr>
          <p:cNvPr id="4" name="Slide Number Placeholder 3"/>
          <p:cNvSpPr>
            <a:spLocks noGrp="1"/>
          </p:cNvSpPr>
          <p:nvPr>
            <p:ph type="sldNum" sz="quarter" idx="5"/>
          </p:nvPr>
        </p:nvSpPr>
        <p:spPr/>
        <p:txBody>
          <a:bodyPr/>
          <a:lstStyle/>
          <a:p>
            <a:fld id="{A0A71CC3-AF76-4F28-B5DC-258BBD32C8B5}" type="slidenum">
              <a:rPr lang="en-US" smtClean="0"/>
              <a:t>5</a:t>
            </a:fld>
            <a:endParaRPr lang="en-US"/>
          </a:p>
        </p:txBody>
      </p:sp>
    </p:spTree>
    <p:extLst>
      <p:ext uri="{BB962C8B-B14F-4D97-AF65-F5344CB8AC3E}">
        <p14:creationId xmlns:p14="http://schemas.microsoft.com/office/powerpoint/2010/main" val="2145336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Bef>
                <a:spcPts val="0"/>
              </a:spcBef>
              <a:buNone/>
            </a:pPr>
            <a:r>
              <a:rPr lang="en-US" sz="1200" b="0">
                <a:solidFill>
                  <a:srgbClr val="098D3E"/>
                </a:solidFill>
              </a:rPr>
              <a:t>On average, women earn 82% of what men earn, which can prevent women from saving or planning for retirement in the early years of employment.</a:t>
            </a:r>
          </a:p>
          <a:p>
            <a:pPr marL="0" indent="0">
              <a:lnSpc>
                <a:spcPct val="100000"/>
              </a:lnSpc>
              <a:spcBef>
                <a:spcPts val="0"/>
              </a:spcBef>
              <a:buNone/>
            </a:pPr>
            <a:endParaRPr lang="en-US" sz="1000"/>
          </a:p>
          <a:p>
            <a:pPr marL="0" indent="0">
              <a:lnSpc>
                <a:spcPct val="100000"/>
              </a:lnSpc>
              <a:spcBef>
                <a:spcPts val="0"/>
              </a:spcBef>
              <a:buNone/>
            </a:pPr>
            <a:r>
              <a:rPr lang="en-US" sz="1000"/>
              <a:t>In addition, many women take time off work to care for family, which creates a need to catch up on their retirement savings. </a:t>
            </a:r>
            <a:endParaRPr lang="en-US" sz="1100" b="0" baseline="30000">
              <a:solidFill>
                <a:schemeClr val="tx1"/>
              </a:solidFill>
              <a:latin typeface="+mn-lt"/>
            </a:endParaRPr>
          </a:p>
          <a:p>
            <a:pPr marL="0" indent="0">
              <a:lnSpc>
                <a:spcPct val="100000"/>
              </a:lnSpc>
              <a:spcBef>
                <a:spcPts val="0"/>
              </a:spcBef>
              <a:buNone/>
            </a:pPr>
            <a:endParaRPr lang="en-US" sz="1100" b="0" baseline="30000">
              <a:solidFill>
                <a:schemeClr val="tx1"/>
              </a:solidFill>
              <a:latin typeface="+mn-lt"/>
            </a:endParaRPr>
          </a:p>
          <a:p>
            <a:pPr marL="0" indent="0">
              <a:lnSpc>
                <a:spcPct val="100000"/>
              </a:lnSpc>
              <a:spcBef>
                <a:spcPts val="0"/>
              </a:spcBef>
              <a:buNone/>
            </a:pPr>
            <a:r>
              <a:rPr lang="en-US" sz="4000" b="0">
                <a:solidFill>
                  <a:srgbClr val="58595B"/>
                </a:solidFill>
                <a:latin typeface="Hurme Geometric Sans 4 Bold" panose="020B0A00020000000000" pitchFamily="34" charset="0"/>
              </a:rPr>
              <a:t>4.5</a:t>
            </a:r>
            <a:r>
              <a:rPr lang="en-US" b="0">
                <a:solidFill>
                  <a:srgbClr val="58595B"/>
                </a:solidFill>
              </a:rPr>
              <a:t> </a:t>
            </a:r>
            <a:r>
              <a:rPr lang="en-US" sz="1400" b="0">
                <a:solidFill>
                  <a:srgbClr val="58595B"/>
                </a:solidFill>
              </a:rPr>
              <a:t>years </a:t>
            </a:r>
            <a:r>
              <a:rPr lang="en-US" sz="1200" b="0">
                <a:solidFill>
                  <a:srgbClr val="58595B"/>
                </a:solidFill>
              </a:rPr>
              <a:t>is the average length of time a caregiver provides unpaid care to a loved one.</a:t>
            </a:r>
            <a:endParaRPr lang="en-US" b="0"/>
          </a:p>
          <a:p>
            <a:endParaRPr lang="en-US"/>
          </a:p>
        </p:txBody>
      </p:sp>
      <p:sp>
        <p:nvSpPr>
          <p:cNvPr id="4" name="Slide Number Placeholder 3"/>
          <p:cNvSpPr>
            <a:spLocks noGrp="1"/>
          </p:cNvSpPr>
          <p:nvPr>
            <p:ph type="sldNum" sz="quarter" idx="5"/>
          </p:nvPr>
        </p:nvSpPr>
        <p:spPr/>
        <p:txBody>
          <a:bodyPr/>
          <a:lstStyle/>
          <a:p>
            <a:fld id="{A0A71CC3-AF76-4F28-B5DC-258BBD32C8B5}" type="slidenum">
              <a:rPr lang="en-US" smtClean="0"/>
              <a:t>6</a:t>
            </a:fld>
            <a:endParaRPr lang="en-US"/>
          </a:p>
        </p:txBody>
      </p:sp>
    </p:spTree>
    <p:extLst>
      <p:ext uri="{BB962C8B-B14F-4D97-AF65-F5344CB8AC3E}">
        <p14:creationId xmlns:p14="http://schemas.microsoft.com/office/powerpoint/2010/main" val="3976487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slide</a:t>
            </a:r>
          </a:p>
        </p:txBody>
      </p:sp>
      <p:sp>
        <p:nvSpPr>
          <p:cNvPr id="4" name="Slide Number Placeholder 3"/>
          <p:cNvSpPr>
            <a:spLocks noGrp="1"/>
          </p:cNvSpPr>
          <p:nvPr>
            <p:ph type="sldNum" sz="quarter" idx="5"/>
          </p:nvPr>
        </p:nvSpPr>
        <p:spPr/>
        <p:txBody>
          <a:bodyPr/>
          <a:lstStyle/>
          <a:p>
            <a:fld id="{A0A71CC3-AF76-4F28-B5DC-258BBD32C8B5}" type="slidenum">
              <a:rPr lang="en-US" smtClean="0"/>
              <a:t>7</a:t>
            </a:fld>
            <a:endParaRPr lang="en-US"/>
          </a:p>
        </p:txBody>
      </p:sp>
    </p:spTree>
    <p:extLst>
      <p:ext uri="{BB962C8B-B14F-4D97-AF65-F5344CB8AC3E}">
        <p14:creationId xmlns:p14="http://schemas.microsoft.com/office/powerpoint/2010/main" val="1698718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Bef>
                <a:spcPts val="0"/>
              </a:spcBef>
              <a:buNone/>
            </a:pPr>
            <a:r>
              <a:rPr lang="en-US" sz="1400"/>
              <a:t>Women posses a majority of the purchasing power</a:t>
            </a:r>
          </a:p>
          <a:p>
            <a:pPr marL="233363" lvl="1" indent="0">
              <a:lnSpc>
                <a:spcPct val="100000"/>
              </a:lnSpc>
              <a:spcBef>
                <a:spcPts val="0"/>
              </a:spcBef>
              <a:buNone/>
            </a:pPr>
            <a:endParaRPr lang="en-US" sz="1400"/>
          </a:p>
          <a:p>
            <a:pPr marL="0" indent="0">
              <a:lnSpc>
                <a:spcPct val="100000"/>
              </a:lnSpc>
              <a:spcBef>
                <a:spcPts val="0"/>
              </a:spcBef>
              <a:buNone/>
            </a:pPr>
            <a:r>
              <a:rPr lang="en-US" sz="1400"/>
              <a:t>Transfer of wealth and inheritance financial planning</a:t>
            </a:r>
          </a:p>
          <a:p>
            <a:pPr lvl="1">
              <a:lnSpc>
                <a:spcPct val="100000"/>
              </a:lnSpc>
              <a:spcBef>
                <a:spcPts val="0"/>
              </a:spcBef>
            </a:pPr>
            <a:r>
              <a:rPr lang="en-US" sz="1400"/>
              <a:t>As previously mentioned, Women born in North America in 2023 are expected to live six years longer than men</a:t>
            </a:r>
            <a:r>
              <a:rPr lang="en-US" sz="1400" baseline="30000"/>
              <a:t>1 </a:t>
            </a:r>
            <a:r>
              <a:rPr lang="en-US" sz="1400"/>
              <a:t>leaving the generational wealth transfer to the women.</a:t>
            </a:r>
            <a:endParaRPr lang="en-US" sz="1400" baseline="30000"/>
          </a:p>
          <a:p>
            <a:pPr marL="0" indent="0">
              <a:lnSpc>
                <a:spcPct val="100000"/>
              </a:lnSpc>
              <a:spcBef>
                <a:spcPts val="0"/>
              </a:spcBef>
              <a:buNone/>
            </a:pPr>
            <a:endParaRPr lang="en-US" sz="1400"/>
          </a:p>
          <a:p>
            <a:pPr marL="0" indent="0">
              <a:lnSpc>
                <a:spcPct val="100000"/>
              </a:lnSpc>
              <a:spcBef>
                <a:spcPts val="0"/>
              </a:spcBef>
              <a:buNone/>
            </a:pPr>
            <a:r>
              <a:rPr lang="en-US" sz="1400"/>
              <a:t>Women are loyal customers – they give positive recommendations and build strong relationships</a:t>
            </a:r>
          </a:p>
          <a:p>
            <a:endParaRPr lang="en-US"/>
          </a:p>
        </p:txBody>
      </p:sp>
      <p:sp>
        <p:nvSpPr>
          <p:cNvPr id="4" name="Slide Number Placeholder 3"/>
          <p:cNvSpPr>
            <a:spLocks noGrp="1"/>
          </p:cNvSpPr>
          <p:nvPr>
            <p:ph type="sldNum" sz="quarter" idx="5"/>
          </p:nvPr>
        </p:nvSpPr>
        <p:spPr/>
        <p:txBody>
          <a:bodyPr/>
          <a:lstStyle/>
          <a:p>
            <a:fld id="{A0A71CC3-AF76-4F28-B5DC-258BBD32C8B5}" type="slidenum">
              <a:rPr lang="en-US" smtClean="0"/>
              <a:t>8</a:t>
            </a:fld>
            <a:endParaRPr lang="en-US"/>
          </a:p>
        </p:txBody>
      </p:sp>
    </p:spTree>
    <p:extLst>
      <p:ext uri="{BB962C8B-B14F-4D97-AF65-F5344CB8AC3E}">
        <p14:creationId xmlns:p14="http://schemas.microsoft.com/office/powerpoint/2010/main" val="2743152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slide</a:t>
            </a:r>
          </a:p>
        </p:txBody>
      </p:sp>
      <p:sp>
        <p:nvSpPr>
          <p:cNvPr id="4" name="Slide Number Placeholder 3"/>
          <p:cNvSpPr>
            <a:spLocks noGrp="1"/>
          </p:cNvSpPr>
          <p:nvPr>
            <p:ph type="sldNum" sz="quarter" idx="5"/>
          </p:nvPr>
        </p:nvSpPr>
        <p:spPr/>
        <p:txBody>
          <a:bodyPr/>
          <a:lstStyle/>
          <a:p>
            <a:fld id="{A0A71CC3-AF76-4F28-B5DC-258BBD32C8B5}" type="slidenum">
              <a:rPr lang="en-US" smtClean="0"/>
              <a:t>9</a:t>
            </a:fld>
            <a:endParaRPr lang="en-US"/>
          </a:p>
        </p:txBody>
      </p:sp>
    </p:spTree>
    <p:extLst>
      <p:ext uri="{BB962C8B-B14F-4D97-AF65-F5344CB8AC3E}">
        <p14:creationId xmlns:p14="http://schemas.microsoft.com/office/powerpoint/2010/main" val="28100134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1A597E-12E3-9F4F-9FA9-E94369B6FBEA}"/>
              </a:ext>
            </a:extLst>
          </p:cNvPr>
          <p:cNvPicPr>
            <a:picLocks noGrp="1" noRot="1" noChangeAspec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20" t="-450" r="10417"/>
          <a:stretch/>
        </p:blipFill>
        <p:spPr>
          <a:xfrm>
            <a:off x="6142320" y="456798"/>
            <a:ext cx="6092090" cy="6089776"/>
          </a:xfrm>
          <a:prstGeom prst="rect">
            <a:avLst/>
          </a:prstGeom>
        </p:spPr>
      </p:pic>
      <p:sp>
        <p:nvSpPr>
          <p:cNvPr id="6" name="Content Placeholder 7">
            <a:extLst>
              <a:ext uri="{FF2B5EF4-FFF2-40B4-BE49-F238E27FC236}">
                <a16:creationId xmlns:a16="http://schemas.microsoft.com/office/drawing/2014/main" id="{323F19C7-610D-B44C-BC7C-D1D8D7DD7506}"/>
              </a:ext>
            </a:extLst>
          </p:cNvPr>
          <p:cNvSpPr>
            <a:spLocks noGrp="1" noRot="1" noMove="1" noResize="1" noEditPoints="1" noAdjustHandles="1" noChangeArrowheads="1" noChangeShapeType="1"/>
          </p:cNvSpPr>
          <p:nvPr>
            <p:ph sz="quarter" idx="18" hasCustomPrompt="1"/>
          </p:nvPr>
        </p:nvSpPr>
        <p:spPr>
          <a:xfrm>
            <a:off x="914401" y="4273216"/>
            <a:ext cx="5095328" cy="228600"/>
          </a:xfrm>
          <a:prstGeom prst="rect">
            <a:avLst/>
          </a:prstGeom>
        </p:spPr>
        <p:txBody>
          <a:bodyPr lIns="0" tIns="0" rIns="0" bIns="0">
            <a:noAutofit/>
          </a:bodyPr>
          <a:lstStyle>
            <a:lvl1pPr marL="0" indent="0">
              <a:lnSpc>
                <a:spcPts val="1600"/>
              </a:lnSpc>
              <a:spcBef>
                <a:spcPts val="0"/>
              </a:spcBef>
              <a:buFontTx/>
              <a:buNone/>
              <a:defRPr sz="1400" b="1">
                <a:solidFill>
                  <a:schemeClr val="tx2"/>
                </a:solidFill>
              </a:defRPr>
            </a:lvl1pPr>
            <a:lvl2pPr marL="233363" indent="0">
              <a:buFontTx/>
              <a:buNone/>
              <a:defRPr sz="1400" b="1">
                <a:solidFill>
                  <a:schemeClr val="tx2"/>
                </a:solidFill>
              </a:defRPr>
            </a:lvl2pPr>
            <a:lvl3pPr marL="465138" indent="0">
              <a:buFontTx/>
              <a:buNone/>
              <a:defRPr sz="1400" b="1">
                <a:solidFill>
                  <a:schemeClr val="tx2"/>
                </a:solidFill>
              </a:defRPr>
            </a:lvl3pPr>
            <a:lvl4pPr marL="1371600" indent="0">
              <a:buFontTx/>
              <a:buNone/>
              <a:defRPr sz="1400" b="1">
                <a:solidFill>
                  <a:schemeClr val="tx2"/>
                </a:solidFill>
              </a:defRPr>
            </a:lvl4pPr>
            <a:lvl5pPr marL="1828800" indent="0">
              <a:buFontTx/>
              <a:buNone/>
              <a:defRPr sz="1400" b="1">
                <a:solidFill>
                  <a:schemeClr val="tx2"/>
                </a:solidFill>
              </a:defRPr>
            </a:lvl5pPr>
          </a:lstStyle>
          <a:p>
            <a:pPr lvl="0"/>
            <a:r>
              <a:rPr lang="en-US"/>
              <a:t>Name of presenter</a:t>
            </a:r>
          </a:p>
        </p:txBody>
      </p:sp>
      <p:sp>
        <p:nvSpPr>
          <p:cNvPr id="10" name="Title 1">
            <a:extLst>
              <a:ext uri="{FF2B5EF4-FFF2-40B4-BE49-F238E27FC236}">
                <a16:creationId xmlns:a16="http://schemas.microsoft.com/office/drawing/2014/main" id="{50CF4A0E-40A7-C448-BDA8-C209E44C9BCA}"/>
              </a:ext>
            </a:extLst>
          </p:cNvPr>
          <p:cNvSpPr>
            <a:spLocks noGrp="1" noRot="1" noMove="1" noResize="1" noEditPoints="1" noAdjustHandles="1" noChangeArrowheads="1" noChangeShapeType="1"/>
          </p:cNvSpPr>
          <p:nvPr>
            <p:ph type="ctrTitle" hasCustomPrompt="1"/>
          </p:nvPr>
        </p:nvSpPr>
        <p:spPr>
          <a:xfrm>
            <a:off x="904876" y="1422908"/>
            <a:ext cx="5095330" cy="932688"/>
          </a:xfrm>
          <a:prstGeom prst="rect">
            <a:avLst/>
          </a:prstGeom>
        </p:spPr>
        <p:txBody>
          <a:bodyPr anchor="t">
            <a:noAutofit/>
          </a:bodyPr>
          <a:lstStyle>
            <a:lvl1pPr algn="l">
              <a:lnSpc>
                <a:spcPts val="3300"/>
              </a:lnSpc>
              <a:defRPr sz="3200">
                <a:solidFill>
                  <a:schemeClr val="accent1"/>
                </a:solidFill>
              </a:defRPr>
            </a:lvl1pPr>
          </a:lstStyle>
          <a:p>
            <a:r>
              <a:rPr lang="en-US"/>
              <a:t>Presentation or document headline, up to 2 lines</a:t>
            </a:r>
          </a:p>
        </p:txBody>
      </p:sp>
      <p:sp>
        <p:nvSpPr>
          <p:cNvPr id="11" name="Subtitle 2">
            <a:extLst>
              <a:ext uri="{FF2B5EF4-FFF2-40B4-BE49-F238E27FC236}">
                <a16:creationId xmlns:a16="http://schemas.microsoft.com/office/drawing/2014/main" id="{89C04865-7640-BD40-AE55-598C40850E4B}"/>
              </a:ext>
            </a:extLst>
          </p:cNvPr>
          <p:cNvSpPr>
            <a:spLocks noGrp="1" noRot="1" noMove="1" noResize="1" noEditPoints="1" noAdjustHandles="1" noChangeArrowheads="1" noChangeShapeType="1"/>
          </p:cNvSpPr>
          <p:nvPr>
            <p:ph type="subTitle" idx="1" hasCustomPrompt="1"/>
          </p:nvPr>
        </p:nvSpPr>
        <p:spPr>
          <a:xfrm>
            <a:off x="914400" y="2560320"/>
            <a:ext cx="5095329" cy="576072"/>
          </a:xfrm>
          <a:prstGeom prst="rect">
            <a:avLst/>
          </a:prstGeom>
        </p:spPr>
        <p:txBody>
          <a:bodyPr lIns="0" tIns="0" rIns="0" bIns="0">
            <a:noAutofit/>
          </a:bodyPr>
          <a:lstStyle>
            <a:lvl1pPr marL="0" indent="0" algn="l">
              <a:lnSpc>
                <a:spcPct val="100000"/>
              </a:lnSpc>
              <a:spcBef>
                <a:spcPts val="0"/>
              </a:spcBef>
              <a:spcAft>
                <a:spcPts val="0"/>
              </a:spcAft>
              <a:buNone/>
              <a:defRPr sz="2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or document name</a:t>
            </a:r>
            <a:br>
              <a:rPr lang="en-US"/>
            </a:br>
            <a:r>
              <a:rPr lang="en-US"/>
              <a:t>Month day, year</a:t>
            </a:r>
          </a:p>
        </p:txBody>
      </p:sp>
      <p:sp>
        <p:nvSpPr>
          <p:cNvPr id="13" name="Content Placeholder 7">
            <a:extLst>
              <a:ext uri="{FF2B5EF4-FFF2-40B4-BE49-F238E27FC236}">
                <a16:creationId xmlns:a16="http://schemas.microsoft.com/office/drawing/2014/main" id="{41B5D474-E9EB-B145-8A57-B1D2C910CB44}"/>
              </a:ext>
            </a:extLst>
          </p:cNvPr>
          <p:cNvSpPr>
            <a:spLocks noGrp="1" noRot="1" noMove="1" noResize="1" noEditPoints="1" noAdjustHandles="1" noChangeArrowheads="1" noChangeShapeType="1"/>
          </p:cNvSpPr>
          <p:nvPr>
            <p:ph sz="quarter" idx="10" hasCustomPrompt="1"/>
          </p:nvPr>
        </p:nvSpPr>
        <p:spPr>
          <a:xfrm>
            <a:off x="914401" y="3758184"/>
            <a:ext cx="5095328" cy="228600"/>
          </a:xfrm>
          <a:prstGeom prst="rect">
            <a:avLst/>
          </a:prstGeom>
        </p:spPr>
        <p:txBody>
          <a:bodyPr lIns="0" tIns="0" rIns="0" bIns="0">
            <a:noAutofit/>
          </a:bodyPr>
          <a:lstStyle>
            <a:lvl1pPr marL="0" indent="0">
              <a:lnSpc>
                <a:spcPts val="1600"/>
              </a:lnSpc>
              <a:spcBef>
                <a:spcPts val="0"/>
              </a:spcBef>
              <a:buFontTx/>
              <a:buNone/>
              <a:defRPr sz="1400" b="1">
                <a:solidFill>
                  <a:schemeClr val="tx2"/>
                </a:solidFill>
              </a:defRPr>
            </a:lvl1pPr>
            <a:lvl2pPr marL="233363" indent="0">
              <a:buFontTx/>
              <a:buNone/>
              <a:defRPr sz="1400" b="1">
                <a:solidFill>
                  <a:schemeClr val="tx2"/>
                </a:solidFill>
              </a:defRPr>
            </a:lvl2pPr>
            <a:lvl3pPr marL="465138" indent="0">
              <a:buFontTx/>
              <a:buNone/>
              <a:defRPr sz="1400" b="1">
                <a:solidFill>
                  <a:schemeClr val="tx2"/>
                </a:solidFill>
              </a:defRPr>
            </a:lvl3pPr>
            <a:lvl4pPr marL="1371600" indent="0">
              <a:buFontTx/>
              <a:buNone/>
              <a:defRPr sz="1400" b="1">
                <a:solidFill>
                  <a:schemeClr val="tx2"/>
                </a:solidFill>
              </a:defRPr>
            </a:lvl4pPr>
            <a:lvl5pPr marL="1828800" indent="0">
              <a:buFontTx/>
              <a:buNone/>
              <a:defRPr sz="1400" b="1">
                <a:solidFill>
                  <a:schemeClr val="tx2"/>
                </a:solidFill>
              </a:defRPr>
            </a:lvl5pPr>
          </a:lstStyle>
          <a:p>
            <a:pPr lvl="0"/>
            <a:r>
              <a:rPr lang="en-US"/>
              <a:t>Name of presenter</a:t>
            </a:r>
          </a:p>
        </p:txBody>
      </p:sp>
      <p:sp>
        <p:nvSpPr>
          <p:cNvPr id="14" name="Text Placeholder 9">
            <a:extLst>
              <a:ext uri="{FF2B5EF4-FFF2-40B4-BE49-F238E27FC236}">
                <a16:creationId xmlns:a16="http://schemas.microsoft.com/office/drawing/2014/main" id="{A5089392-4DBB-5F4E-A27E-49BB939A3C88}"/>
              </a:ext>
            </a:extLst>
          </p:cNvPr>
          <p:cNvSpPr>
            <a:spLocks noGrp="1" noRot="1" noMove="1" noResize="1" noEditPoints="1" noAdjustHandles="1" noChangeArrowheads="1" noChangeShapeType="1"/>
          </p:cNvSpPr>
          <p:nvPr>
            <p:ph type="body" sz="quarter" idx="11" hasCustomPrompt="1"/>
          </p:nvPr>
        </p:nvSpPr>
        <p:spPr>
          <a:xfrm>
            <a:off x="914400" y="3986784"/>
            <a:ext cx="5095327" cy="228600"/>
          </a:xfrm>
          <a:prstGeom prst="rect">
            <a:avLst/>
          </a:prstGeom>
        </p:spPr>
        <p:txBody>
          <a:bodyPr lIns="0" tIns="0" rIns="0" bIns="0">
            <a:noAutofit/>
          </a:bodyPr>
          <a:lstStyle>
            <a:lvl1pPr marL="0" indent="0">
              <a:lnSpc>
                <a:spcPts val="1600"/>
              </a:lnSpc>
              <a:buFontTx/>
              <a:buNone/>
              <a:defRPr sz="1400" b="0">
                <a:solidFill>
                  <a:schemeClr val="tx1"/>
                </a:solidFill>
              </a:defRPr>
            </a:lvl1pPr>
            <a:lvl2pPr marL="233363" indent="0">
              <a:buFontTx/>
              <a:buNone/>
              <a:defRPr sz="1400">
                <a:solidFill>
                  <a:schemeClr val="tx1"/>
                </a:solidFill>
              </a:defRPr>
            </a:lvl2pPr>
            <a:lvl3pPr marL="465138" indent="0">
              <a:buFontTx/>
              <a:buNone/>
              <a:defRPr sz="1400">
                <a:solidFill>
                  <a:schemeClr val="tx1"/>
                </a:solidFill>
              </a:defRPr>
            </a:lvl3pPr>
            <a:lvl4pPr marL="1371600" indent="0">
              <a:buFontTx/>
              <a:buNone/>
              <a:defRPr sz="1400">
                <a:solidFill>
                  <a:schemeClr val="tx1"/>
                </a:solidFill>
              </a:defRPr>
            </a:lvl4pPr>
            <a:lvl5pPr marL="1828800" indent="0">
              <a:buFontTx/>
              <a:buNone/>
              <a:defRPr sz="1400">
                <a:solidFill>
                  <a:schemeClr val="tx1"/>
                </a:solidFill>
              </a:defRPr>
            </a:lvl5pPr>
          </a:lstStyle>
          <a:p>
            <a:pPr lvl="0"/>
            <a:r>
              <a:rPr lang="en-US"/>
              <a:t>Title</a:t>
            </a:r>
          </a:p>
        </p:txBody>
      </p:sp>
      <p:sp>
        <p:nvSpPr>
          <p:cNvPr id="15" name="Text Placeholder 13">
            <a:extLst>
              <a:ext uri="{FF2B5EF4-FFF2-40B4-BE49-F238E27FC236}">
                <a16:creationId xmlns:a16="http://schemas.microsoft.com/office/drawing/2014/main" id="{5C3AE066-1FD4-A144-BAAA-924D292A7B15}"/>
              </a:ext>
            </a:extLst>
          </p:cNvPr>
          <p:cNvSpPr>
            <a:spLocks noGrp="1" noRot="1" noMove="1" noResize="1" noEditPoints="1" noAdjustHandles="1" noChangeArrowheads="1" noChangeShapeType="1"/>
          </p:cNvSpPr>
          <p:nvPr>
            <p:ph type="body" sz="quarter" idx="13" hasCustomPrompt="1"/>
          </p:nvPr>
        </p:nvSpPr>
        <p:spPr>
          <a:xfrm>
            <a:off x="914400" y="4498848"/>
            <a:ext cx="5095327" cy="228600"/>
          </a:xfrm>
          <a:prstGeom prst="rect">
            <a:avLst/>
          </a:prstGeom>
        </p:spPr>
        <p:txBody>
          <a:bodyPr lIns="0" tIns="0" rIns="0" bIns="0">
            <a:noAutofit/>
          </a:bodyPr>
          <a:lstStyle>
            <a:lvl1pPr marL="0" indent="0">
              <a:lnSpc>
                <a:spcPts val="1600"/>
              </a:lnSpc>
              <a:buFontTx/>
              <a:buNone/>
              <a:defRPr sz="1400" b="0">
                <a:solidFill>
                  <a:schemeClr val="tx1"/>
                </a:solidFill>
              </a:defRPr>
            </a:lvl1pPr>
            <a:lvl2pPr marL="233363" indent="0">
              <a:lnSpc>
                <a:spcPts val="1600"/>
              </a:lnSpc>
              <a:buFontTx/>
              <a:buNone/>
              <a:defRPr sz="1400"/>
            </a:lvl2pPr>
            <a:lvl3pPr marL="465138" indent="0">
              <a:lnSpc>
                <a:spcPts val="1600"/>
              </a:lnSpc>
              <a:buFontTx/>
              <a:buNone/>
              <a:defRPr sz="1400"/>
            </a:lvl3pPr>
            <a:lvl4pPr marL="1371600" indent="0">
              <a:lnSpc>
                <a:spcPts val="1600"/>
              </a:lnSpc>
              <a:buFontTx/>
              <a:buNone/>
              <a:defRPr sz="1400"/>
            </a:lvl4pPr>
            <a:lvl5pPr marL="1828800" indent="0">
              <a:lnSpc>
                <a:spcPts val="1600"/>
              </a:lnSpc>
              <a:buFontTx/>
              <a:buNone/>
              <a:defRPr sz="1400"/>
            </a:lvl5pPr>
          </a:lstStyle>
          <a:p>
            <a:pPr lvl="0"/>
            <a:r>
              <a:rPr lang="en-US"/>
              <a:t>Title</a:t>
            </a:r>
          </a:p>
        </p:txBody>
      </p:sp>
      <p:sp>
        <p:nvSpPr>
          <p:cNvPr id="16" name="Content Placeholder 23">
            <a:extLst>
              <a:ext uri="{FF2B5EF4-FFF2-40B4-BE49-F238E27FC236}">
                <a16:creationId xmlns:a16="http://schemas.microsoft.com/office/drawing/2014/main" id="{ED3C13F6-F007-7246-BFD9-BE947CB25903}"/>
              </a:ext>
            </a:extLst>
          </p:cNvPr>
          <p:cNvSpPr>
            <a:spLocks noGrp="1" noRot="1" noMove="1" noResize="1" noEditPoints="1" noAdjustHandles="1" noChangeArrowheads="1" noChangeShapeType="1"/>
          </p:cNvSpPr>
          <p:nvPr>
            <p:ph sz="quarter" idx="16" hasCustomPrompt="1"/>
          </p:nvPr>
        </p:nvSpPr>
        <p:spPr>
          <a:xfrm>
            <a:off x="923924" y="5536692"/>
            <a:ext cx="5076281" cy="101948"/>
          </a:xfrm>
          <a:prstGeom prst="rect">
            <a:avLst/>
          </a:prstGeom>
        </p:spPr>
        <p:txBody>
          <a:bodyPr lIns="0" tIns="0" rIns="0" bIns="0">
            <a:noAutofit/>
          </a:bodyPr>
          <a:lstStyle>
            <a:lvl1pPr marL="0" indent="0">
              <a:lnSpc>
                <a:spcPts val="1000"/>
              </a:lnSpc>
              <a:spcBef>
                <a:spcPts val="0"/>
              </a:spcBef>
              <a:buFontTx/>
              <a:buNone/>
              <a:defRPr sz="800" b="1" i="0" cap="all" baseline="0">
                <a:solidFill>
                  <a:schemeClr val="tx2"/>
                </a:solidFill>
              </a:defRPr>
            </a:lvl1pPr>
            <a:lvl2pPr marL="233363" indent="0">
              <a:buFontTx/>
              <a:buNone/>
              <a:defRPr sz="800" cap="all" baseline="0">
                <a:solidFill>
                  <a:schemeClr val="tx2"/>
                </a:solidFill>
              </a:defRPr>
            </a:lvl2pPr>
            <a:lvl3pPr marL="465138" indent="0">
              <a:buFontTx/>
              <a:buNone/>
              <a:defRPr sz="800" cap="all" baseline="0">
                <a:solidFill>
                  <a:schemeClr val="tx2"/>
                </a:solidFill>
              </a:defRPr>
            </a:lvl3pPr>
            <a:lvl4pPr marL="1371600" indent="0">
              <a:buFontTx/>
              <a:buNone/>
              <a:defRPr sz="800" cap="all" baseline="0">
                <a:solidFill>
                  <a:schemeClr val="tx2"/>
                </a:solidFill>
              </a:defRPr>
            </a:lvl4pPr>
            <a:lvl5pPr marL="1828800" indent="0">
              <a:buFontTx/>
              <a:buNone/>
              <a:defRPr sz="800" cap="all" baseline="0">
                <a:solidFill>
                  <a:schemeClr val="tx2"/>
                </a:solidFill>
              </a:defRPr>
            </a:lvl5pPr>
          </a:lstStyle>
          <a:p>
            <a:pPr lvl="0"/>
            <a:r>
              <a:rPr lang="en-US"/>
              <a:t>OPTIONAL FORMATTING FOR DISCLOSURE TEXT, IF NEEDED</a:t>
            </a:r>
          </a:p>
        </p:txBody>
      </p:sp>
      <p:sp>
        <p:nvSpPr>
          <p:cNvPr id="17" name="Content Placeholder 7">
            <a:extLst>
              <a:ext uri="{FF2B5EF4-FFF2-40B4-BE49-F238E27FC236}">
                <a16:creationId xmlns:a16="http://schemas.microsoft.com/office/drawing/2014/main" id="{16BFE354-0CD1-7848-BBD0-BCD3856544C4}"/>
              </a:ext>
            </a:extLst>
          </p:cNvPr>
          <p:cNvSpPr>
            <a:spLocks noGrp="1" noRot="1" noMove="1" noResize="1" noEditPoints="1" noAdjustHandles="1" noChangeArrowheads="1" noChangeShapeType="1"/>
          </p:cNvSpPr>
          <p:nvPr>
            <p:ph sz="quarter" idx="19" hasCustomPrompt="1"/>
          </p:nvPr>
        </p:nvSpPr>
        <p:spPr>
          <a:xfrm>
            <a:off x="920162" y="4788248"/>
            <a:ext cx="5095328" cy="228600"/>
          </a:xfrm>
          <a:prstGeom prst="rect">
            <a:avLst/>
          </a:prstGeom>
        </p:spPr>
        <p:txBody>
          <a:bodyPr lIns="0" tIns="0" rIns="0" bIns="0">
            <a:noAutofit/>
          </a:bodyPr>
          <a:lstStyle>
            <a:lvl1pPr marL="0" indent="0">
              <a:lnSpc>
                <a:spcPts val="1600"/>
              </a:lnSpc>
              <a:spcBef>
                <a:spcPts val="0"/>
              </a:spcBef>
              <a:buFontTx/>
              <a:buNone/>
              <a:defRPr sz="1400" b="1">
                <a:solidFill>
                  <a:schemeClr val="tx2"/>
                </a:solidFill>
              </a:defRPr>
            </a:lvl1pPr>
            <a:lvl2pPr marL="233363" indent="0">
              <a:buFontTx/>
              <a:buNone/>
              <a:defRPr sz="1400" b="1">
                <a:solidFill>
                  <a:schemeClr val="tx2"/>
                </a:solidFill>
              </a:defRPr>
            </a:lvl2pPr>
            <a:lvl3pPr marL="465138" indent="0">
              <a:buFontTx/>
              <a:buNone/>
              <a:defRPr sz="1400" b="1">
                <a:solidFill>
                  <a:schemeClr val="tx2"/>
                </a:solidFill>
              </a:defRPr>
            </a:lvl3pPr>
            <a:lvl4pPr marL="1371600" indent="0">
              <a:buFontTx/>
              <a:buNone/>
              <a:defRPr sz="1400" b="1">
                <a:solidFill>
                  <a:schemeClr val="tx2"/>
                </a:solidFill>
              </a:defRPr>
            </a:lvl4pPr>
            <a:lvl5pPr marL="1828800" indent="0">
              <a:buFontTx/>
              <a:buNone/>
              <a:defRPr sz="1400" b="1">
                <a:solidFill>
                  <a:schemeClr val="tx2"/>
                </a:solidFill>
              </a:defRPr>
            </a:lvl5pPr>
          </a:lstStyle>
          <a:p>
            <a:pPr lvl="0"/>
            <a:r>
              <a:rPr lang="en-US"/>
              <a:t>Name of presenter</a:t>
            </a:r>
          </a:p>
        </p:txBody>
      </p:sp>
      <p:sp>
        <p:nvSpPr>
          <p:cNvPr id="18" name="Text Placeholder 13">
            <a:extLst>
              <a:ext uri="{FF2B5EF4-FFF2-40B4-BE49-F238E27FC236}">
                <a16:creationId xmlns:a16="http://schemas.microsoft.com/office/drawing/2014/main" id="{462E1886-7F59-FA4D-A779-713694A285D4}"/>
              </a:ext>
            </a:extLst>
          </p:cNvPr>
          <p:cNvSpPr>
            <a:spLocks noGrp="1" noRot="1" noMove="1" noResize="1" noEditPoints="1" noAdjustHandles="1" noChangeArrowheads="1" noChangeShapeType="1"/>
          </p:cNvSpPr>
          <p:nvPr>
            <p:ph type="body" sz="quarter" idx="21" hasCustomPrompt="1"/>
          </p:nvPr>
        </p:nvSpPr>
        <p:spPr>
          <a:xfrm>
            <a:off x="920161" y="5013880"/>
            <a:ext cx="5095327" cy="228600"/>
          </a:xfrm>
          <a:prstGeom prst="rect">
            <a:avLst/>
          </a:prstGeom>
        </p:spPr>
        <p:txBody>
          <a:bodyPr lIns="0" tIns="0" rIns="0" bIns="0">
            <a:noAutofit/>
          </a:bodyPr>
          <a:lstStyle>
            <a:lvl1pPr marL="0" indent="0">
              <a:lnSpc>
                <a:spcPts val="1600"/>
              </a:lnSpc>
              <a:buFontTx/>
              <a:buNone/>
              <a:defRPr sz="1400" b="0">
                <a:solidFill>
                  <a:schemeClr val="tx1"/>
                </a:solidFill>
              </a:defRPr>
            </a:lvl1pPr>
            <a:lvl2pPr marL="233363" indent="0">
              <a:lnSpc>
                <a:spcPts val="1600"/>
              </a:lnSpc>
              <a:buFontTx/>
              <a:buNone/>
              <a:defRPr sz="1400"/>
            </a:lvl2pPr>
            <a:lvl3pPr marL="465138" indent="0">
              <a:lnSpc>
                <a:spcPts val="1600"/>
              </a:lnSpc>
              <a:buFontTx/>
              <a:buNone/>
              <a:defRPr sz="1400"/>
            </a:lvl3pPr>
            <a:lvl4pPr marL="1371600" indent="0">
              <a:lnSpc>
                <a:spcPts val="1600"/>
              </a:lnSpc>
              <a:buFontTx/>
              <a:buNone/>
              <a:defRPr sz="1400"/>
            </a:lvl4pPr>
            <a:lvl5pPr marL="1828800" indent="0">
              <a:lnSpc>
                <a:spcPts val="1600"/>
              </a:lnSpc>
              <a:buFontTx/>
              <a:buNone/>
              <a:defRPr sz="1400"/>
            </a:lvl5pPr>
          </a:lstStyle>
          <a:p>
            <a:pPr lvl="0"/>
            <a:r>
              <a:rPr lang="en-US"/>
              <a:t>Title</a:t>
            </a:r>
          </a:p>
        </p:txBody>
      </p:sp>
      <p:sp>
        <p:nvSpPr>
          <p:cNvPr id="2" name="Rectangle 1">
            <a:extLst>
              <a:ext uri="{FF2B5EF4-FFF2-40B4-BE49-F238E27FC236}">
                <a16:creationId xmlns:a16="http://schemas.microsoft.com/office/drawing/2014/main" id="{9BC21156-4EFB-4E41-8F96-F529A71CD34E}"/>
              </a:ext>
            </a:extLst>
          </p:cNvPr>
          <p:cNvSpPr/>
          <p:nvPr userDrawn="1"/>
        </p:nvSpPr>
        <p:spPr>
          <a:xfrm>
            <a:off x="10614991" y="311426"/>
            <a:ext cx="1060174" cy="4439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a:extLst>
              <a:ext uri="{FF2B5EF4-FFF2-40B4-BE49-F238E27FC236}">
                <a16:creationId xmlns:a16="http://schemas.microsoft.com/office/drawing/2014/main" id="{2A2165DA-DBEE-9434-CCBA-32C297546777}"/>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rcRect/>
          <a:stretch/>
        </p:blipFill>
        <p:spPr>
          <a:xfrm>
            <a:off x="518223" y="452951"/>
            <a:ext cx="1628594" cy="373219"/>
          </a:xfrm>
          <a:prstGeom prst="rect">
            <a:avLst/>
          </a:prstGeom>
        </p:spPr>
      </p:pic>
    </p:spTree>
    <p:extLst>
      <p:ext uri="{BB962C8B-B14F-4D97-AF65-F5344CB8AC3E}">
        <p14:creationId xmlns:p14="http://schemas.microsoft.com/office/powerpoint/2010/main" val="1245548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hank you message">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7B1A1D0-F490-9A4E-927B-09B2E0B5DC6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3592" t="41049" r="22875" b="39812"/>
          <a:stretch/>
        </p:blipFill>
        <p:spPr>
          <a:xfrm>
            <a:off x="1961102" y="2597495"/>
            <a:ext cx="8269795" cy="1663009"/>
          </a:xfrm>
          <a:prstGeom prst="rect">
            <a:avLst/>
          </a:prstGeom>
        </p:spPr>
      </p:pic>
    </p:spTree>
    <p:extLst>
      <p:ext uri="{BB962C8B-B14F-4D97-AF65-F5344CB8AC3E}">
        <p14:creationId xmlns:p14="http://schemas.microsoft.com/office/powerpoint/2010/main" val="3065277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sclosure and ID blo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7D4ADE-E874-674D-B7A6-E8724E7E2467}"/>
              </a:ext>
            </a:extLst>
          </p:cNvPr>
          <p:cNvSpPr/>
          <p:nvPr userDrawn="1"/>
        </p:nvSpPr>
        <p:spPr>
          <a:xfrm>
            <a:off x="10070592" y="268224"/>
            <a:ext cx="1889760" cy="4754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6537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content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27986A6-1A21-5767-1C79-C963E268024E}"/>
              </a:ext>
            </a:extLst>
          </p:cNvPr>
          <p:cNvSpPr>
            <a:spLocks noGrp="1"/>
          </p:cNvSpPr>
          <p:nvPr>
            <p:ph type="body" sz="quarter" idx="25" hasCustomPrompt="1"/>
          </p:nvPr>
        </p:nvSpPr>
        <p:spPr>
          <a:xfrm>
            <a:off x="623888" y="2441448"/>
            <a:ext cx="10942637" cy="3616325"/>
          </a:xfrm>
          <a:prstGeom prst="rect">
            <a:avLst/>
          </a:prstGeom>
        </p:spPr>
        <p:txBody>
          <a:bodyPr lIns="0" tIns="0" rIns="0" bIns="0"/>
          <a:lstStyle>
            <a:lvl1pPr marL="137160" indent="-137160">
              <a:lnSpc>
                <a:spcPct val="100000"/>
              </a:lnSpc>
              <a:spcBef>
                <a:spcPts val="300"/>
              </a:spcBef>
              <a:buFont typeface="Arial" panose="020B0604020202020204" pitchFamily="34" charset="0"/>
              <a:buChar char="•"/>
              <a:defRPr sz="1400" b="0"/>
            </a:lvl1pPr>
            <a:lvl2pPr marL="457200" indent="-265176">
              <a:lnSpc>
                <a:spcPct val="100000"/>
              </a:lnSpc>
              <a:spcBef>
                <a:spcPts val="200"/>
              </a:spcBef>
              <a:buFont typeface="System Font Regular"/>
              <a:buChar char="－"/>
              <a:defRPr/>
            </a:lvl2pPr>
            <a:lvl3pPr marL="594360" indent="-137160">
              <a:lnSpc>
                <a:spcPct val="100000"/>
              </a:lnSpc>
              <a:spcBef>
                <a:spcPts val="300"/>
              </a:spcBef>
              <a:buFont typeface="Arial" panose="020B0604020202020204" pitchFamily="34" charset="0"/>
              <a:buChar char="•"/>
              <a:defRPr/>
            </a:lvl3pPr>
            <a:lvl4pPr marL="749808" indent="-137160">
              <a:lnSpc>
                <a:spcPct val="100000"/>
              </a:lnSpc>
              <a:spcBef>
                <a:spcPts val="200"/>
              </a:spcBef>
              <a:buFont typeface="System Font Regular"/>
              <a:buChar char="◦"/>
              <a:defRPr/>
            </a:lvl4pPr>
            <a:lvl5pPr marL="914400" indent="-137160">
              <a:lnSpc>
                <a:spcPct val="100000"/>
              </a:lnSpc>
              <a:spcBef>
                <a:spcPts val="300"/>
              </a:spcBef>
              <a:buFont typeface="Arial" panose="020B0604020202020204" pitchFamily="34" charset="0"/>
              <a:buChar char="•"/>
              <a:defRPr/>
            </a:lvl5pPr>
          </a:lstStyle>
          <a:p>
            <a:pPr lvl="0"/>
            <a:r>
              <a:rPr lang="en-US"/>
              <a:t>Placeholder text</a:t>
            </a:r>
          </a:p>
          <a:p>
            <a:pPr lvl="1"/>
            <a:r>
              <a:rPr lang="en-US"/>
              <a:t>Second level</a:t>
            </a:r>
          </a:p>
          <a:p>
            <a:pPr lvl="2"/>
            <a:r>
              <a:rPr lang="en-US"/>
              <a:t>Third level</a:t>
            </a:r>
          </a:p>
          <a:p>
            <a:pPr lvl="3"/>
            <a:r>
              <a:rPr lang="en-US"/>
              <a:t>Fourth level</a:t>
            </a:r>
          </a:p>
          <a:p>
            <a:pPr lvl="4"/>
            <a:r>
              <a:rPr lang="en-US"/>
              <a:t>Fifth level</a:t>
            </a:r>
          </a:p>
        </p:txBody>
      </p:sp>
      <p:sp>
        <p:nvSpPr>
          <p:cNvPr id="16" name="Title Placeholder 1">
            <a:extLst>
              <a:ext uri="{FF2B5EF4-FFF2-40B4-BE49-F238E27FC236}">
                <a16:creationId xmlns:a16="http://schemas.microsoft.com/office/drawing/2014/main" id="{D8152DA8-2F3E-C24B-9C09-26F2045053C1}"/>
              </a:ext>
            </a:extLst>
          </p:cNvPr>
          <p:cNvSpPr>
            <a:spLocks noGrp="1" noRot="1" noMove="1" noResize="1" noEditPoints="1" noAdjustHandles="1" noChangeArrowheads="1" noChangeShapeType="1"/>
          </p:cNvSpPr>
          <p:nvPr>
            <p:ph type="title" hasCustomPrompt="1"/>
          </p:nvPr>
        </p:nvSpPr>
        <p:spPr>
          <a:xfrm>
            <a:off x="624666" y="1155702"/>
            <a:ext cx="10919634" cy="669924"/>
          </a:xfrm>
          <a:prstGeom prst="rect">
            <a:avLst/>
          </a:prstGeom>
        </p:spPr>
        <p:txBody>
          <a:bodyPr vert="horz" lIns="0" tIns="0" rIns="0" bIns="0" rtlCol="0" anchor="t" anchorCtr="0">
            <a:noAutofit/>
          </a:bodyPr>
          <a:lstStyle>
            <a:lvl1pPr>
              <a:defRPr/>
            </a:lvl1pPr>
          </a:lstStyle>
          <a:p>
            <a:r>
              <a:rPr lang="en-US"/>
              <a:t>Headline text</a:t>
            </a:r>
            <a:br>
              <a:rPr lang="en-US"/>
            </a:br>
            <a:r>
              <a:rPr lang="en-US"/>
              <a:t>up to 2 lines</a:t>
            </a:r>
          </a:p>
        </p:txBody>
      </p:sp>
      <p:sp>
        <p:nvSpPr>
          <p:cNvPr id="2" name="Text Placeholder 5">
            <a:extLst>
              <a:ext uri="{FF2B5EF4-FFF2-40B4-BE49-F238E27FC236}">
                <a16:creationId xmlns:a16="http://schemas.microsoft.com/office/drawing/2014/main" id="{660BEDC4-C03B-872F-C3F5-5E7873CFC220}"/>
              </a:ext>
            </a:extLst>
          </p:cNvPr>
          <p:cNvSpPr>
            <a:spLocks noGrp="1" noRot="1" noMove="1" noResize="1" noEditPoints="1" noAdjustHandles="1" noChangeArrowheads="1" noChangeShapeType="1"/>
          </p:cNvSpPr>
          <p:nvPr>
            <p:ph type="body" sz="quarter" idx="24" hasCustomPrompt="1"/>
          </p:nvPr>
        </p:nvSpPr>
        <p:spPr>
          <a:xfrm>
            <a:off x="624663" y="441294"/>
            <a:ext cx="8716186" cy="400081"/>
          </a:xfrm>
          <a:prstGeom prst="rect">
            <a:avLst/>
          </a:prstGeom>
        </p:spPr>
        <p:txBody>
          <a:bodyPr lIns="0" tIns="0" rIns="0" bIns="0"/>
          <a:lstStyle>
            <a:lvl1pPr>
              <a:defRPr sz="1200" cap="all" baseline="0">
                <a:solidFill>
                  <a:srgbClr val="284684"/>
                </a:solidFill>
              </a:defRPr>
            </a:lvl1pPr>
          </a:lstStyle>
          <a:p>
            <a:r>
              <a:rPr lang="en-US"/>
              <a:t>OPTIONAL TITLE FOR DOCUMENT, SECTION OR GROUP</a:t>
            </a:r>
          </a:p>
        </p:txBody>
      </p:sp>
      <p:sp>
        <p:nvSpPr>
          <p:cNvPr id="4" name="Text Placeholder 3">
            <a:extLst>
              <a:ext uri="{FF2B5EF4-FFF2-40B4-BE49-F238E27FC236}">
                <a16:creationId xmlns:a16="http://schemas.microsoft.com/office/drawing/2014/main" id="{092FCE47-BFC5-1F8D-DC6D-F69A43FDDC64}"/>
              </a:ext>
            </a:extLst>
          </p:cNvPr>
          <p:cNvSpPr>
            <a:spLocks noGrp="1"/>
          </p:cNvSpPr>
          <p:nvPr>
            <p:ph type="body" sz="quarter" idx="26" hasCustomPrompt="1"/>
          </p:nvPr>
        </p:nvSpPr>
        <p:spPr>
          <a:xfrm>
            <a:off x="623888" y="6067604"/>
            <a:ext cx="10942637" cy="377825"/>
          </a:xfrm>
          <a:prstGeom prst="rect">
            <a:avLst/>
          </a:prstGeom>
        </p:spPr>
        <p:txBody>
          <a:bodyPr lIns="0" tIns="0" rIns="0" bIns="0" anchor="b" anchorCtr="0"/>
          <a:lstStyle>
            <a:lvl1pPr>
              <a:defRPr sz="800" b="0"/>
            </a:lvl1pPr>
            <a:lvl5pPr marL="594360" indent="0">
              <a:buNone/>
              <a:defRPr/>
            </a:lvl5pPr>
          </a:lstStyle>
          <a:p>
            <a:pPr lvl="0"/>
            <a:r>
              <a:rPr lang="en-US"/>
              <a:t>Optional formatting for footnote or disclosure text, if needed</a:t>
            </a:r>
          </a:p>
        </p:txBody>
      </p:sp>
    </p:spTree>
    <p:extLst>
      <p:ext uri="{BB962C8B-B14F-4D97-AF65-F5344CB8AC3E}">
        <p14:creationId xmlns:p14="http://schemas.microsoft.com/office/powerpoint/2010/main" val="1161421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with sidebar">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9BA75D86-E697-72BD-71AE-97E6737F35AF}"/>
              </a:ext>
            </a:extLst>
          </p:cNvPr>
          <p:cNvSpPr>
            <a:spLocks noGrp="1"/>
          </p:cNvSpPr>
          <p:nvPr>
            <p:ph type="body" sz="quarter" idx="27" hasCustomPrompt="1"/>
          </p:nvPr>
        </p:nvSpPr>
        <p:spPr>
          <a:xfrm>
            <a:off x="623888" y="6067604"/>
            <a:ext cx="10942637" cy="377825"/>
          </a:xfrm>
          <a:prstGeom prst="rect">
            <a:avLst/>
          </a:prstGeom>
          <a:noFill/>
        </p:spPr>
        <p:txBody>
          <a:bodyPr lIns="0" tIns="0" rIns="0" bIns="0" anchor="b" anchorCtr="0"/>
          <a:lstStyle>
            <a:lvl1pPr>
              <a:defRPr sz="800" b="0"/>
            </a:lvl1pPr>
            <a:lvl5pPr marL="594360" indent="0">
              <a:buNone/>
              <a:defRPr/>
            </a:lvl5pPr>
          </a:lstStyle>
          <a:p>
            <a:pPr lvl="0"/>
            <a:r>
              <a:rPr lang="en-US"/>
              <a:t>Optional formatting for footnote or disclosure text, if needed</a:t>
            </a:r>
          </a:p>
        </p:txBody>
      </p:sp>
      <p:sp>
        <p:nvSpPr>
          <p:cNvPr id="3" name="Text Placeholder 5">
            <a:extLst>
              <a:ext uri="{FF2B5EF4-FFF2-40B4-BE49-F238E27FC236}">
                <a16:creationId xmlns:a16="http://schemas.microsoft.com/office/drawing/2014/main" id="{4D93E41E-6BD5-42BC-9EED-730826B19089}"/>
              </a:ext>
            </a:extLst>
          </p:cNvPr>
          <p:cNvSpPr>
            <a:spLocks noGrp="1"/>
          </p:cNvSpPr>
          <p:nvPr>
            <p:ph type="body" sz="quarter" idx="24" hasCustomPrompt="1"/>
          </p:nvPr>
        </p:nvSpPr>
        <p:spPr>
          <a:xfrm>
            <a:off x="624663" y="441294"/>
            <a:ext cx="8716186" cy="400081"/>
          </a:xfrm>
          <a:prstGeom prst="rect">
            <a:avLst/>
          </a:prstGeom>
        </p:spPr>
        <p:txBody>
          <a:bodyPr lIns="0" tIns="0" rIns="0" bIns="0"/>
          <a:lstStyle>
            <a:lvl1pPr>
              <a:defRPr sz="1200" cap="all" baseline="0">
                <a:solidFill>
                  <a:srgbClr val="284684"/>
                </a:solidFill>
              </a:defRPr>
            </a:lvl1pPr>
          </a:lstStyle>
          <a:p>
            <a:r>
              <a:rPr lang="en-US"/>
              <a:t>OPTIONAL TITLE FOR DOCUMENT, SECTION OR GROUP</a:t>
            </a:r>
          </a:p>
        </p:txBody>
      </p:sp>
      <p:cxnSp>
        <p:nvCxnSpPr>
          <p:cNvPr id="12" name="Straight Connector 11">
            <a:extLst>
              <a:ext uri="{FF2B5EF4-FFF2-40B4-BE49-F238E27FC236}">
                <a16:creationId xmlns:a16="http://schemas.microsoft.com/office/drawing/2014/main" id="{C48752C4-353F-EC4A-A536-EF3009766D9E}"/>
              </a:ext>
            </a:extLst>
          </p:cNvPr>
          <p:cNvCxnSpPr>
            <a:cxnSpLocks/>
          </p:cNvCxnSpPr>
          <p:nvPr userDrawn="1"/>
        </p:nvCxnSpPr>
        <p:spPr>
          <a:xfrm>
            <a:off x="8623182" y="2437639"/>
            <a:ext cx="0" cy="3620261"/>
          </a:xfrm>
          <a:prstGeom prst="line">
            <a:avLst/>
          </a:prstGeom>
          <a:ln w="12700">
            <a:solidFill>
              <a:schemeClr val="accent1"/>
            </a:solidFill>
          </a:ln>
        </p:spPr>
        <p:style>
          <a:lnRef idx="1">
            <a:schemeClr val="accent2"/>
          </a:lnRef>
          <a:fillRef idx="0">
            <a:schemeClr val="accent2"/>
          </a:fillRef>
          <a:effectRef idx="0">
            <a:schemeClr val="accent2"/>
          </a:effectRef>
          <a:fontRef idx="minor">
            <a:schemeClr val="tx1"/>
          </a:fontRef>
        </p:style>
      </p:cxnSp>
      <p:sp>
        <p:nvSpPr>
          <p:cNvPr id="16" name="Title Placeholder 1">
            <a:extLst>
              <a:ext uri="{FF2B5EF4-FFF2-40B4-BE49-F238E27FC236}">
                <a16:creationId xmlns:a16="http://schemas.microsoft.com/office/drawing/2014/main" id="{94BB771D-8574-3C47-98DC-7C76C87000C2}"/>
              </a:ext>
            </a:extLst>
          </p:cNvPr>
          <p:cNvSpPr>
            <a:spLocks noGrp="1"/>
          </p:cNvSpPr>
          <p:nvPr>
            <p:ph type="title" hasCustomPrompt="1"/>
          </p:nvPr>
        </p:nvSpPr>
        <p:spPr>
          <a:xfrm>
            <a:off x="624663" y="1155702"/>
            <a:ext cx="10919627" cy="669924"/>
          </a:xfrm>
          <a:prstGeom prst="rect">
            <a:avLst/>
          </a:prstGeom>
        </p:spPr>
        <p:txBody>
          <a:bodyPr vert="horz" lIns="0" tIns="0" rIns="0" bIns="0" rtlCol="0" anchor="t" anchorCtr="0">
            <a:noAutofit/>
          </a:bodyPr>
          <a:lstStyle>
            <a:lvl1pPr>
              <a:defRPr/>
            </a:lvl1pPr>
          </a:lstStyle>
          <a:p>
            <a:r>
              <a:rPr lang="en-US"/>
              <a:t>Headline text</a:t>
            </a:r>
            <a:br>
              <a:rPr lang="en-US"/>
            </a:br>
            <a:r>
              <a:rPr lang="en-US"/>
              <a:t>up to 2 lines</a:t>
            </a:r>
          </a:p>
        </p:txBody>
      </p:sp>
      <p:sp>
        <p:nvSpPr>
          <p:cNvPr id="6" name="Content Placeholder 5">
            <a:extLst>
              <a:ext uri="{FF2B5EF4-FFF2-40B4-BE49-F238E27FC236}">
                <a16:creationId xmlns:a16="http://schemas.microsoft.com/office/drawing/2014/main" id="{40006B5B-26A9-8810-3189-768ACD3C54BE}"/>
              </a:ext>
            </a:extLst>
          </p:cNvPr>
          <p:cNvSpPr>
            <a:spLocks noGrp="1"/>
          </p:cNvSpPr>
          <p:nvPr>
            <p:ph sz="quarter" idx="26" hasCustomPrompt="1"/>
          </p:nvPr>
        </p:nvSpPr>
        <p:spPr>
          <a:xfrm>
            <a:off x="624663" y="2441448"/>
            <a:ext cx="7785912" cy="3616325"/>
          </a:xfrm>
          <a:prstGeom prst="rect">
            <a:avLst/>
          </a:prstGeom>
        </p:spPr>
        <p:txBody>
          <a:bodyPr lIns="0" tIns="0" rIns="0" bIns="0"/>
          <a:lstStyle>
            <a:lvl1pPr marL="137160" indent="-137160">
              <a:lnSpc>
                <a:spcPct val="100000"/>
              </a:lnSpc>
              <a:spcBef>
                <a:spcPts val="300"/>
              </a:spcBef>
              <a:buFont typeface="Arial" panose="020B0604020202020204" pitchFamily="34" charset="0"/>
              <a:buChar char="•"/>
              <a:defRPr sz="1400" b="0"/>
            </a:lvl1pPr>
            <a:lvl2pPr marL="457200" indent="-265176">
              <a:lnSpc>
                <a:spcPct val="100000"/>
              </a:lnSpc>
              <a:spcBef>
                <a:spcPts val="200"/>
              </a:spcBef>
              <a:buFont typeface="System Font Regular"/>
              <a:buChar char="－"/>
              <a:defRPr/>
            </a:lvl2pPr>
            <a:lvl3pPr marL="594360">
              <a:lnSpc>
                <a:spcPct val="100000"/>
              </a:lnSpc>
              <a:defRPr/>
            </a:lvl3pPr>
            <a:lvl4pPr marL="749808" indent="-137160">
              <a:lnSpc>
                <a:spcPct val="100000"/>
              </a:lnSpc>
              <a:spcBef>
                <a:spcPts val="200"/>
              </a:spcBef>
              <a:buFont typeface="System Font Regular"/>
              <a:buChar char="◦"/>
              <a:defRPr/>
            </a:lvl4pPr>
            <a:lvl5pPr marL="914400">
              <a:lnSpc>
                <a:spcPct val="100000"/>
              </a:lnSpc>
              <a:defRPr/>
            </a:lvl5pPr>
          </a:lstStyle>
          <a:p>
            <a:pPr lvl="0"/>
            <a:r>
              <a:rPr lang="en-US"/>
              <a:t>Placeholder text</a:t>
            </a:r>
          </a:p>
          <a:p>
            <a:pPr lvl="1"/>
            <a:r>
              <a:rPr lang="en-US"/>
              <a:t>Second level</a:t>
            </a:r>
          </a:p>
          <a:p>
            <a:pPr lvl="2"/>
            <a:r>
              <a:rPr lang="en-US"/>
              <a:t>Third level</a:t>
            </a:r>
          </a:p>
          <a:p>
            <a:pPr lvl="3"/>
            <a:r>
              <a:rPr lang="en-US"/>
              <a:t>Fourth level</a:t>
            </a:r>
          </a:p>
          <a:p>
            <a:pPr lvl="4"/>
            <a:r>
              <a:rPr lang="en-US"/>
              <a:t>Fifth level</a:t>
            </a:r>
          </a:p>
        </p:txBody>
      </p:sp>
      <p:sp>
        <p:nvSpPr>
          <p:cNvPr id="11" name="Text Placeholder 4">
            <a:extLst>
              <a:ext uri="{FF2B5EF4-FFF2-40B4-BE49-F238E27FC236}">
                <a16:creationId xmlns:a16="http://schemas.microsoft.com/office/drawing/2014/main" id="{8A402B2A-DBCC-2806-3295-0813980C06CB}"/>
              </a:ext>
            </a:extLst>
          </p:cNvPr>
          <p:cNvSpPr>
            <a:spLocks noGrp="1"/>
          </p:cNvSpPr>
          <p:nvPr>
            <p:ph type="body" sz="quarter" idx="25" hasCustomPrompt="1"/>
          </p:nvPr>
        </p:nvSpPr>
        <p:spPr>
          <a:xfrm>
            <a:off x="8835790" y="2441448"/>
            <a:ext cx="2730735" cy="3616325"/>
          </a:xfrm>
          <a:prstGeom prst="rect">
            <a:avLst/>
          </a:prstGeom>
        </p:spPr>
        <p:txBody>
          <a:bodyPr lIns="0" tIns="0" rIns="0" bIns="0"/>
          <a:lstStyle>
            <a:lvl1pPr marL="137160" indent="-137160">
              <a:lnSpc>
                <a:spcPct val="100000"/>
              </a:lnSpc>
              <a:spcBef>
                <a:spcPts val="300"/>
              </a:spcBef>
              <a:buFont typeface="Arial" panose="020B0604020202020204" pitchFamily="34" charset="0"/>
              <a:buChar char="•"/>
              <a:defRPr sz="1400" b="0"/>
            </a:lvl1pPr>
            <a:lvl2pPr marL="457200" indent="-265176">
              <a:lnSpc>
                <a:spcPct val="100000"/>
              </a:lnSpc>
              <a:spcBef>
                <a:spcPts val="200"/>
              </a:spcBef>
              <a:buFont typeface="System Font Regular"/>
              <a:buChar char="－"/>
              <a:defRPr/>
            </a:lvl2pPr>
            <a:lvl3pPr marL="594360" indent="-137160">
              <a:lnSpc>
                <a:spcPct val="100000"/>
              </a:lnSpc>
              <a:spcBef>
                <a:spcPts val="300"/>
              </a:spcBef>
              <a:buFont typeface="Arial" panose="020B0604020202020204" pitchFamily="34" charset="0"/>
              <a:buChar char="•"/>
              <a:defRPr/>
            </a:lvl3pPr>
            <a:lvl4pPr marL="749808" indent="-137160">
              <a:lnSpc>
                <a:spcPct val="100000"/>
              </a:lnSpc>
              <a:spcBef>
                <a:spcPts val="200"/>
              </a:spcBef>
              <a:buFont typeface="System Font Regular"/>
              <a:buChar char="◦"/>
              <a:defRPr/>
            </a:lvl4pPr>
            <a:lvl5pPr marL="914400" indent="-137160">
              <a:lnSpc>
                <a:spcPct val="100000"/>
              </a:lnSpc>
              <a:spcBef>
                <a:spcPts val="300"/>
              </a:spcBef>
              <a:buFont typeface="Arial" panose="020B0604020202020204" pitchFamily="34" charset="0"/>
              <a:buChar char="•"/>
              <a:defRPr/>
            </a:lvl5pPr>
          </a:lstStyle>
          <a:p>
            <a:pPr lvl="0"/>
            <a:r>
              <a:rPr lang="en-US"/>
              <a:t>Placeholder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4100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with wide sidebar">
    <p:spTree>
      <p:nvGrpSpPr>
        <p:cNvPr id="1" name=""/>
        <p:cNvGrpSpPr/>
        <p:nvPr/>
      </p:nvGrpSpPr>
      <p:grpSpPr>
        <a:xfrm>
          <a:off x="0" y="0"/>
          <a:ext cx="0" cy="0"/>
          <a:chOff x="0" y="0"/>
          <a:chExt cx="0" cy="0"/>
        </a:xfrm>
      </p:grpSpPr>
      <p:sp>
        <p:nvSpPr>
          <p:cNvPr id="25" name="Title Placeholder 1">
            <a:extLst>
              <a:ext uri="{FF2B5EF4-FFF2-40B4-BE49-F238E27FC236}">
                <a16:creationId xmlns:a16="http://schemas.microsoft.com/office/drawing/2014/main" id="{74E4F565-3989-DE46-96BE-9CDF9DEA79BE}"/>
              </a:ext>
            </a:extLst>
          </p:cNvPr>
          <p:cNvSpPr>
            <a:spLocks noGrp="1"/>
          </p:cNvSpPr>
          <p:nvPr>
            <p:ph type="title" hasCustomPrompt="1"/>
          </p:nvPr>
        </p:nvSpPr>
        <p:spPr>
          <a:xfrm>
            <a:off x="624666" y="1155702"/>
            <a:ext cx="10919626" cy="669924"/>
          </a:xfrm>
          <a:prstGeom prst="rect">
            <a:avLst/>
          </a:prstGeom>
        </p:spPr>
        <p:txBody>
          <a:bodyPr vert="horz" lIns="0" tIns="0" rIns="0" bIns="0" rtlCol="0" anchor="t" anchorCtr="0">
            <a:noAutofit/>
          </a:bodyPr>
          <a:lstStyle>
            <a:lvl1pPr>
              <a:defRPr/>
            </a:lvl1pPr>
          </a:lstStyle>
          <a:p>
            <a:r>
              <a:rPr lang="en-US"/>
              <a:t>Headline text</a:t>
            </a:r>
            <a:br>
              <a:rPr lang="en-US"/>
            </a:br>
            <a:r>
              <a:rPr lang="en-US"/>
              <a:t>up to 2 lines</a:t>
            </a:r>
          </a:p>
        </p:txBody>
      </p:sp>
      <p:sp>
        <p:nvSpPr>
          <p:cNvPr id="3" name="Text Placeholder 5">
            <a:extLst>
              <a:ext uri="{FF2B5EF4-FFF2-40B4-BE49-F238E27FC236}">
                <a16:creationId xmlns:a16="http://schemas.microsoft.com/office/drawing/2014/main" id="{F89DD6D3-6016-5924-1855-8E884F1A3C8C}"/>
              </a:ext>
            </a:extLst>
          </p:cNvPr>
          <p:cNvSpPr>
            <a:spLocks noGrp="1"/>
          </p:cNvSpPr>
          <p:nvPr>
            <p:ph type="body" sz="quarter" idx="23" hasCustomPrompt="1"/>
          </p:nvPr>
        </p:nvSpPr>
        <p:spPr>
          <a:xfrm>
            <a:off x="624663" y="441294"/>
            <a:ext cx="8716186" cy="400081"/>
          </a:xfrm>
          <a:prstGeom prst="rect">
            <a:avLst/>
          </a:prstGeom>
        </p:spPr>
        <p:txBody>
          <a:bodyPr lIns="0" tIns="0" rIns="0" bIns="0"/>
          <a:lstStyle>
            <a:lvl1pPr>
              <a:defRPr sz="1200" cap="all" baseline="0">
                <a:solidFill>
                  <a:srgbClr val="284684"/>
                </a:solidFill>
              </a:defRPr>
            </a:lvl1pPr>
          </a:lstStyle>
          <a:p>
            <a:r>
              <a:rPr lang="en-US"/>
              <a:t>OPTIONAL TITLE FOR DOCUMENT, SECTION OR GROUP</a:t>
            </a:r>
          </a:p>
        </p:txBody>
      </p:sp>
      <p:sp>
        <p:nvSpPr>
          <p:cNvPr id="4" name="Text Placeholder 3">
            <a:extLst>
              <a:ext uri="{FF2B5EF4-FFF2-40B4-BE49-F238E27FC236}">
                <a16:creationId xmlns:a16="http://schemas.microsoft.com/office/drawing/2014/main" id="{8014FA47-2AF9-9DBB-10D0-E6090E202900}"/>
              </a:ext>
            </a:extLst>
          </p:cNvPr>
          <p:cNvSpPr>
            <a:spLocks noGrp="1"/>
          </p:cNvSpPr>
          <p:nvPr>
            <p:ph type="body" sz="quarter" idx="27" hasCustomPrompt="1"/>
          </p:nvPr>
        </p:nvSpPr>
        <p:spPr>
          <a:xfrm>
            <a:off x="623888" y="6067604"/>
            <a:ext cx="10942637" cy="377825"/>
          </a:xfrm>
          <a:prstGeom prst="rect">
            <a:avLst/>
          </a:prstGeom>
        </p:spPr>
        <p:txBody>
          <a:bodyPr lIns="0" tIns="0" rIns="0" bIns="0" anchor="b" anchorCtr="0"/>
          <a:lstStyle>
            <a:lvl1pPr>
              <a:defRPr sz="800" b="0"/>
            </a:lvl1pPr>
            <a:lvl5pPr marL="594360" indent="0">
              <a:buNone/>
              <a:defRPr/>
            </a:lvl5pPr>
          </a:lstStyle>
          <a:p>
            <a:pPr lvl="0"/>
            <a:r>
              <a:rPr lang="en-US"/>
              <a:t>Optional formatting for footnote or disclosure text, if needed</a:t>
            </a:r>
          </a:p>
        </p:txBody>
      </p:sp>
      <p:sp>
        <p:nvSpPr>
          <p:cNvPr id="6" name="Content Placeholder 5">
            <a:extLst>
              <a:ext uri="{FF2B5EF4-FFF2-40B4-BE49-F238E27FC236}">
                <a16:creationId xmlns:a16="http://schemas.microsoft.com/office/drawing/2014/main" id="{08E581F6-A693-9EAE-2448-7898A092C9C6}"/>
              </a:ext>
            </a:extLst>
          </p:cNvPr>
          <p:cNvSpPr>
            <a:spLocks noGrp="1"/>
          </p:cNvSpPr>
          <p:nvPr>
            <p:ph sz="quarter" idx="26" hasCustomPrompt="1"/>
          </p:nvPr>
        </p:nvSpPr>
        <p:spPr>
          <a:xfrm>
            <a:off x="624663" y="2441448"/>
            <a:ext cx="6346147" cy="3616325"/>
          </a:xfrm>
          <a:prstGeom prst="rect">
            <a:avLst/>
          </a:prstGeom>
        </p:spPr>
        <p:txBody>
          <a:bodyPr lIns="0" tIns="0" rIns="0" bIns="0"/>
          <a:lstStyle>
            <a:lvl1pPr marL="137160" indent="-137160">
              <a:lnSpc>
                <a:spcPct val="100000"/>
              </a:lnSpc>
              <a:spcBef>
                <a:spcPts val="300"/>
              </a:spcBef>
              <a:buFont typeface="Arial" panose="020B0604020202020204" pitchFamily="34" charset="0"/>
              <a:buChar char="•"/>
              <a:defRPr sz="1400" b="0"/>
            </a:lvl1pPr>
            <a:lvl2pPr marL="457200" indent="-265176">
              <a:lnSpc>
                <a:spcPct val="100000"/>
              </a:lnSpc>
              <a:spcBef>
                <a:spcPts val="200"/>
              </a:spcBef>
              <a:buFont typeface="System Font Regular"/>
              <a:buChar char="－"/>
              <a:defRPr/>
            </a:lvl2pPr>
            <a:lvl3pPr marL="594360">
              <a:lnSpc>
                <a:spcPct val="100000"/>
              </a:lnSpc>
              <a:defRPr/>
            </a:lvl3pPr>
            <a:lvl4pPr marL="749808" indent="-137160">
              <a:lnSpc>
                <a:spcPct val="100000"/>
              </a:lnSpc>
              <a:spcBef>
                <a:spcPts val="200"/>
              </a:spcBef>
              <a:buFont typeface="System Font Regular"/>
              <a:buChar char="◦"/>
              <a:defRPr/>
            </a:lvl4pPr>
            <a:lvl5pPr marL="914400">
              <a:lnSpc>
                <a:spcPct val="100000"/>
              </a:lnSpc>
              <a:defRPr/>
            </a:lvl5pPr>
          </a:lstStyle>
          <a:p>
            <a:pPr lvl="0"/>
            <a:r>
              <a:rPr lang="en-US"/>
              <a:t>Placeholder text</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724FD4C1-1F97-1733-87EB-1D6F6EF5CE80}"/>
              </a:ext>
            </a:extLst>
          </p:cNvPr>
          <p:cNvSpPr>
            <a:spLocks noGrp="1"/>
          </p:cNvSpPr>
          <p:nvPr>
            <p:ph type="body" sz="quarter" idx="25" hasCustomPrompt="1"/>
          </p:nvPr>
        </p:nvSpPr>
        <p:spPr>
          <a:xfrm>
            <a:off x="7421138" y="2441448"/>
            <a:ext cx="4145388" cy="3616325"/>
          </a:xfrm>
          <a:prstGeom prst="rect">
            <a:avLst/>
          </a:prstGeom>
        </p:spPr>
        <p:txBody>
          <a:bodyPr lIns="0" tIns="0" rIns="0" bIns="0"/>
          <a:lstStyle>
            <a:lvl1pPr marL="137160" indent="-137160">
              <a:lnSpc>
                <a:spcPct val="100000"/>
              </a:lnSpc>
              <a:spcBef>
                <a:spcPts val="300"/>
              </a:spcBef>
              <a:buFont typeface="Arial" panose="020B0604020202020204" pitchFamily="34" charset="0"/>
              <a:buChar char="•"/>
              <a:defRPr sz="1400" b="0"/>
            </a:lvl1pPr>
            <a:lvl2pPr marL="457200" indent="-265176">
              <a:lnSpc>
                <a:spcPct val="100000"/>
              </a:lnSpc>
              <a:spcBef>
                <a:spcPts val="200"/>
              </a:spcBef>
              <a:buFont typeface="System Font Regular"/>
              <a:buChar char="－"/>
              <a:defRPr/>
            </a:lvl2pPr>
            <a:lvl3pPr marL="594360" indent="-137160">
              <a:lnSpc>
                <a:spcPct val="100000"/>
              </a:lnSpc>
              <a:spcBef>
                <a:spcPts val="300"/>
              </a:spcBef>
              <a:buFont typeface="Arial" panose="020B0604020202020204" pitchFamily="34" charset="0"/>
              <a:buChar char="•"/>
              <a:defRPr/>
            </a:lvl3pPr>
            <a:lvl4pPr marL="749808" indent="-137160">
              <a:lnSpc>
                <a:spcPct val="100000"/>
              </a:lnSpc>
              <a:spcBef>
                <a:spcPts val="200"/>
              </a:spcBef>
              <a:buFont typeface="System Font Regular"/>
              <a:buChar char="◦"/>
              <a:defRPr/>
            </a:lvl4pPr>
            <a:lvl5pPr marL="914400" indent="-137160">
              <a:lnSpc>
                <a:spcPct val="100000"/>
              </a:lnSpc>
              <a:spcBef>
                <a:spcPts val="300"/>
              </a:spcBef>
              <a:buFont typeface="Arial" panose="020B0604020202020204" pitchFamily="34" charset="0"/>
              <a:buChar char="•"/>
              <a:defRPr/>
            </a:lvl5pPr>
          </a:lstStyle>
          <a:p>
            <a:pPr lvl="0"/>
            <a:r>
              <a:rPr lang="en-US"/>
              <a:t>Placeholder text</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79E4EB16-469C-8595-B4B0-6958B2E7C0E7}"/>
              </a:ext>
            </a:extLst>
          </p:cNvPr>
          <p:cNvCxnSpPr>
            <a:cxnSpLocks/>
          </p:cNvCxnSpPr>
          <p:nvPr userDrawn="1"/>
        </p:nvCxnSpPr>
        <p:spPr>
          <a:xfrm>
            <a:off x="7198143" y="2437639"/>
            <a:ext cx="0" cy="3620261"/>
          </a:xfrm>
          <a:prstGeom prst="line">
            <a:avLst/>
          </a:prstGeom>
          <a:ln w="12700">
            <a:solidFill>
              <a:schemeClr val="accent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379559520"/>
      </p:ext>
    </p:extLst>
  </p:cSld>
  <p:clrMapOvr>
    <a:masterClrMapping/>
  </p:clrMapOvr>
  <p:extLst>
    <p:ext uri="{DCECCB84-F9BA-43D5-87BE-67443E8EF086}">
      <p15:sldGuideLst xmlns:p15="http://schemas.microsoft.com/office/powerpoint/2012/main">
        <p15:guide id="1" orient="horz" pos="7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with large image space">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98A4A627-803D-9489-2794-401AFE7186DC}"/>
              </a:ext>
            </a:extLst>
          </p:cNvPr>
          <p:cNvSpPr>
            <a:spLocks noGrp="1"/>
          </p:cNvSpPr>
          <p:nvPr>
            <p:ph idx="1" hasCustomPrompt="1"/>
          </p:nvPr>
        </p:nvSpPr>
        <p:spPr>
          <a:xfrm>
            <a:off x="5196662" y="1149218"/>
            <a:ext cx="6400800" cy="4857924"/>
          </a:xfrm>
          <a:prstGeom prst="rect">
            <a:avLst/>
          </a:prstGeom>
        </p:spPr>
        <p:txBody>
          <a:bodyPr lIns="0" tIns="1554480" rIns="0" bIns="0" anchor="t" anchorCtr="0"/>
          <a:lstStyle>
            <a:lvl1pPr marL="0" indent="0" algn="ctr">
              <a:buNone/>
              <a:defRPr>
                <a:solidFill>
                  <a:schemeClr val="tx1">
                    <a:lumMod val="20000"/>
                    <a:lumOff val="80000"/>
                  </a:schemeClr>
                </a:solidFill>
              </a:defRPr>
            </a:lvl1pPr>
            <a:lvl3pPr marL="137160">
              <a:defRPr b="0"/>
            </a:lvl3pPr>
            <a:lvl4pPr marL="457200" indent="-265176">
              <a:defRPr/>
            </a:lvl4pPr>
            <a:lvl5pPr marL="594360" marR="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a:lvl5pPr>
          </a:lstStyle>
          <a:p>
            <a:pPr lvl="0"/>
            <a:r>
              <a:rPr lang="en-US"/>
              <a:t>Placeholder for copy, table, chart, </a:t>
            </a:r>
            <a:br>
              <a:rPr lang="en-US"/>
            </a:br>
            <a:r>
              <a:rPr lang="en-US"/>
              <a:t>SmartArt, picture or video </a:t>
            </a:r>
          </a:p>
        </p:txBody>
      </p:sp>
      <p:cxnSp>
        <p:nvCxnSpPr>
          <p:cNvPr id="10" name="Straight Connector 9">
            <a:extLst>
              <a:ext uri="{FF2B5EF4-FFF2-40B4-BE49-F238E27FC236}">
                <a16:creationId xmlns:a16="http://schemas.microsoft.com/office/drawing/2014/main" id="{E31DBE19-5B08-3CAE-D499-C5E25A022D5E}"/>
              </a:ext>
            </a:extLst>
          </p:cNvPr>
          <p:cNvCxnSpPr>
            <a:cxnSpLocks/>
          </p:cNvCxnSpPr>
          <p:nvPr userDrawn="1"/>
        </p:nvCxnSpPr>
        <p:spPr>
          <a:xfrm>
            <a:off x="4824428" y="1149218"/>
            <a:ext cx="0" cy="5257975"/>
          </a:xfrm>
          <a:prstGeom prst="line">
            <a:avLst/>
          </a:prstGeom>
          <a:ln w="12700">
            <a:solidFill>
              <a:schemeClr val="accent1"/>
            </a:solidFill>
          </a:ln>
        </p:spPr>
        <p:style>
          <a:lnRef idx="1">
            <a:schemeClr val="accent2"/>
          </a:lnRef>
          <a:fillRef idx="0">
            <a:schemeClr val="accent2"/>
          </a:fillRef>
          <a:effectRef idx="0">
            <a:schemeClr val="accent2"/>
          </a:effectRef>
          <a:fontRef idx="minor">
            <a:schemeClr val="tx1"/>
          </a:fontRef>
        </p:style>
      </p:cxnSp>
      <p:sp>
        <p:nvSpPr>
          <p:cNvPr id="17" name="Text Placeholder 5">
            <a:extLst>
              <a:ext uri="{FF2B5EF4-FFF2-40B4-BE49-F238E27FC236}">
                <a16:creationId xmlns:a16="http://schemas.microsoft.com/office/drawing/2014/main" id="{0002DA78-1806-4D6C-EA46-FC3A65944E9A}"/>
              </a:ext>
            </a:extLst>
          </p:cNvPr>
          <p:cNvSpPr>
            <a:spLocks noGrp="1"/>
          </p:cNvSpPr>
          <p:nvPr>
            <p:ph type="body" sz="quarter" idx="24" hasCustomPrompt="1"/>
          </p:nvPr>
        </p:nvSpPr>
        <p:spPr>
          <a:xfrm>
            <a:off x="624663" y="441294"/>
            <a:ext cx="8716186" cy="400081"/>
          </a:xfrm>
          <a:prstGeom prst="rect">
            <a:avLst/>
          </a:prstGeom>
        </p:spPr>
        <p:txBody>
          <a:bodyPr lIns="0" tIns="0" rIns="0" bIns="0"/>
          <a:lstStyle>
            <a:lvl1pPr>
              <a:defRPr sz="1200" cap="all" baseline="0">
                <a:solidFill>
                  <a:srgbClr val="284684"/>
                </a:solidFill>
              </a:defRPr>
            </a:lvl1pPr>
          </a:lstStyle>
          <a:p>
            <a:r>
              <a:rPr lang="en-US"/>
              <a:t>OPTIONAL TITLE FOR DOCUMENT, SECTION OR GROUP</a:t>
            </a:r>
          </a:p>
        </p:txBody>
      </p:sp>
      <p:sp>
        <p:nvSpPr>
          <p:cNvPr id="19" name="Text Placeholder 18">
            <a:extLst>
              <a:ext uri="{FF2B5EF4-FFF2-40B4-BE49-F238E27FC236}">
                <a16:creationId xmlns:a16="http://schemas.microsoft.com/office/drawing/2014/main" id="{9A31BFA0-B367-CFF2-D57D-CA99B9B149D6}"/>
              </a:ext>
            </a:extLst>
          </p:cNvPr>
          <p:cNvSpPr>
            <a:spLocks noGrp="1"/>
          </p:cNvSpPr>
          <p:nvPr>
            <p:ph type="body" sz="quarter" idx="25" hasCustomPrompt="1"/>
          </p:nvPr>
        </p:nvSpPr>
        <p:spPr>
          <a:xfrm>
            <a:off x="5195633" y="6018121"/>
            <a:ext cx="6400799" cy="389071"/>
          </a:xfrm>
          <a:prstGeom prst="rect">
            <a:avLst/>
          </a:prstGeom>
          <a:noFill/>
        </p:spPr>
        <p:txBody>
          <a:bodyPr lIns="0" tIns="0" rIns="0" bIns="0" anchor="b" anchorCtr="0"/>
          <a:lstStyle>
            <a:lvl1pPr>
              <a:defRPr sz="800" b="0"/>
            </a:lvl1pPr>
          </a:lstStyle>
          <a:p>
            <a:pPr lvl="0"/>
            <a:r>
              <a:rPr lang="en-US"/>
              <a:t>Optional formatting for footnote or disclosure text, if needed</a:t>
            </a:r>
          </a:p>
        </p:txBody>
      </p:sp>
      <p:sp>
        <p:nvSpPr>
          <p:cNvPr id="3" name="Text Placeholder 4">
            <a:extLst>
              <a:ext uri="{FF2B5EF4-FFF2-40B4-BE49-F238E27FC236}">
                <a16:creationId xmlns:a16="http://schemas.microsoft.com/office/drawing/2014/main" id="{054D5273-7B01-9458-0ECA-D4F939CF4E86}"/>
              </a:ext>
            </a:extLst>
          </p:cNvPr>
          <p:cNvSpPr>
            <a:spLocks noGrp="1"/>
          </p:cNvSpPr>
          <p:nvPr>
            <p:ph type="body" sz="quarter" idx="27" hasCustomPrompt="1"/>
          </p:nvPr>
        </p:nvSpPr>
        <p:spPr>
          <a:xfrm>
            <a:off x="624662" y="2759574"/>
            <a:ext cx="3836217" cy="3647617"/>
          </a:xfrm>
          <a:prstGeom prst="rect">
            <a:avLst/>
          </a:prstGeom>
        </p:spPr>
        <p:txBody>
          <a:bodyPr lIns="0" tIns="0" rIns="0" bIns="0"/>
          <a:lstStyle>
            <a:lvl1pPr marL="137160" indent="-137160">
              <a:lnSpc>
                <a:spcPct val="100000"/>
              </a:lnSpc>
              <a:spcBef>
                <a:spcPts val="300"/>
              </a:spcBef>
              <a:buFont typeface="Arial" panose="020B0604020202020204" pitchFamily="34" charset="0"/>
              <a:buChar char="•"/>
              <a:defRPr sz="1400" b="0"/>
            </a:lvl1pPr>
            <a:lvl2pPr marL="457200" indent="-265176">
              <a:lnSpc>
                <a:spcPct val="100000"/>
              </a:lnSpc>
              <a:spcBef>
                <a:spcPts val="200"/>
              </a:spcBef>
              <a:buFont typeface="System Font Regular"/>
              <a:buChar char="－"/>
              <a:defRPr/>
            </a:lvl2pPr>
            <a:lvl3pPr marL="594360" indent="-137160">
              <a:lnSpc>
                <a:spcPct val="100000"/>
              </a:lnSpc>
              <a:spcBef>
                <a:spcPts val="300"/>
              </a:spcBef>
              <a:buFont typeface="Arial" panose="020B0604020202020204" pitchFamily="34" charset="0"/>
              <a:buChar char="•"/>
              <a:defRPr/>
            </a:lvl3pPr>
            <a:lvl4pPr marL="749808" indent="-137160">
              <a:lnSpc>
                <a:spcPct val="100000"/>
              </a:lnSpc>
              <a:spcBef>
                <a:spcPts val="200"/>
              </a:spcBef>
              <a:buFont typeface="System Font Regular"/>
              <a:buChar char="◦"/>
              <a:defRPr/>
            </a:lvl4pPr>
            <a:lvl5pPr marL="914400" indent="-137160">
              <a:lnSpc>
                <a:spcPct val="100000"/>
              </a:lnSpc>
              <a:spcBef>
                <a:spcPts val="300"/>
              </a:spcBef>
              <a:buFont typeface="Arial" panose="020B0604020202020204" pitchFamily="34" charset="0"/>
              <a:buChar char="•"/>
              <a:defRPr/>
            </a:lvl5pPr>
          </a:lstStyle>
          <a:p>
            <a:pPr lvl="0"/>
            <a:r>
              <a:rPr lang="en-US"/>
              <a:t>Placeholder text</a:t>
            </a:r>
          </a:p>
          <a:p>
            <a:pPr lvl="1"/>
            <a:r>
              <a:rPr lang="en-US"/>
              <a:t>Second level</a:t>
            </a:r>
          </a:p>
          <a:p>
            <a:pPr lvl="2"/>
            <a:r>
              <a:rPr lang="en-US"/>
              <a:t>Third level</a:t>
            </a:r>
          </a:p>
          <a:p>
            <a:pPr lvl="3"/>
            <a:r>
              <a:rPr lang="en-US"/>
              <a:t>Fourth level</a:t>
            </a:r>
          </a:p>
          <a:p>
            <a:pPr lvl="4"/>
            <a:r>
              <a:rPr lang="en-US"/>
              <a:t>Fifth level</a:t>
            </a:r>
          </a:p>
        </p:txBody>
      </p:sp>
      <p:sp>
        <p:nvSpPr>
          <p:cNvPr id="9" name="Title Placeholder 1">
            <a:extLst>
              <a:ext uri="{FF2B5EF4-FFF2-40B4-BE49-F238E27FC236}">
                <a16:creationId xmlns:a16="http://schemas.microsoft.com/office/drawing/2014/main" id="{269C0C99-2FAD-3DCC-ACD1-CC4104DE1CE3}"/>
              </a:ext>
            </a:extLst>
          </p:cNvPr>
          <p:cNvSpPr>
            <a:spLocks noGrp="1"/>
          </p:cNvSpPr>
          <p:nvPr>
            <p:ph type="title" hasCustomPrompt="1"/>
          </p:nvPr>
        </p:nvSpPr>
        <p:spPr>
          <a:xfrm>
            <a:off x="624666" y="1155701"/>
            <a:ext cx="3836227" cy="1289548"/>
          </a:xfrm>
          <a:prstGeom prst="rect">
            <a:avLst/>
          </a:prstGeom>
        </p:spPr>
        <p:txBody>
          <a:bodyPr vert="horz" lIns="0" tIns="0" rIns="0" bIns="0" rtlCol="0" anchor="t" anchorCtr="0">
            <a:noAutofit/>
          </a:bodyPr>
          <a:lstStyle>
            <a:lvl1pPr>
              <a:defRPr/>
            </a:lvl1pPr>
          </a:lstStyle>
          <a:p>
            <a:r>
              <a:rPr lang="en-US"/>
              <a:t>Headline </a:t>
            </a:r>
            <a:br>
              <a:rPr lang="en-US"/>
            </a:br>
            <a:r>
              <a:rPr lang="en-US"/>
              <a:t>text up to </a:t>
            </a:r>
            <a:br>
              <a:rPr lang="en-US"/>
            </a:br>
            <a:r>
              <a:rPr lang="en-US"/>
              <a:t>3 lines</a:t>
            </a:r>
          </a:p>
        </p:txBody>
      </p:sp>
    </p:spTree>
    <p:extLst>
      <p:ext uri="{BB962C8B-B14F-4D97-AF65-F5344CB8AC3E}">
        <p14:creationId xmlns:p14="http://schemas.microsoft.com/office/powerpoint/2010/main" val="1724088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ncepts slide">
    <p:spTree>
      <p:nvGrpSpPr>
        <p:cNvPr id="1" name=""/>
        <p:cNvGrpSpPr/>
        <p:nvPr/>
      </p:nvGrpSpPr>
      <p:grpSpPr>
        <a:xfrm>
          <a:off x="0" y="0"/>
          <a:ext cx="0" cy="0"/>
          <a:chOff x="0" y="0"/>
          <a:chExt cx="0" cy="0"/>
        </a:xfrm>
      </p:grpSpPr>
      <p:sp>
        <p:nvSpPr>
          <p:cNvPr id="23" name="Title Placeholder 1">
            <a:extLst>
              <a:ext uri="{FF2B5EF4-FFF2-40B4-BE49-F238E27FC236}">
                <a16:creationId xmlns:a16="http://schemas.microsoft.com/office/drawing/2014/main" id="{0047D263-1E2B-E048-831D-FAE58AD10370}"/>
              </a:ext>
            </a:extLst>
          </p:cNvPr>
          <p:cNvSpPr>
            <a:spLocks noGrp="1"/>
          </p:cNvSpPr>
          <p:nvPr>
            <p:ph type="title" hasCustomPrompt="1"/>
          </p:nvPr>
        </p:nvSpPr>
        <p:spPr>
          <a:xfrm>
            <a:off x="624666" y="1155702"/>
            <a:ext cx="10908792" cy="669924"/>
          </a:xfrm>
          <a:prstGeom prst="rect">
            <a:avLst/>
          </a:prstGeom>
        </p:spPr>
        <p:txBody>
          <a:bodyPr vert="horz" lIns="0" tIns="0" rIns="0" bIns="0" rtlCol="0" anchor="t" anchorCtr="0">
            <a:noAutofit/>
          </a:bodyPr>
          <a:lstStyle>
            <a:lvl1pPr>
              <a:defRPr/>
            </a:lvl1pPr>
          </a:lstStyle>
          <a:p>
            <a:r>
              <a:rPr lang="en-US"/>
              <a:t>Headline text</a:t>
            </a:r>
            <a:br>
              <a:rPr lang="en-US"/>
            </a:br>
            <a:r>
              <a:rPr lang="en-US"/>
              <a:t>layout for a 3-concept series with icons</a:t>
            </a:r>
          </a:p>
        </p:txBody>
      </p:sp>
      <p:sp>
        <p:nvSpPr>
          <p:cNvPr id="25" name="Rectangle 24">
            <a:extLst>
              <a:ext uri="{FF2B5EF4-FFF2-40B4-BE49-F238E27FC236}">
                <a16:creationId xmlns:a16="http://schemas.microsoft.com/office/drawing/2014/main" id="{52F228BF-927F-114E-A1AB-4C4C311241B8}"/>
              </a:ext>
            </a:extLst>
          </p:cNvPr>
          <p:cNvSpPr>
            <a:spLocks noChangeAspect="1"/>
          </p:cNvSpPr>
          <p:nvPr userDrawn="1"/>
        </p:nvSpPr>
        <p:spPr>
          <a:xfrm>
            <a:off x="638639" y="3353426"/>
            <a:ext cx="3386929" cy="701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65F3BCA-5718-4A4F-BC7B-A1C02A752315}"/>
              </a:ext>
            </a:extLst>
          </p:cNvPr>
          <p:cNvSpPr>
            <a:spLocks noChangeAspect="1"/>
          </p:cNvSpPr>
          <p:nvPr userDrawn="1"/>
        </p:nvSpPr>
        <p:spPr>
          <a:xfrm>
            <a:off x="4404360" y="3353426"/>
            <a:ext cx="3383280" cy="754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1F6E0AB-9962-154B-983E-17435924CB97}"/>
              </a:ext>
            </a:extLst>
          </p:cNvPr>
          <p:cNvSpPr>
            <a:spLocks noChangeAspect="1"/>
          </p:cNvSpPr>
          <p:nvPr userDrawn="1"/>
        </p:nvSpPr>
        <p:spPr>
          <a:xfrm>
            <a:off x="8146529" y="3353426"/>
            <a:ext cx="3386929" cy="89045"/>
          </a:xfrm>
          <a:prstGeom prst="rect">
            <a:avLst/>
          </a:prstGeom>
          <a:solidFill>
            <a:srgbClr val="2846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3">
            <a:extLst>
              <a:ext uri="{FF2B5EF4-FFF2-40B4-BE49-F238E27FC236}">
                <a16:creationId xmlns:a16="http://schemas.microsoft.com/office/drawing/2014/main" id="{DDEB9A57-DB39-BF4D-A379-545BB1CD6E7F}"/>
              </a:ext>
            </a:extLst>
          </p:cNvPr>
          <p:cNvSpPr>
            <a:spLocks noGrp="1"/>
          </p:cNvSpPr>
          <p:nvPr>
            <p:ph type="pic" sz="quarter" idx="13" hasCustomPrompt="1"/>
          </p:nvPr>
        </p:nvSpPr>
        <p:spPr>
          <a:xfrm>
            <a:off x="638865" y="2629428"/>
            <a:ext cx="585498" cy="616398"/>
          </a:xfrm>
          <a:prstGeom prst="rect">
            <a:avLst/>
          </a:prstGeom>
        </p:spPr>
        <p:txBody>
          <a:bodyPr>
            <a:noAutofit/>
          </a:bodyPr>
          <a:lstStyle>
            <a:lvl1pPr algn="ctr">
              <a:buNone/>
              <a:defRPr sz="1200">
                <a:solidFill>
                  <a:schemeClr val="bg2"/>
                </a:solidFill>
              </a:defRPr>
            </a:lvl1pPr>
          </a:lstStyle>
          <a:p>
            <a:r>
              <a:rPr lang="en-US"/>
              <a:t>Icon</a:t>
            </a:r>
          </a:p>
        </p:txBody>
      </p:sp>
      <p:sp>
        <p:nvSpPr>
          <p:cNvPr id="18" name="Picture Placeholder 3">
            <a:extLst>
              <a:ext uri="{FF2B5EF4-FFF2-40B4-BE49-F238E27FC236}">
                <a16:creationId xmlns:a16="http://schemas.microsoft.com/office/drawing/2014/main" id="{5CC37F17-1D9D-C740-A6EE-8D42F81689CF}"/>
              </a:ext>
            </a:extLst>
          </p:cNvPr>
          <p:cNvSpPr>
            <a:spLocks noGrp="1"/>
          </p:cNvSpPr>
          <p:nvPr>
            <p:ph type="pic" sz="quarter" idx="49" hasCustomPrompt="1"/>
          </p:nvPr>
        </p:nvSpPr>
        <p:spPr>
          <a:xfrm>
            <a:off x="4404360" y="2634344"/>
            <a:ext cx="585498" cy="616398"/>
          </a:xfrm>
          <a:prstGeom prst="rect">
            <a:avLst/>
          </a:prstGeom>
        </p:spPr>
        <p:txBody>
          <a:bodyPr>
            <a:noAutofit/>
          </a:bodyPr>
          <a:lstStyle>
            <a:lvl1pPr algn="ctr">
              <a:buNone/>
              <a:defRPr sz="1200">
                <a:solidFill>
                  <a:schemeClr val="bg2"/>
                </a:solidFill>
              </a:defRPr>
            </a:lvl1pPr>
          </a:lstStyle>
          <a:p>
            <a:r>
              <a:rPr lang="en-US"/>
              <a:t>Icon</a:t>
            </a:r>
          </a:p>
        </p:txBody>
      </p:sp>
      <p:sp>
        <p:nvSpPr>
          <p:cNvPr id="19" name="Picture Placeholder 3">
            <a:extLst>
              <a:ext uri="{FF2B5EF4-FFF2-40B4-BE49-F238E27FC236}">
                <a16:creationId xmlns:a16="http://schemas.microsoft.com/office/drawing/2014/main" id="{AA56F7C7-3995-1E40-9A0A-ED6EC5A45382}"/>
              </a:ext>
            </a:extLst>
          </p:cNvPr>
          <p:cNvSpPr>
            <a:spLocks noGrp="1"/>
          </p:cNvSpPr>
          <p:nvPr>
            <p:ph type="pic" sz="quarter" idx="50" hasCustomPrompt="1"/>
          </p:nvPr>
        </p:nvSpPr>
        <p:spPr>
          <a:xfrm>
            <a:off x="8146529" y="2629428"/>
            <a:ext cx="585498" cy="616398"/>
          </a:xfrm>
          <a:prstGeom prst="rect">
            <a:avLst/>
          </a:prstGeom>
        </p:spPr>
        <p:txBody>
          <a:bodyPr>
            <a:noAutofit/>
          </a:bodyPr>
          <a:lstStyle>
            <a:lvl1pPr algn="ctr">
              <a:buNone/>
              <a:defRPr sz="1200">
                <a:solidFill>
                  <a:schemeClr val="bg2"/>
                </a:solidFill>
              </a:defRPr>
            </a:lvl1pPr>
          </a:lstStyle>
          <a:p>
            <a:r>
              <a:rPr lang="en-US"/>
              <a:t>Icon</a:t>
            </a:r>
          </a:p>
        </p:txBody>
      </p:sp>
      <p:sp>
        <p:nvSpPr>
          <p:cNvPr id="2" name="Text Placeholder 5">
            <a:extLst>
              <a:ext uri="{FF2B5EF4-FFF2-40B4-BE49-F238E27FC236}">
                <a16:creationId xmlns:a16="http://schemas.microsoft.com/office/drawing/2014/main" id="{7BEE9018-064E-789F-9EA4-986B798F71FE}"/>
              </a:ext>
            </a:extLst>
          </p:cNvPr>
          <p:cNvSpPr>
            <a:spLocks noGrp="1"/>
          </p:cNvSpPr>
          <p:nvPr>
            <p:ph type="body" sz="quarter" idx="23" hasCustomPrompt="1"/>
          </p:nvPr>
        </p:nvSpPr>
        <p:spPr>
          <a:xfrm>
            <a:off x="624663" y="441294"/>
            <a:ext cx="8716186" cy="400081"/>
          </a:xfrm>
          <a:prstGeom prst="rect">
            <a:avLst/>
          </a:prstGeom>
        </p:spPr>
        <p:txBody>
          <a:bodyPr lIns="0" tIns="0" rIns="0" bIns="0"/>
          <a:lstStyle>
            <a:lvl1pPr>
              <a:defRPr sz="1200" cap="all" baseline="0">
                <a:solidFill>
                  <a:srgbClr val="284684"/>
                </a:solidFill>
              </a:defRPr>
            </a:lvl1pPr>
          </a:lstStyle>
          <a:p>
            <a:r>
              <a:rPr lang="en-US"/>
              <a:t>OPTIONAL TITLE FOR DOCUMENT, SECTION OR GROUP</a:t>
            </a:r>
          </a:p>
        </p:txBody>
      </p:sp>
      <p:sp>
        <p:nvSpPr>
          <p:cNvPr id="12" name="Text Placeholder 11">
            <a:extLst>
              <a:ext uri="{FF2B5EF4-FFF2-40B4-BE49-F238E27FC236}">
                <a16:creationId xmlns:a16="http://schemas.microsoft.com/office/drawing/2014/main" id="{CF1112DF-DF07-E6B1-127B-562893D659CA}"/>
              </a:ext>
            </a:extLst>
          </p:cNvPr>
          <p:cNvSpPr>
            <a:spLocks noGrp="1"/>
          </p:cNvSpPr>
          <p:nvPr>
            <p:ph type="body" sz="quarter" idx="54" hasCustomPrompt="1"/>
          </p:nvPr>
        </p:nvSpPr>
        <p:spPr>
          <a:xfrm>
            <a:off x="1483112" y="2743201"/>
            <a:ext cx="2542455" cy="503238"/>
          </a:xfrm>
          <a:prstGeom prst="rect">
            <a:avLst/>
          </a:prstGeom>
        </p:spPr>
        <p:txBody>
          <a:bodyPr lIns="0" tIns="0" rIns="0" bIns="0"/>
          <a:lstStyle>
            <a:lvl1pPr>
              <a:lnSpc>
                <a:spcPct val="100000"/>
              </a:lnSpc>
              <a:defRPr sz="1800">
                <a:solidFill>
                  <a:schemeClr val="accent2"/>
                </a:solidFill>
              </a:defRPr>
            </a:lvl1pPr>
          </a:lstStyle>
          <a:p>
            <a:pPr lvl="0"/>
            <a:r>
              <a:rPr lang="en-US"/>
              <a:t>Headline</a:t>
            </a:r>
            <a:br>
              <a:rPr lang="en-US"/>
            </a:br>
            <a:r>
              <a:rPr lang="en-US"/>
              <a:t>two lines</a:t>
            </a:r>
          </a:p>
        </p:txBody>
      </p:sp>
      <p:sp>
        <p:nvSpPr>
          <p:cNvPr id="13" name="Text Placeholder 11">
            <a:extLst>
              <a:ext uri="{FF2B5EF4-FFF2-40B4-BE49-F238E27FC236}">
                <a16:creationId xmlns:a16="http://schemas.microsoft.com/office/drawing/2014/main" id="{2180B811-7A9B-1928-D0F1-194496EC6495}"/>
              </a:ext>
            </a:extLst>
          </p:cNvPr>
          <p:cNvSpPr>
            <a:spLocks noGrp="1"/>
          </p:cNvSpPr>
          <p:nvPr>
            <p:ph type="body" sz="quarter" idx="55" hasCustomPrompt="1"/>
          </p:nvPr>
        </p:nvSpPr>
        <p:spPr>
          <a:xfrm>
            <a:off x="5245185" y="2742588"/>
            <a:ext cx="2542455" cy="503238"/>
          </a:xfrm>
          <a:prstGeom prst="rect">
            <a:avLst/>
          </a:prstGeom>
        </p:spPr>
        <p:txBody>
          <a:bodyPr lIns="0" tIns="0" rIns="0" bIns="0"/>
          <a:lstStyle>
            <a:lvl1pPr>
              <a:lnSpc>
                <a:spcPct val="100000"/>
              </a:lnSpc>
              <a:defRPr sz="1800">
                <a:solidFill>
                  <a:schemeClr val="accent1"/>
                </a:solidFill>
              </a:defRPr>
            </a:lvl1pPr>
          </a:lstStyle>
          <a:p>
            <a:pPr lvl="0"/>
            <a:r>
              <a:rPr lang="en-US"/>
              <a:t>Headline</a:t>
            </a:r>
            <a:br>
              <a:rPr lang="en-US"/>
            </a:br>
            <a:r>
              <a:rPr lang="en-US"/>
              <a:t>two lines</a:t>
            </a:r>
          </a:p>
        </p:txBody>
      </p:sp>
      <p:sp>
        <p:nvSpPr>
          <p:cNvPr id="14" name="Text Placeholder 11">
            <a:extLst>
              <a:ext uri="{FF2B5EF4-FFF2-40B4-BE49-F238E27FC236}">
                <a16:creationId xmlns:a16="http://schemas.microsoft.com/office/drawing/2014/main" id="{A32CBC49-08E4-A4E4-118D-0783DF6182D2}"/>
              </a:ext>
            </a:extLst>
          </p:cNvPr>
          <p:cNvSpPr>
            <a:spLocks noGrp="1"/>
          </p:cNvSpPr>
          <p:nvPr>
            <p:ph type="body" sz="quarter" idx="56" hasCustomPrompt="1"/>
          </p:nvPr>
        </p:nvSpPr>
        <p:spPr>
          <a:xfrm>
            <a:off x="8991002" y="2742588"/>
            <a:ext cx="2542455" cy="503238"/>
          </a:xfrm>
          <a:prstGeom prst="rect">
            <a:avLst/>
          </a:prstGeom>
        </p:spPr>
        <p:txBody>
          <a:bodyPr lIns="0" tIns="0" rIns="0" bIns="0"/>
          <a:lstStyle>
            <a:lvl1pPr>
              <a:lnSpc>
                <a:spcPct val="100000"/>
              </a:lnSpc>
              <a:defRPr sz="1800">
                <a:solidFill>
                  <a:srgbClr val="284684"/>
                </a:solidFill>
              </a:defRPr>
            </a:lvl1pPr>
          </a:lstStyle>
          <a:p>
            <a:pPr lvl="0"/>
            <a:r>
              <a:rPr lang="en-US"/>
              <a:t>Headline</a:t>
            </a:r>
            <a:br>
              <a:rPr lang="en-US"/>
            </a:br>
            <a:r>
              <a:rPr lang="en-US"/>
              <a:t>two lines</a:t>
            </a:r>
          </a:p>
        </p:txBody>
      </p:sp>
      <p:sp>
        <p:nvSpPr>
          <p:cNvPr id="3" name="Text Placeholder 3">
            <a:extLst>
              <a:ext uri="{FF2B5EF4-FFF2-40B4-BE49-F238E27FC236}">
                <a16:creationId xmlns:a16="http://schemas.microsoft.com/office/drawing/2014/main" id="{2B6583A8-AB1A-C2F8-B175-EF9E907056A8}"/>
              </a:ext>
            </a:extLst>
          </p:cNvPr>
          <p:cNvSpPr>
            <a:spLocks noGrp="1"/>
          </p:cNvSpPr>
          <p:nvPr>
            <p:ph type="body" sz="quarter" idx="26" hasCustomPrompt="1"/>
          </p:nvPr>
        </p:nvSpPr>
        <p:spPr>
          <a:xfrm>
            <a:off x="623888" y="6067604"/>
            <a:ext cx="10942637" cy="377825"/>
          </a:xfrm>
          <a:prstGeom prst="rect">
            <a:avLst/>
          </a:prstGeom>
        </p:spPr>
        <p:txBody>
          <a:bodyPr lIns="0" tIns="0" rIns="0" bIns="0" anchor="b" anchorCtr="0"/>
          <a:lstStyle>
            <a:lvl1pPr>
              <a:defRPr sz="800" b="0"/>
            </a:lvl1pPr>
            <a:lvl5pPr marL="594360" indent="0">
              <a:buNone/>
              <a:defRPr/>
            </a:lvl5pPr>
          </a:lstStyle>
          <a:p>
            <a:pPr lvl="0"/>
            <a:r>
              <a:rPr lang="en-US"/>
              <a:t>Optional formatting for footnote or disclosure text, if needed</a:t>
            </a:r>
          </a:p>
        </p:txBody>
      </p:sp>
      <p:sp>
        <p:nvSpPr>
          <p:cNvPr id="7" name="Text Placeholder 4">
            <a:extLst>
              <a:ext uri="{FF2B5EF4-FFF2-40B4-BE49-F238E27FC236}">
                <a16:creationId xmlns:a16="http://schemas.microsoft.com/office/drawing/2014/main" id="{03202110-AB7B-AC57-8023-8689ECA7BF02}"/>
              </a:ext>
            </a:extLst>
          </p:cNvPr>
          <p:cNvSpPr>
            <a:spLocks noGrp="1"/>
          </p:cNvSpPr>
          <p:nvPr>
            <p:ph type="body" sz="quarter" idx="59" hasCustomPrompt="1"/>
          </p:nvPr>
        </p:nvSpPr>
        <p:spPr>
          <a:xfrm>
            <a:off x="8156803" y="3589677"/>
            <a:ext cx="3386927" cy="2468096"/>
          </a:xfrm>
          <a:prstGeom prst="rect">
            <a:avLst/>
          </a:prstGeom>
        </p:spPr>
        <p:txBody>
          <a:bodyPr lIns="0" tIns="0" rIns="0" bIns="0"/>
          <a:lstStyle>
            <a:lvl1pPr marL="137160" indent="-137160">
              <a:lnSpc>
                <a:spcPct val="100000"/>
              </a:lnSpc>
              <a:spcBef>
                <a:spcPts val="300"/>
              </a:spcBef>
              <a:buFont typeface="Arial" panose="020B0604020202020204" pitchFamily="34" charset="0"/>
              <a:buChar char="•"/>
              <a:defRPr sz="1400" b="0"/>
            </a:lvl1pPr>
            <a:lvl2pPr marL="457200" indent="-265176">
              <a:lnSpc>
                <a:spcPct val="100000"/>
              </a:lnSpc>
              <a:spcBef>
                <a:spcPts val="200"/>
              </a:spcBef>
              <a:buFont typeface="System Font Regular"/>
              <a:buChar char="－"/>
              <a:defRPr/>
            </a:lvl2pPr>
            <a:lvl3pPr marL="594360" indent="-137160">
              <a:lnSpc>
                <a:spcPct val="100000"/>
              </a:lnSpc>
              <a:spcBef>
                <a:spcPts val="300"/>
              </a:spcBef>
              <a:buFont typeface="Arial" panose="020B0604020202020204" pitchFamily="34" charset="0"/>
              <a:buChar char="•"/>
              <a:defRPr/>
            </a:lvl3pPr>
            <a:lvl4pPr marL="749808" indent="-137160">
              <a:lnSpc>
                <a:spcPct val="100000"/>
              </a:lnSpc>
              <a:spcBef>
                <a:spcPts val="200"/>
              </a:spcBef>
              <a:buFont typeface="System Font Regular"/>
              <a:buChar char="◦"/>
              <a:defRPr/>
            </a:lvl4pPr>
            <a:lvl5pPr marL="914400" indent="-137160">
              <a:lnSpc>
                <a:spcPct val="100000"/>
              </a:lnSpc>
              <a:spcBef>
                <a:spcPts val="300"/>
              </a:spcBef>
              <a:buFont typeface="Arial" panose="020B0604020202020204" pitchFamily="34" charset="0"/>
              <a:buChar char="•"/>
              <a:defRPr/>
            </a:lvl5pPr>
          </a:lstStyle>
          <a:p>
            <a:pPr lvl="0"/>
            <a:r>
              <a:rPr lang="en-US"/>
              <a:t>Placeholder text</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BC238BB9-795E-B22C-5FD1-58D551CB6E14}"/>
              </a:ext>
            </a:extLst>
          </p:cNvPr>
          <p:cNvSpPr>
            <a:spLocks noGrp="1"/>
          </p:cNvSpPr>
          <p:nvPr>
            <p:ph type="body" sz="quarter" idx="60" hasCustomPrompt="1"/>
          </p:nvPr>
        </p:nvSpPr>
        <p:spPr>
          <a:xfrm>
            <a:off x="4415200" y="3589677"/>
            <a:ext cx="3386927" cy="2468096"/>
          </a:xfrm>
          <a:prstGeom prst="rect">
            <a:avLst/>
          </a:prstGeom>
        </p:spPr>
        <p:txBody>
          <a:bodyPr lIns="0" tIns="0" rIns="0" bIns="0"/>
          <a:lstStyle>
            <a:lvl1pPr marL="137160" indent="-137160">
              <a:lnSpc>
                <a:spcPct val="100000"/>
              </a:lnSpc>
              <a:spcBef>
                <a:spcPts val="300"/>
              </a:spcBef>
              <a:buFont typeface="Arial" panose="020B0604020202020204" pitchFamily="34" charset="0"/>
              <a:buChar char="•"/>
              <a:defRPr sz="1400" b="0"/>
            </a:lvl1pPr>
            <a:lvl2pPr marL="457200" indent="-265176">
              <a:lnSpc>
                <a:spcPct val="100000"/>
              </a:lnSpc>
              <a:spcBef>
                <a:spcPts val="200"/>
              </a:spcBef>
              <a:buFont typeface="System Font Regular"/>
              <a:buChar char="－"/>
              <a:defRPr/>
            </a:lvl2pPr>
            <a:lvl3pPr marL="594360" indent="-137160">
              <a:lnSpc>
                <a:spcPct val="100000"/>
              </a:lnSpc>
              <a:spcBef>
                <a:spcPts val="300"/>
              </a:spcBef>
              <a:buFont typeface="Arial" panose="020B0604020202020204" pitchFamily="34" charset="0"/>
              <a:buChar char="•"/>
              <a:defRPr/>
            </a:lvl3pPr>
            <a:lvl4pPr marL="749808" indent="-137160">
              <a:lnSpc>
                <a:spcPct val="100000"/>
              </a:lnSpc>
              <a:spcBef>
                <a:spcPts val="200"/>
              </a:spcBef>
              <a:buFont typeface="System Font Regular"/>
              <a:buChar char="◦"/>
              <a:defRPr/>
            </a:lvl4pPr>
            <a:lvl5pPr marL="914400" indent="-137160">
              <a:lnSpc>
                <a:spcPct val="100000"/>
              </a:lnSpc>
              <a:spcBef>
                <a:spcPts val="300"/>
              </a:spcBef>
              <a:buFont typeface="Arial" panose="020B0604020202020204" pitchFamily="34" charset="0"/>
              <a:buChar char="•"/>
              <a:defRPr/>
            </a:lvl5pPr>
          </a:lstStyle>
          <a:p>
            <a:pPr lvl="0"/>
            <a:r>
              <a:rPr lang="en-US"/>
              <a:t>Placeholder text</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8456FED6-A039-01C3-5ACE-8F888F42F952}"/>
              </a:ext>
            </a:extLst>
          </p:cNvPr>
          <p:cNvSpPr>
            <a:spLocks noGrp="1"/>
          </p:cNvSpPr>
          <p:nvPr>
            <p:ph type="body" sz="quarter" idx="61" hasCustomPrompt="1"/>
          </p:nvPr>
        </p:nvSpPr>
        <p:spPr>
          <a:xfrm>
            <a:off x="647922" y="3589677"/>
            <a:ext cx="3386927" cy="2468096"/>
          </a:xfrm>
          <a:prstGeom prst="rect">
            <a:avLst/>
          </a:prstGeom>
        </p:spPr>
        <p:txBody>
          <a:bodyPr lIns="0" tIns="0" rIns="0" bIns="0"/>
          <a:lstStyle>
            <a:lvl1pPr marL="137160" indent="-137160">
              <a:lnSpc>
                <a:spcPct val="100000"/>
              </a:lnSpc>
              <a:spcBef>
                <a:spcPts val="300"/>
              </a:spcBef>
              <a:buFont typeface="Arial" panose="020B0604020202020204" pitchFamily="34" charset="0"/>
              <a:buChar char="•"/>
              <a:defRPr sz="1400" b="0"/>
            </a:lvl1pPr>
            <a:lvl2pPr marL="457200" indent="-265176">
              <a:lnSpc>
                <a:spcPct val="100000"/>
              </a:lnSpc>
              <a:spcBef>
                <a:spcPts val="200"/>
              </a:spcBef>
              <a:buFont typeface="System Font Regular"/>
              <a:buChar char="－"/>
              <a:defRPr/>
            </a:lvl2pPr>
            <a:lvl3pPr marL="594360" indent="-137160">
              <a:lnSpc>
                <a:spcPct val="100000"/>
              </a:lnSpc>
              <a:spcBef>
                <a:spcPts val="300"/>
              </a:spcBef>
              <a:buFont typeface="Arial" panose="020B0604020202020204" pitchFamily="34" charset="0"/>
              <a:buChar char="•"/>
              <a:defRPr/>
            </a:lvl3pPr>
            <a:lvl4pPr marL="749808" indent="-137160">
              <a:lnSpc>
                <a:spcPct val="100000"/>
              </a:lnSpc>
              <a:spcBef>
                <a:spcPts val="200"/>
              </a:spcBef>
              <a:buFont typeface="System Font Regular"/>
              <a:buChar char="◦"/>
              <a:defRPr/>
            </a:lvl4pPr>
            <a:lvl5pPr marL="914400" indent="-137160">
              <a:lnSpc>
                <a:spcPct val="100000"/>
              </a:lnSpc>
              <a:spcBef>
                <a:spcPts val="300"/>
              </a:spcBef>
              <a:buFont typeface="Arial" panose="020B0604020202020204" pitchFamily="34" charset="0"/>
              <a:buChar char="•"/>
              <a:defRPr/>
            </a:lvl5pPr>
          </a:lstStyle>
          <a:p>
            <a:pPr lvl="0"/>
            <a:r>
              <a:rPr lang="en-US"/>
              <a:t>Placeholder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0626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pic>
        <p:nvPicPr>
          <p:cNvPr id="5" name="Picture 4" descr="A green square with black dots&#10;&#10;Description automatically generated with medium confidence">
            <a:extLst>
              <a:ext uri="{FF2B5EF4-FFF2-40B4-BE49-F238E27FC236}">
                <a16:creationId xmlns:a16="http://schemas.microsoft.com/office/drawing/2014/main" id="{E187A401-C5A6-2260-271E-0D042FA6730F}"/>
              </a:ext>
            </a:extLst>
          </p:cNvPr>
          <p:cNvPicPr>
            <a:picLocks noChangeAspect="1"/>
          </p:cNvPicPr>
          <p:nvPr userDrawn="1"/>
        </p:nvPicPr>
        <p:blipFill rotWithShape="1">
          <a:blip r:embed="rId2"/>
          <a:srcRect b="31334"/>
          <a:stretch/>
        </p:blipFill>
        <p:spPr>
          <a:xfrm>
            <a:off x="-1" y="-2"/>
            <a:ext cx="12180233" cy="4709161"/>
          </a:xfrm>
          <a:prstGeom prst="rect">
            <a:avLst/>
          </a:prstGeom>
        </p:spPr>
      </p:pic>
      <p:sp>
        <p:nvSpPr>
          <p:cNvPr id="7" name="Title 16">
            <a:extLst>
              <a:ext uri="{FF2B5EF4-FFF2-40B4-BE49-F238E27FC236}">
                <a16:creationId xmlns:a16="http://schemas.microsoft.com/office/drawing/2014/main" id="{6794ED4E-84EE-8644-B6FB-1BC93EB8FA32}"/>
              </a:ext>
            </a:extLst>
          </p:cNvPr>
          <p:cNvSpPr>
            <a:spLocks noGrp="1"/>
          </p:cNvSpPr>
          <p:nvPr>
            <p:ph type="title" hasCustomPrompt="1"/>
          </p:nvPr>
        </p:nvSpPr>
        <p:spPr>
          <a:xfrm>
            <a:off x="604325" y="5422168"/>
            <a:ext cx="10925688" cy="982349"/>
          </a:xfrm>
          <a:prstGeom prst="rect">
            <a:avLst/>
          </a:prstGeom>
        </p:spPr>
        <p:txBody>
          <a:bodyPr>
            <a:noAutofit/>
          </a:bodyPr>
          <a:lstStyle>
            <a:lvl1pPr>
              <a:lnSpc>
                <a:spcPts val="4200"/>
              </a:lnSpc>
              <a:defRPr sz="4000">
                <a:solidFill>
                  <a:schemeClr val="accent1"/>
                </a:solidFill>
              </a:defRPr>
            </a:lvl1pPr>
          </a:lstStyle>
          <a:p>
            <a:r>
              <a:rPr lang="en-US"/>
              <a:t>Section title or break </a:t>
            </a:r>
          </a:p>
        </p:txBody>
      </p:sp>
    </p:spTree>
    <p:extLst>
      <p:ext uri="{BB962C8B-B14F-4D97-AF65-F5344CB8AC3E}">
        <p14:creationId xmlns:p14="http://schemas.microsoft.com/office/powerpoint/2010/main" val="1823831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b chapter or text statement slide">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15E53A2-B691-7341-980C-427A9946E5C1}"/>
              </a:ext>
            </a:extLst>
          </p:cNvPr>
          <p:cNvSpPr/>
          <p:nvPr userDrawn="1"/>
        </p:nvSpPr>
        <p:spPr>
          <a:xfrm>
            <a:off x="0" y="824458"/>
            <a:ext cx="12192000" cy="6033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a:extLst>
              <a:ext uri="{FF2B5EF4-FFF2-40B4-BE49-F238E27FC236}">
                <a16:creationId xmlns:a16="http://schemas.microsoft.com/office/drawing/2014/main" id="{79B9B3C8-E723-8936-F02A-EA1C7E694CEF}"/>
              </a:ext>
            </a:extLst>
          </p:cNvPr>
          <p:cNvSpPr>
            <a:spLocks noGrp="1"/>
          </p:cNvSpPr>
          <p:nvPr>
            <p:ph type="body" sz="quarter" idx="11" hasCustomPrompt="1"/>
          </p:nvPr>
        </p:nvSpPr>
        <p:spPr>
          <a:xfrm>
            <a:off x="984250" y="1463675"/>
            <a:ext cx="10204450" cy="4435475"/>
          </a:xfrm>
          <a:prstGeom prst="rect">
            <a:avLst/>
          </a:prstGeom>
        </p:spPr>
        <p:txBody>
          <a:bodyPr lIns="0" tIns="0" rIns="0" bIns="0"/>
          <a:lstStyle>
            <a:lvl1pPr>
              <a:lnSpc>
                <a:spcPct val="100000"/>
              </a:lnSpc>
              <a:defRPr sz="5000">
                <a:solidFill>
                  <a:schemeClr val="bg1"/>
                </a:solidFill>
              </a:defRPr>
            </a:lvl1pPr>
          </a:lstStyle>
          <a:p>
            <a:pPr lvl="0"/>
            <a:r>
              <a:rPr lang="en-US"/>
              <a:t>Subsection slide, section break, or large text statement</a:t>
            </a:r>
          </a:p>
        </p:txBody>
      </p:sp>
    </p:spTree>
    <p:extLst>
      <p:ext uri="{BB962C8B-B14F-4D97-AF65-F5344CB8AC3E}">
        <p14:creationId xmlns:p14="http://schemas.microsoft.com/office/powerpoint/2010/main" val="4126235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ext steps slid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0622A69-8481-87C6-B49A-0117D6BBA490}"/>
              </a:ext>
            </a:extLst>
          </p:cNvPr>
          <p:cNvSpPr>
            <a:spLocks noGrp="1"/>
          </p:cNvSpPr>
          <p:nvPr>
            <p:ph type="body" sz="quarter" idx="23" hasCustomPrompt="1"/>
          </p:nvPr>
        </p:nvSpPr>
        <p:spPr>
          <a:xfrm>
            <a:off x="624663" y="441294"/>
            <a:ext cx="8716186" cy="400081"/>
          </a:xfrm>
          <a:prstGeom prst="rect">
            <a:avLst/>
          </a:prstGeom>
        </p:spPr>
        <p:txBody>
          <a:bodyPr lIns="0" tIns="0" rIns="0" bIns="0"/>
          <a:lstStyle>
            <a:lvl1pPr>
              <a:defRPr sz="1200" cap="all" baseline="0">
                <a:solidFill>
                  <a:srgbClr val="284684"/>
                </a:solidFill>
              </a:defRPr>
            </a:lvl1pPr>
          </a:lstStyle>
          <a:p>
            <a:r>
              <a:rPr lang="en-US"/>
              <a:t>OPTIONAL TITLE FOR DOCUMENT, SECTION OR GROUP</a:t>
            </a:r>
          </a:p>
        </p:txBody>
      </p:sp>
      <p:grpSp>
        <p:nvGrpSpPr>
          <p:cNvPr id="19" name="Group 18">
            <a:extLst>
              <a:ext uri="{FF2B5EF4-FFF2-40B4-BE49-F238E27FC236}">
                <a16:creationId xmlns:a16="http://schemas.microsoft.com/office/drawing/2014/main" id="{C76F3EDB-C3B5-EE4B-A5EA-1D7553D8A423}"/>
              </a:ext>
            </a:extLst>
          </p:cNvPr>
          <p:cNvGrpSpPr/>
          <p:nvPr userDrawn="1"/>
        </p:nvGrpSpPr>
        <p:grpSpPr>
          <a:xfrm>
            <a:off x="7032566" y="5168900"/>
            <a:ext cx="5002260" cy="1586968"/>
            <a:chOff x="5519697" y="4688942"/>
            <a:chExt cx="6515129" cy="2066926"/>
          </a:xfrm>
        </p:grpSpPr>
        <p:sp>
          <p:nvSpPr>
            <p:cNvPr id="20" name="Freeform 19">
              <a:extLst>
                <a:ext uri="{FF2B5EF4-FFF2-40B4-BE49-F238E27FC236}">
                  <a16:creationId xmlns:a16="http://schemas.microsoft.com/office/drawing/2014/main" id="{2BE541E3-9129-CF48-B6B6-DA4300B61D72}"/>
                </a:ext>
              </a:extLst>
            </p:cNvPr>
            <p:cNvSpPr/>
            <p:nvPr userDrawn="1"/>
          </p:nvSpPr>
          <p:spPr>
            <a:xfrm>
              <a:off x="9967899" y="4688942"/>
              <a:ext cx="2066927" cy="2066926"/>
            </a:xfrm>
            <a:custGeom>
              <a:avLst/>
              <a:gdLst>
                <a:gd name="connsiteX0" fmla="*/ 1033463 w 2066927"/>
                <a:gd name="connsiteY0" fmla="*/ 625814 h 2066926"/>
                <a:gd name="connsiteX1" fmla="*/ 625247 w 2066927"/>
                <a:gd name="connsiteY1" fmla="*/ 1034029 h 2066926"/>
                <a:gd name="connsiteX2" fmla="*/ 1033463 w 2066927"/>
                <a:gd name="connsiteY2" fmla="*/ 1442244 h 2066926"/>
                <a:gd name="connsiteX3" fmla="*/ 1441677 w 2066927"/>
                <a:gd name="connsiteY3" fmla="*/ 1034029 h 2066926"/>
                <a:gd name="connsiteX4" fmla="*/ 1033463 w 2066927"/>
                <a:gd name="connsiteY4" fmla="*/ 625814 h 2066926"/>
                <a:gd name="connsiteX5" fmla="*/ 1033463 w 2066927"/>
                <a:gd name="connsiteY5" fmla="*/ 0 h 2066926"/>
                <a:gd name="connsiteX6" fmla="*/ 2066927 w 2066927"/>
                <a:gd name="connsiteY6" fmla="*/ 1033463 h 2066926"/>
                <a:gd name="connsiteX7" fmla="*/ 1033463 w 2066927"/>
                <a:gd name="connsiteY7" fmla="*/ 2066926 h 2066926"/>
                <a:gd name="connsiteX8" fmla="*/ 0 w 2066927"/>
                <a:gd name="connsiteY8" fmla="*/ 1033463 h 2066926"/>
                <a:gd name="connsiteX9" fmla="*/ 1033463 w 2066927"/>
                <a:gd name="connsiteY9" fmla="*/ 0 h 206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66927" h="2066926">
                  <a:moveTo>
                    <a:pt x="1033463" y="625814"/>
                  </a:moveTo>
                  <a:cubicBezTo>
                    <a:pt x="808011" y="625814"/>
                    <a:pt x="625247" y="808578"/>
                    <a:pt x="625247" y="1034029"/>
                  </a:cubicBezTo>
                  <a:cubicBezTo>
                    <a:pt x="625247" y="1259480"/>
                    <a:pt x="808011" y="1442244"/>
                    <a:pt x="1033463" y="1442244"/>
                  </a:cubicBezTo>
                  <a:cubicBezTo>
                    <a:pt x="1258913" y="1442244"/>
                    <a:pt x="1441677" y="1259480"/>
                    <a:pt x="1441677" y="1034029"/>
                  </a:cubicBezTo>
                  <a:cubicBezTo>
                    <a:pt x="1441677" y="808578"/>
                    <a:pt x="1258913" y="625814"/>
                    <a:pt x="1033463" y="625814"/>
                  </a:cubicBezTo>
                  <a:close/>
                  <a:moveTo>
                    <a:pt x="1033463" y="0"/>
                  </a:moveTo>
                  <a:cubicBezTo>
                    <a:pt x="1604229" y="0"/>
                    <a:pt x="2066927" y="462697"/>
                    <a:pt x="2066927" y="1033463"/>
                  </a:cubicBezTo>
                  <a:cubicBezTo>
                    <a:pt x="2066927" y="1604229"/>
                    <a:pt x="1604229" y="2066926"/>
                    <a:pt x="1033463" y="2066926"/>
                  </a:cubicBezTo>
                  <a:cubicBezTo>
                    <a:pt x="462697" y="2066926"/>
                    <a:pt x="0" y="1604229"/>
                    <a:pt x="0" y="1033463"/>
                  </a:cubicBezTo>
                  <a:cubicBezTo>
                    <a:pt x="0" y="462697"/>
                    <a:pt x="462697" y="0"/>
                    <a:pt x="103346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F97AFA76-DE2E-0149-BBC5-DEE418B37787}"/>
                </a:ext>
              </a:extLst>
            </p:cNvPr>
            <p:cNvSpPr/>
            <p:nvPr userDrawn="1"/>
          </p:nvSpPr>
          <p:spPr>
            <a:xfrm>
              <a:off x="7743798" y="4688942"/>
              <a:ext cx="2066927" cy="2066926"/>
            </a:xfrm>
            <a:custGeom>
              <a:avLst/>
              <a:gdLst>
                <a:gd name="connsiteX0" fmla="*/ 1033463 w 2066927"/>
                <a:gd name="connsiteY0" fmla="*/ 625814 h 2066926"/>
                <a:gd name="connsiteX1" fmla="*/ 625247 w 2066927"/>
                <a:gd name="connsiteY1" fmla="*/ 1034029 h 2066926"/>
                <a:gd name="connsiteX2" fmla="*/ 1033463 w 2066927"/>
                <a:gd name="connsiteY2" fmla="*/ 1442244 h 2066926"/>
                <a:gd name="connsiteX3" fmla="*/ 1441677 w 2066927"/>
                <a:gd name="connsiteY3" fmla="*/ 1034029 h 2066926"/>
                <a:gd name="connsiteX4" fmla="*/ 1033463 w 2066927"/>
                <a:gd name="connsiteY4" fmla="*/ 625814 h 2066926"/>
                <a:gd name="connsiteX5" fmla="*/ 1033463 w 2066927"/>
                <a:gd name="connsiteY5" fmla="*/ 0 h 2066926"/>
                <a:gd name="connsiteX6" fmla="*/ 2066927 w 2066927"/>
                <a:gd name="connsiteY6" fmla="*/ 1033463 h 2066926"/>
                <a:gd name="connsiteX7" fmla="*/ 1033463 w 2066927"/>
                <a:gd name="connsiteY7" fmla="*/ 2066926 h 2066926"/>
                <a:gd name="connsiteX8" fmla="*/ 0 w 2066927"/>
                <a:gd name="connsiteY8" fmla="*/ 1033463 h 2066926"/>
                <a:gd name="connsiteX9" fmla="*/ 1033463 w 2066927"/>
                <a:gd name="connsiteY9" fmla="*/ 0 h 206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66927" h="2066926">
                  <a:moveTo>
                    <a:pt x="1033463" y="625814"/>
                  </a:moveTo>
                  <a:cubicBezTo>
                    <a:pt x="808011" y="625814"/>
                    <a:pt x="625247" y="808578"/>
                    <a:pt x="625247" y="1034029"/>
                  </a:cubicBezTo>
                  <a:cubicBezTo>
                    <a:pt x="625247" y="1259480"/>
                    <a:pt x="808011" y="1442244"/>
                    <a:pt x="1033463" y="1442244"/>
                  </a:cubicBezTo>
                  <a:cubicBezTo>
                    <a:pt x="1258913" y="1442244"/>
                    <a:pt x="1441677" y="1259480"/>
                    <a:pt x="1441677" y="1034029"/>
                  </a:cubicBezTo>
                  <a:cubicBezTo>
                    <a:pt x="1441677" y="808578"/>
                    <a:pt x="1258913" y="625814"/>
                    <a:pt x="1033463" y="625814"/>
                  </a:cubicBezTo>
                  <a:close/>
                  <a:moveTo>
                    <a:pt x="1033463" y="0"/>
                  </a:moveTo>
                  <a:cubicBezTo>
                    <a:pt x="1604229" y="0"/>
                    <a:pt x="2066927" y="462697"/>
                    <a:pt x="2066927" y="1033463"/>
                  </a:cubicBezTo>
                  <a:cubicBezTo>
                    <a:pt x="2066927" y="1604229"/>
                    <a:pt x="1604229" y="2066926"/>
                    <a:pt x="1033463" y="2066926"/>
                  </a:cubicBezTo>
                  <a:cubicBezTo>
                    <a:pt x="462697" y="2066926"/>
                    <a:pt x="0" y="1604229"/>
                    <a:pt x="0" y="1033463"/>
                  </a:cubicBezTo>
                  <a:cubicBezTo>
                    <a:pt x="0" y="462697"/>
                    <a:pt x="462697" y="0"/>
                    <a:pt x="1033463"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76BB5372-FD85-E44D-87CC-8EB72B88118C}"/>
                </a:ext>
              </a:extLst>
            </p:cNvPr>
            <p:cNvSpPr/>
            <p:nvPr userDrawn="1"/>
          </p:nvSpPr>
          <p:spPr>
            <a:xfrm>
              <a:off x="5519697" y="4688942"/>
              <a:ext cx="2066927" cy="2066926"/>
            </a:xfrm>
            <a:custGeom>
              <a:avLst/>
              <a:gdLst>
                <a:gd name="connsiteX0" fmla="*/ 1033463 w 2066927"/>
                <a:gd name="connsiteY0" fmla="*/ 625814 h 2066926"/>
                <a:gd name="connsiteX1" fmla="*/ 625247 w 2066927"/>
                <a:gd name="connsiteY1" fmla="*/ 1034029 h 2066926"/>
                <a:gd name="connsiteX2" fmla="*/ 1033463 w 2066927"/>
                <a:gd name="connsiteY2" fmla="*/ 1442244 h 2066926"/>
                <a:gd name="connsiteX3" fmla="*/ 1441677 w 2066927"/>
                <a:gd name="connsiteY3" fmla="*/ 1034029 h 2066926"/>
                <a:gd name="connsiteX4" fmla="*/ 1033463 w 2066927"/>
                <a:gd name="connsiteY4" fmla="*/ 625814 h 2066926"/>
                <a:gd name="connsiteX5" fmla="*/ 1033463 w 2066927"/>
                <a:gd name="connsiteY5" fmla="*/ 0 h 2066926"/>
                <a:gd name="connsiteX6" fmla="*/ 2066927 w 2066927"/>
                <a:gd name="connsiteY6" fmla="*/ 1033463 h 2066926"/>
                <a:gd name="connsiteX7" fmla="*/ 1033463 w 2066927"/>
                <a:gd name="connsiteY7" fmla="*/ 2066926 h 2066926"/>
                <a:gd name="connsiteX8" fmla="*/ 0 w 2066927"/>
                <a:gd name="connsiteY8" fmla="*/ 1033463 h 2066926"/>
                <a:gd name="connsiteX9" fmla="*/ 1033463 w 2066927"/>
                <a:gd name="connsiteY9" fmla="*/ 0 h 206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66927" h="2066926">
                  <a:moveTo>
                    <a:pt x="1033463" y="625814"/>
                  </a:moveTo>
                  <a:cubicBezTo>
                    <a:pt x="808011" y="625814"/>
                    <a:pt x="625247" y="808578"/>
                    <a:pt x="625247" y="1034029"/>
                  </a:cubicBezTo>
                  <a:cubicBezTo>
                    <a:pt x="625247" y="1259480"/>
                    <a:pt x="808011" y="1442244"/>
                    <a:pt x="1033463" y="1442244"/>
                  </a:cubicBezTo>
                  <a:cubicBezTo>
                    <a:pt x="1258913" y="1442244"/>
                    <a:pt x="1441677" y="1259480"/>
                    <a:pt x="1441677" y="1034029"/>
                  </a:cubicBezTo>
                  <a:cubicBezTo>
                    <a:pt x="1441677" y="808578"/>
                    <a:pt x="1258913" y="625814"/>
                    <a:pt x="1033463" y="625814"/>
                  </a:cubicBezTo>
                  <a:close/>
                  <a:moveTo>
                    <a:pt x="1033463" y="0"/>
                  </a:moveTo>
                  <a:cubicBezTo>
                    <a:pt x="1604229" y="0"/>
                    <a:pt x="2066927" y="462697"/>
                    <a:pt x="2066927" y="1033463"/>
                  </a:cubicBezTo>
                  <a:cubicBezTo>
                    <a:pt x="2066927" y="1604229"/>
                    <a:pt x="1604229" y="2066926"/>
                    <a:pt x="1033463" y="2066926"/>
                  </a:cubicBezTo>
                  <a:cubicBezTo>
                    <a:pt x="462697" y="2066926"/>
                    <a:pt x="0" y="1604229"/>
                    <a:pt x="0" y="1033463"/>
                  </a:cubicBezTo>
                  <a:cubicBezTo>
                    <a:pt x="0" y="462697"/>
                    <a:pt x="462697" y="0"/>
                    <a:pt x="1033463" y="0"/>
                  </a:cubicBezTo>
                  <a:close/>
                </a:path>
              </a:pathLst>
            </a:custGeom>
            <a:solidFill>
              <a:srgbClr val="CEDC2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6" name="Title Placeholder 1">
            <a:extLst>
              <a:ext uri="{FF2B5EF4-FFF2-40B4-BE49-F238E27FC236}">
                <a16:creationId xmlns:a16="http://schemas.microsoft.com/office/drawing/2014/main" id="{D8152DA8-2F3E-C24B-9C09-26F2045053C1}"/>
              </a:ext>
            </a:extLst>
          </p:cNvPr>
          <p:cNvSpPr>
            <a:spLocks noGrp="1"/>
          </p:cNvSpPr>
          <p:nvPr>
            <p:ph type="title" hasCustomPrompt="1"/>
          </p:nvPr>
        </p:nvSpPr>
        <p:spPr>
          <a:xfrm>
            <a:off x="624666" y="1155702"/>
            <a:ext cx="10908792" cy="669924"/>
          </a:xfrm>
          <a:prstGeom prst="rect">
            <a:avLst/>
          </a:prstGeom>
        </p:spPr>
        <p:txBody>
          <a:bodyPr vert="horz" lIns="0" tIns="0" rIns="0" bIns="0" rtlCol="0" anchor="t" anchorCtr="0">
            <a:noAutofit/>
          </a:bodyPr>
          <a:lstStyle>
            <a:lvl1pPr>
              <a:defRPr/>
            </a:lvl1pPr>
          </a:lstStyle>
          <a:p>
            <a:r>
              <a:rPr lang="en-US"/>
              <a:t>Next steps text</a:t>
            </a:r>
          </a:p>
        </p:txBody>
      </p:sp>
      <p:sp>
        <p:nvSpPr>
          <p:cNvPr id="2" name="Text Placeholder 4">
            <a:extLst>
              <a:ext uri="{FF2B5EF4-FFF2-40B4-BE49-F238E27FC236}">
                <a16:creationId xmlns:a16="http://schemas.microsoft.com/office/drawing/2014/main" id="{16298C53-3C25-BFFC-AF73-5FFEAF2F4152}"/>
              </a:ext>
            </a:extLst>
          </p:cNvPr>
          <p:cNvSpPr>
            <a:spLocks noGrp="1"/>
          </p:cNvSpPr>
          <p:nvPr>
            <p:ph type="body" sz="quarter" idx="25" hasCustomPrompt="1"/>
          </p:nvPr>
        </p:nvSpPr>
        <p:spPr>
          <a:xfrm>
            <a:off x="623888" y="2438400"/>
            <a:ext cx="10942637" cy="3616325"/>
          </a:xfrm>
          <a:prstGeom prst="rect">
            <a:avLst/>
          </a:prstGeom>
        </p:spPr>
        <p:txBody>
          <a:bodyPr lIns="0" tIns="0" rIns="0" bIns="0"/>
          <a:lstStyle>
            <a:lvl1pPr marL="173736" indent="-173736">
              <a:lnSpc>
                <a:spcPct val="100000"/>
              </a:lnSpc>
              <a:spcBef>
                <a:spcPts val="600"/>
              </a:spcBef>
              <a:buFont typeface="Arial" panose="020B0604020202020204" pitchFamily="34" charset="0"/>
              <a:buChar char="•"/>
              <a:defRPr sz="2000" b="0"/>
            </a:lvl1pPr>
            <a:lvl2pPr marL="502920" indent="-320040">
              <a:lnSpc>
                <a:spcPct val="100000"/>
              </a:lnSpc>
              <a:spcBef>
                <a:spcPts val="400"/>
              </a:spcBef>
              <a:buFont typeface="System Font Regular"/>
              <a:buChar char="－"/>
              <a:defRPr sz="2000"/>
            </a:lvl2pPr>
            <a:lvl3pPr marL="685800" indent="-173736">
              <a:lnSpc>
                <a:spcPct val="100000"/>
              </a:lnSpc>
              <a:spcBef>
                <a:spcPts val="600"/>
              </a:spcBef>
              <a:buFont typeface="Arial" panose="020B0604020202020204" pitchFamily="34" charset="0"/>
              <a:buChar char="•"/>
              <a:defRPr sz="2000"/>
            </a:lvl3pPr>
            <a:lvl4pPr marL="914400" indent="-173736">
              <a:lnSpc>
                <a:spcPct val="100000"/>
              </a:lnSpc>
              <a:spcBef>
                <a:spcPts val="400"/>
              </a:spcBef>
              <a:buFont typeface="System Font Regular"/>
              <a:buChar char="◦"/>
              <a:defRPr sz="2000"/>
            </a:lvl4pPr>
            <a:lvl5pPr marL="1188720" indent="-173736">
              <a:lnSpc>
                <a:spcPct val="100000"/>
              </a:lnSpc>
              <a:spcBef>
                <a:spcPts val="600"/>
              </a:spcBef>
              <a:buFont typeface="Arial" panose="020B0604020202020204" pitchFamily="34" charset="0"/>
              <a:buChar char="•"/>
              <a:defRPr sz="2000"/>
            </a:lvl5pPr>
          </a:lstStyle>
          <a:p>
            <a:pPr lvl="0"/>
            <a:r>
              <a:rPr lang="en-US"/>
              <a:t>Placeholder text</a:t>
            </a:r>
          </a:p>
          <a:p>
            <a:pPr lvl="1"/>
            <a:r>
              <a:rPr lang="en-US"/>
              <a:t>Second level</a:t>
            </a:r>
          </a:p>
          <a:p>
            <a:pPr lvl="2"/>
            <a:r>
              <a:rPr lang="en-US"/>
              <a:t>Third level</a:t>
            </a:r>
          </a:p>
          <a:p>
            <a:pPr lvl="3"/>
            <a:r>
              <a:rPr lang="en-US"/>
              <a:t>Fourth level</a:t>
            </a:r>
          </a:p>
          <a:p>
            <a:pPr lvl="4"/>
            <a:r>
              <a:rPr lang="en-US"/>
              <a:t>Fifth level</a:t>
            </a:r>
          </a:p>
        </p:txBody>
      </p:sp>
      <p:sp>
        <p:nvSpPr>
          <p:cNvPr id="3" name="Text Placeholder 3">
            <a:extLst>
              <a:ext uri="{FF2B5EF4-FFF2-40B4-BE49-F238E27FC236}">
                <a16:creationId xmlns:a16="http://schemas.microsoft.com/office/drawing/2014/main" id="{A82FBE85-B601-9AF4-1835-C6EA96F19662}"/>
              </a:ext>
            </a:extLst>
          </p:cNvPr>
          <p:cNvSpPr>
            <a:spLocks noGrp="1"/>
          </p:cNvSpPr>
          <p:nvPr>
            <p:ph type="body" sz="quarter" idx="26" hasCustomPrompt="1"/>
          </p:nvPr>
        </p:nvSpPr>
        <p:spPr>
          <a:xfrm>
            <a:off x="623888" y="6067604"/>
            <a:ext cx="6288001" cy="377825"/>
          </a:xfrm>
          <a:prstGeom prst="rect">
            <a:avLst/>
          </a:prstGeom>
        </p:spPr>
        <p:txBody>
          <a:bodyPr lIns="0" tIns="0" rIns="0" bIns="0" anchor="b" anchorCtr="0"/>
          <a:lstStyle>
            <a:lvl1pPr>
              <a:defRPr sz="800" b="0"/>
            </a:lvl1pPr>
            <a:lvl5pPr marL="594360" indent="0">
              <a:buNone/>
              <a:defRPr/>
            </a:lvl5pPr>
          </a:lstStyle>
          <a:p>
            <a:pPr lvl="0"/>
            <a:r>
              <a:rPr lang="en-US"/>
              <a:t>Optional formatting for footnote or disclosure text, if needed</a:t>
            </a:r>
          </a:p>
        </p:txBody>
      </p:sp>
    </p:spTree>
    <p:extLst>
      <p:ext uri="{BB962C8B-B14F-4D97-AF65-F5344CB8AC3E}">
        <p14:creationId xmlns:p14="http://schemas.microsoft.com/office/powerpoint/2010/main" val="4066835837"/>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BFE13-7085-3844-94FA-8CEECFCD6C44}"/>
              </a:ext>
            </a:extLst>
          </p:cNvPr>
          <p:cNvSpPr>
            <a:spLocks noGrp="1" noRot="1" noMove="1" noResize="1" noEditPoints="1" noAdjustHandles="1" noChangeArrowheads="1" noChangeShapeType="1"/>
          </p:cNvSpPr>
          <p:nvPr>
            <p:ph type="title"/>
          </p:nvPr>
        </p:nvSpPr>
        <p:spPr>
          <a:xfrm>
            <a:off x="624666" y="1155702"/>
            <a:ext cx="10925307" cy="669924"/>
          </a:xfrm>
          <a:prstGeom prst="rect">
            <a:avLst/>
          </a:prstGeom>
        </p:spPr>
        <p:txBody>
          <a:bodyPr vert="horz" lIns="0" tIns="0" rIns="0" bIns="0" rtlCol="0" anchor="t" anchorCtr="0">
            <a:noAutofit/>
          </a:bodyPr>
          <a:lstStyle/>
          <a:p>
            <a:r>
              <a:rPr lang="en-US"/>
              <a:t>Headline text</a:t>
            </a:r>
            <a:br>
              <a:rPr lang="en-US"/>
            </a:br>
            <a:r>
              <a:rPr lang="en-US"/>
              <a:t>up to 2 lines</a:t>
            </a:r>
          </a:p>
        </p:txBody>
      </p:sp>
      <p:sp>
        <p:nvSpPr>
          <p:cNvPr id="6" name="object 4">
            <a:extLst>
              <a:ext uri="{FF2B5EF4-FFF2-40B4-BE49-F238E27FC236}">
                <a16:creationId xmlns:a16="http://schemas.microsoft.com/office/drawing/2014/main" id="{E0109988-18EF-4E49-82A1-64E6D502FE1D}"/>
              </a:ext>
            </a:extLst>
          </p:cNvPr>
          <p:cNvSpPr txBox="1"/>
          <p:nvPr userDrawn="1"/>
        </p:nvSpPr>
        <p:spPr>
          <a:xfrm>
            <a:off x="10296525" y="432245"/>
            <a:ext cx="1253448" cy="135935"/>
          </a:xfrm>
          <a:prstGeom prst="rect">
            <a:avLst/>
          </a:prstGeom>
        </p:spPr>
        <p:txBody>
          <a:bodyPr vert="horz" wrap="square" lIns="0" tIns="12700" rIns="0" bIns="0" rtlCol="0">
            <a:spAutoFit/>
          </a:bodyPr>
          <a:lstStyle/>
          <a:p>
            <a:pPr marL="12700" algn="r">
              <a:lnSpc>
                <a:spcPct val="100000"/>
              </a:lnSpc>
              <a:spcBef>
                <a:spcPts val="100"/>
              </a:spcBef>
              <a:tabLst>
                <a:tab pos="1435735" algn="l"/>
              </a:tabLst>
            </a:pPr>
            <a:r>
              <a:rPr lang="en-US" sz="800">
                <a:solidFill>
                  <a:srgbClr val="636466"/>
                </a:solidFill>
                <a:latin typeface="Arial" panose="020B0604020202020204" pitchFamily="34" charset="0"/>
                <a:cs typeface="Arial" panose="020B0604020202020204" pitchFamily="34" charset="0"/>
              </a:rPr>
              <a:t>|       </a:t>
            </a:r>
            <a:fld id="{16B042B7-5665-9041-9B5F-5A409D3D1B85}" type="slidenum">
              <a:rPr lang="uk-UA" sz="800" b="1" smtClean="0">
                <a:solidFill>
                  <a:srgbClr val="636466"/>
                </a:solidFill>
                <a:latin typeface="Arial" panose="020B0604020202020204" pitchFamily="34" charset="0"/>
                <a:cs typeface="Arial" panose="020B0604020202020204" pitchFamily="34" charset="0"/>
              </a:rPr>
              <a:pPr marL="12700" algn="r">
                <a:lnSpc>
                  <a:spcPct val="100000"/>
                </a:lnSpc>
                <a:spcBef>
                  <a:spcPts val="100"/>
                </a:spcBef>
                <a:tabLst>
                  <a:tab pos="1435735" algn="l"/>
                </a:tabLst>
              </a:pPr>
              <a:t>‹#›</a:t>
            </a:fld>
            <a:endParaRPr sz="800">
              <a:latin typeface="Arial" panose="020B0604020202020204" pitchFamily="34" charset="0"/>
              <a:cs typeface="Arial" panose="020B0604020202020204" pitchFamily="34" charset="0"/>
            </a:endParaRPr>
          </a:p>
        </p:txBody>
      </p:sp>
      <p:pic>
        <p:nvPicPr>
          <p:cNvPr id="8" name="Picture 6">
            <a:extLst>
              <a:ext uri="{FF2B5EF4-FFF2-40B4-BE49-F238E27FC236}">
                <a16:creationId xmlns:a16="http://schemas.microsoft.com/office/drawing/2014/main" id="{4575B0FD-BFB3-CEA3-229C-9E18DFB81569}"/>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0793803" y="384740"/>
            <a:ext cx="279755" cy="247085"/>
          </a:xfrm>
          <a:prstGeom prst="rect">
            <a:avLst/>
          </a:prstGeom>
        </p:spPr>
      </p:pic>
    </p:spTree>
    <p:extLst>
      <p:ext uri="{BB962C8B-B14F-4D97-AF65-F5344CB8AC3E}">
        <p14:creationId xmlns:p14="http://schemas.microsoft.com/office/powerpoint/2010/main" val="3742752861"/>
      </p:ext>
    </p:extLst>
  </p:cSld>
  <p:clrMap bg1="lt1" tx1="dk1" bg2="lt2" tx2="dk2" accent1="accent1" accent2="accent2" accent3="accent3" accent4="accent4" accent5="accent5" accent6="accent6" hlink="hlink" folHlink="folHlink"/>
  <p:sldLayoutIdLst>
    <p:sldLayoutId id="2147483664" r:id="rId1"/>
    <p:sldLayoutId id="2147483845" r:id="rId2"/>
    <p:sldLayoutId id="2147483847" r:id="rId3"/>
    <p:sldLayoutId id="2147483850" r:id="rId4"/>
    <p:sldLayoutId id="2147483852" r:id="rId5"/>
    <p:sldLayoutId id="2147484052" r:id="rId6"/>
    <p:sldLayoutId id="2147483894" r:id="rId7"/>
    <p:sldLayoutId id="2147483896" r:id="rId8"/>
    <p:sldLayoutId id="2147483897" r:id="rId9"/>
    <p:sldLayoutId id="2147483987" r:id="rId10"/>
    <p:sldLayoutId id="2147484036" r:id="rId11"/>
  </p:sldLayoutIdLst>
  <p:txStyles>
    <p:titleStyle>
      <a:lvl1pPr algn="l" defTabSz="914400" rtl="0" eaLnBrk="1" latinLnBrk="0" hangingPunct="1">
        <a:lnSpc>
          <a:spcPts val="3100"/>
        </a:lnSpc>
        <a:spcBef>
          <a:spcPct val="0"/>
        </a:spcBef>
        <a:buNone/>
        <a:defRPr sz="3000" b="1" kern="1200">
          <a:solidFill>
            <a:schemeClr val="accent1"/>
          </a:solidFill>
          <a:latin typeface="+mj-lt"/>
          <a:ea typeface="+mj-ea"/>
          <a:cs typeface="+mj-cs"/>
        </a:defRPr>
      </a:lvl1pPr>
    </p:titleStyle>
    <p:body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600" b="1" kern="1200">
          <a:solidFill>
            <a:schemeClr val="tx1"/>
          </a:solidFill>
          <a:latin typeface="+mn-lt"/>
          <a:ea typeface="+mn-ea"/>
          <a:cs typeface="+mn-cs"/>
        </a:defRPr>
      </a:lvl1pPr>
      <a:lvl2pPr marL="0" marR="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sz="1400" kern="1200">
          <a:solidFill>
            <a:schemeClr val="tx1"/>
          </a:solidFill>
          <a:latin typeface="+mn-lt"/>
          <a:ea typeface="+mn-ea"/>
          <a:cs typeface="+mn-cs"/>
        </a:defRPr>
      </a:lvl2pPr>
      <a:lvl3pPr marL="0" marR="0" indent="-13716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3pPr>
      <a:lvl4pPr marL="402336" marR="0" indent="-173736" algn="l" defTabSz="914400" rtl="0" eaLnBrk="1" fontAlgn="auto" latinLnBrk="0" hangingPunct="1">
        <a:lnSpc>
          <a:spcPct val="90000"/>
        </a:lnSpc>
        <a:spcBef>
          <a:spcPts val="300"/>
        </a:spcBef>
        <a:spcAft>
          <a:spcPts val="0"/>
        </a:spcAft>
        <a:buClr>
          <a:srgbClr val="58595B"/>
        </a:buClr>
        <a:buSzTx/>
        <a:buFont typeface="System Font Regular"/>
        <a:buChar char="—"/>
        <a:tabLst/>
        <a:defRPr sz="1400" kern="1200">
          <a:solidFill>
            <a:schemeClr val="tx1"/>
          </a:solidFill>
          <a:latin typeface="+mn-lt"/>
          <a:ea typeface="+mn-ea"/>
          <a:cs typeface="+mn-cs"/>
        </a:defRPr>
      </a:lvl4pPr>
      <a:lvl5pPr marL="731520" marR="0" indent="-13716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userDrawn="1">
          <p15:clr>
            <a:srgbClr val="F26B43"/>
          </p15:clr>
        </p15:guide>
        <p15:guide id="2" orient="horz" pos="720" userDrawn="1">
          <p15:clr>
            <a:srgbClr val="F26B43"/>
          </p15:clr>
        </p15:guide>
        <p15:guide id="3" orient="horz" pos="1152" userDrawn="1">
          <p15:clr>
            <a:srgbClr val="F26B43"/>
          </p15:clr>
        </p15:guide>
        <p15:guide id="4" pos="7272" userDrawn="1">
          <p15:clr>
            <a:srgbClr val="F26B43"/>
          </p15:clr>
        </p15:guide>
        <p15:guide id="5" orient="horz" pos="4056" userDrawn="1">
          <p15:clr>
            <a:srgbClr val="F26B43"/>
          </p15:clr>
        </p15:guide>
        <p15:guide id="6" orient="horz" pos="381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jpe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jpe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gif"/><Relationship Id="rId5" Type="http://schemas.openxmlformats.org/officeDocument/2006/relationships/image" Target="../media/image31.sv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hyperlink" Target="https://finance.yahoo.com/news/woman-world-survey-finds-women-150013815.ht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ml.com/women-research.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EDEB660A-3823-0423-E2A6-E9D390785823}"/>
              </a:ext>
            </a:extLst>
          </p:cNvPr>
          <p:cNvSpPr>
            <a:spLocks noGrp="1"/>
          </p:cNvSpPr>
          <p:nvPr>
            <p:ph sz="quarter" idx="18"/>
          </p:nvPr>
        </p:nvSpPr>
        <p:spPr>
          <a:xfrm>
            <a:off x="914401" y="4686685"/>
            <a:ext cx="5095328" cy="228600"/>
          </a:xfrm>
        </p:spPr>
        <p:txBody>
          <a:bodyPr/>
          <a:lstStyle/>
          <a:p>
            <a:endParaRPr lang="en-US"/>
          </a:p>
        </p:txBody>
      </p:sp>
      <p:sp>
        <p:nvSpPr>
          <p:cNvPr id="2" name="Title 1">
            <a:extLst>
              <a:ext uri="{FF2B5EF4-FFF2-40B4-BE49-F238E27FC236}">
                <a16:creationId xmlns:a16="http://schemas.microsoft.com/office/drawing/2014/main" id="{279A228F-E39F-0060-FB3F-25A6F13EFF3B}"/>
              </a:ext>
            </a:extLst>
          </p:cNvPr>
          <p:cNvSpPr>
            <a:spLocks noGrp="1"/>
          </p:cNvSpPr>
          <p:nvPr>
            <p:ph type="ctrTitle"/>
          </p:nvPr>
        </p:nvSpPr>
        <p:spPr/>
        <p:txBody>
          <a:bodyPr/>
          <a:lstStyle/>
          <a:p>
            <a:pPr>
              <a:lnSpc>
                <a:spcPct val="100000"/>
              </a:lnSpc>
            </a:pPr>
            <a:r>
              <a:rPr lang="en-US"/>
              <a:t>Own It</a:t>
            </a:r>
            <a:br>
              <a:rPr lang="en-US"/>
            </a:br>
            <a:r>
              <a:rPr lang="en-US" sz="2400">
                <a:solidFill>
                  <a:srgbClr val="95C93D"/>
                </a:solidFill>
              </a:rPr>
              <a:t>Understanding and empowering women on their financial journeys</a:t>
            </a:r>
            <a:br>
              <a:rPr lang="en-US"/>
            </a:br>
            <a:endParaRPr lang="en-US"/>
          </a:p>
        </p:txBody>
      </p:sp>
      <p:sp>
        <p:nvSpPr>
          <p:cNvPr id="3" name="Subtitle 2">
            <a:extLst>
              <a:ext uri="{FF2B5EF4-FFF2-40B4-BE49-F238E27FC236}">
                <a16:creationId xmlns:a16="http://schemas.microsoft.com/office/drawing/2014/main" id="{A75FDD89-CEE6-ED32-AB30-C708F1C7AAFC}"/>
              </a:ext>
            </a:extLst>
          </p:cNvPr>
          <p:cNvSpPr>
            <a:spLocks noGrp="1"/>
          </p:cNvSpPr>
          <p:nvPr>
            <p:ph type="subTitle" idx="1"/>
          </p:nvPr>
        </p:nvSpPr>
        <p:spPr>
          <a:xfrm>
            <a:off x="914400" y="3220274"/>
            <a:ext cx="5095329" cy="576072"/>
          </a:xfrm>
        </p:spPr>
        <p:txBody>
          <a:bodyPr/>
          <a:lstStyle/>
          <a:p>
            <a:endParaRPr lang="en-US"/>
          </a:p>
        </p:txBody>
      </p:sp>
      <p:sp>
        <p:nvSpPr>
          <p:cNvPr id="4" name="Content Placeholder 3">
            <a:extLst>
              <a:ext uri="{FF2B5EF4-FFF2-40B4-BE49-F238E27FC236}">
                <a16:creationId xmlns:a16="http://schemas.microsoft.com/office/drawing/2014/main" id="{37DCB797-6ACC-5A43-DD35-DFA233429FB1}"/>
              </a:ext>
            </a:extLst>
          </p:cNvPr>
          <p:cNvSpPr>
            <a:spLocks noGrp="1"/>
          </p:cNvSpPr>
          <p:nvPr>
            <p:ph sz="quarter" idx="10"/>
          </p:nvPr>
        </p:nvSpPr>
        <p:spPr>
          <a:xfrm>
            <a:off x="914401" y="4171653"/>
            <a:ext cx="5095328" cy="228600"/>
          </a:xfrm>
        </p:spPr>
        <p:txBody>
          <a:bodyPr/>
          <a:lstStyle/>
          <a:p>
            <a:endParaRPr lang="en-US"/>
          </a:p>
        </p:txBody>
      </p:sp>
      <p:sp>
        <p:nvSpPr>
          <p:cNvPr id="5" name="Text Placeholder 4">
            <a:extLst>
              <a:ext uri="{FF2B5EF4-FFF2-40B4-BE49-F238E27FC236}">
                <a16:creationId xmlns:a16="http://schemas.microsoft.com/office/drawing/2014/main" id="{3820A5EC-DDAE-493D-C09D-D1AB0559D39B}"/>
              </a:ext>
            </a:extLst>
          </p:cNvPr>
          <p:cNvSpPr>
            <a:spLocks noGrp="1"/>
          </p:cNvSpPr>
          <p:nvPr>
            <p:ph type="body" sz="quarter" idx="11"/>
          </p:nvPr>
        </p:nvSpPr>
        <p:spPr>
          <a:xfrm>
            <a:off x="914400" y="4400253"/>
            <a:ext cx="5095327" cy="228600"/>
          </a:xfrm>
        </p:spPr>
        <p:txBody>
          <a:bodyPr/>
          <a:lstStyle/>
          <a:p>
            <a:endParaRPr lang="en-US"/>
          </a:p>
        </p:txBody>
      </p:sp>
      <p:sp>
        <p:nvSpPr>
          <p:cNvPr id="6" name="Text Placeholder 5">
            <a:extLst>
              <a:ext uri="{FF2B5EF4-FFF2-40B4-BE49-F238E27FC236}">
                <a16:creationId xmlns:a16="http://schemas.microsoft.com/office/drawing/2014/main" id="{032BDE0F-B219-4BD9-9379-E604C5428886}"/>
              </a:ext>
            </a:extLst>
          </p:cNvPr>
          <p:cNvSpPr>
            <a:spLocks noGrp="1"/>
          </p:cNvSpPr>
          <p:nvPr>
            <p:ph type="body" sz="quarter" idx="13"/>
          </p:nvPr>
        </p:nvSpPr>
        <p:spPr>
          <a:xfrm>
            <a:off x="914400" y="4912317"/>
            <a:ext cx="5095327" cy="228600"/>
          </a:xfrm>
        </p:spPr>
        <p:txBody>
          <a:bodyPr/>
          <a:lstStyle/>
          <a:p>
            <a:endParaRPr lang="en-US"/>
          </a:p>
        </p:txBody>
      </p:sp>
      <p:sp>
        <p:nvSpPr>
          <p:cNvPr id="7" name="Content Placeholder 6">
            <a:extLst>
              <a:ext uri="{FF2B5EF4-FFF2-40B4-BE49-F238E27FC236}">
                <a16:creationId xmlns:a16="http://schemas.microsoft.com/office/drawing/2014/main" id="{2A7F0F6E-26A4-F57F-91A1-83CB2ED499C9}"/>
              </a:ext>
            </a:extLst>
          </p:cNvPr>
          <p:cNvSpPr>
            <a:spLocks noGrp="1"/>
          </p:cNvSpPr>
          <p:nvPr>
            <p:ph sz="quarter" idx="16"/>
          </p:nvPr>
        </p:nvSpPr>
        <p:spPr>
          <a:xfrm>
            <a:off x="923924" y="5950161"/>
            <a:ext cx="5076281" cy="101948"/>
          </a:xfrm>
        </p:spPr>
        <p:txBody>
          <a:bodyPr/>
          <a:lstStyle/>
          <a:p>
            <a:r>
              <a:rPr lang="en-US" dirty="0"/>
              <a:t>For financial professional use only.  Not for use with the public.</a:t>
            </a:r>
          </a:p>
        </p:txBody>
      </p:sp>
      <p:sp>
        <p:nvSpPr>
          <p:cNvPr id="9" name="Content Placeholder 8">
            <a:extLst>
              <a:ext uri="{FF2B5EF4-FFF2-40B4-BE49-F238E27FC236}">
                <a16:creationId xmlns:a16="http://schemas.microsoft.com/office/drawing/2014/main" id="{A0004262-F40E-6EF0-CD0A-847385D90459}"/>
              </a:ext>
            </a:extLst>
          </p:cNvPr>
          <p:cNvSpPr>
            <a:spLocks noGrp="1"/>
          </p:cNvSpPr>
          <p:nvPr>
            <p:ph sz="quarter" idx="19"/>
          </p:nvPr>
        </p:nvSpPr>
        <p:spPr>
          <a:xfrm>
            <a:off x="920162" y="5201717"/>
            <a:ext cx="5095328" cy="228600"/>
          </a:xfrm>
        </p:spPr>
        <p:txBody>
          <a:bodyPr/>
          <a:lstStyle/>
          <a:p>
            <a:endParaRPr lang="en-US"/>
          </a:p>
        </p:txBody>
      </p:sp>
      <p:sp>
        <p:nvSpPr>
          <p:cNvPr id="10" name="Text Placeholder 9">
            <a:extLst>
              <a:ext uri="{FF2B5EF4-FFF2-40B4-BE49-F238E27FC236}">
                <a16:creationId xmlns:a16="http://schemas.microsoft.com/office/drawing/2014/main" id="{E3134488-5EDA-5267-472D-27AF269C8B51}"/>
              </a:ext>
            </a:extLst>
          </p:cNvPr>
          <p:cNvSpPr>
            <a:spLocks noGrp="1"/>
          </p:cNvSpPr>
          <p:nvPr>
            <p:ph type="body" sz="quarter" idx="21"/>
          </p:nvPr>
        </p:nvSpPr>
        <p:spPr>
          <a:xfrm>
            <a:off x="920161" y="5427349"/>
            <a:ext cx="5095327" cy="228600"/>
          </a:xfrm>
        </p:spPr>
        <p:txBody>
          <a:bodyPr/>
          <a:lstStyle/>
          <a:p>
            <a:endParaRPr lang="en-US"/>
          </a:p>
        </p:txBody>
      </p:sp>
    </p:spTree>
    <p:extLst>
      <p:ext uri="{BB962C8B-B14F-4D97-AF65-F5344CB8AC3E}">
        <p14:creationId xmlns:p14="http://schemas.microsoft.com/office/powerpoint/2010/main" val="1465967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C4CE390B-E5B5-F7C1-A453-1F0D0275FDDB}"/>
              </a:ext>
            </a:extLst>
          </p:cNvPr>
          <p:cNvSpPr>
            <a:spLocks noGrp="1"/>
          </p:cNvSpPr>
          <p:nvPr>
            <p:ph type="body" sz="quarter" idx="11"/>
          </p:nvPr>
        </p:nvSpPr>
        <p:spPr/>
        <p:txBody>
          <a:bodyPr/>
          <a:lstStyle/>
          <a:p>
            <a:r>
              <a:rPr lang="en-US"/>
              <a:t>Aligning your sales process with what women want</a:t>
            </a:r>
          </a:p>
        </p:txBody>
      </p:sp>
      <p:sp>
        <p:nvSpPr>
          <p:cNvPr id="2" name="Title 1">
            <a:extLst>
              <a:ext uri="{FF2B5EF4-FFF2-40B4-BE49-F238E27FC236}">
                <a16:creationId xmlns:a16="http://schemas.microsoft.com/office/drawing/2014/main" id="{05E1A668-3626-7C2C-E80D-13E6ECAF6175}"/>
              </a:ext>
            </a:extLst>
          </p:cNvPr>
          <p:cNvSpPr>
            <a:spLocks noGrp="1"/>
          </p:cNvSpPr>
          <p:nvPr>
            <p:ph type="title" idx="4294967295"/>
          </p:nvPr>
        </p:nvSpPr>
        <p:spPr>
          <a:xfrm>
            <a:off x="0" y="1155700"/>
            <a:ext cx="10920413" cy="669925"/>
          </a:xfrm>
        </p:spPr>
        <p:txBody>
          <a:bodyPr/>
          <a:lstStyle/>
          <a:p>
            <a:r>
              <a:rPr lang="en-US"/>
              <a:t>Women face unique challenges</a:t>
            </a:r>
          </a:p>
        </p:txBody>
      </p:sp>
    </p:spTree>
    <p:extLst>
      <p:ext uri="{BB962C8B-B14F-4D97-AF65-F5344CB8AC3E}">
        <p14:creationId xmlns:p14="http://schemas.microsoft.com/office/powerpoint/2010/main" val="2342131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D1D4DE-360F-540D-AD9C-7229EF2CC674}"/>
              </a:ext>
            </a:extLst>
          </p:cNvPr>
          <p:cNvSpPr>
            <a:spLocks noGrp="1"/>
          </p:cNvSpPr>
          <p:nvPr>
            <p:ph type="title"/>
          </p:nvPr>
        </p:nvSpPr>
        <p:spPr/>
        <p:txBody>
          <a:bodyPr/>
          <a:lstStyle/>
          <a:p>
            <a:r>
              <a:rPr lang="en-US"/>
              <a:t>When working with women, keep in mind:</a:t>
            </a:r>
          </a:p>
        </p:txBody>
      </p:sp>
      <p:sp>
        <p:nvSpPr>
          <p:cNvPr id="4" name="Text Placeholder 3">
            <a:extLst>
              <a:ext uri="{FF2B5EF4-FFF2-40B4-BE49-F238E27FC236}">
                <a16:creationId xmlns:a16="http://schemas.microsoft.com/office/drawing/2014/main" id="{28712979-9E7D-707E-971B-0E63ED439B97}"/>
              </a:ext>
            </a:extLst>
          </p:cNvPr>
          <p:cNvSpPr>
            <a:spLocks noGrp="1"/>
          </p:cNvSpPr>
          <p:nvPr>
            <p:ph type="body" sz="quarter" idx="24"/>
          </p:nvPr>
        </p:nvSpPr>
        <p:spPr/>
        <p:txBody>
          <a:bodyPr/>
          <a:lstStyle/>
          <a:p>
            <a:endParaRPr lang="en-US"/>
          </a:p>
        </p:txBody>
      </p:sp>
      <p:sp>
        <p:nvSpPr>
          <p:cNvPr id="5" name="Text Placeholder 4">
            <a:extLst>
              <a:ext uri="{FF2B5EF4-FFF2-40B4-BE49-F238E27FC236}">
                <a16:creationId xmlns:a16="http://schemas.microsoft.com/office/drawing/2014/main" id="{B81536F9-B27E-EC20-1D0D-3B00BBCCC0AA}"/>
              </a:ext>
            </a:extLst>
          </p:cNvPr>
          <p:cNvSpPr>
            <a:spLocks noGrp="1"/>
          </p:cNvSpPr>
          <p:nvPr>
            <p:ph type="body" sz="quarter" idx="26"/>
          </p:nvPr>
        </p:nvSpPr>
        <p:spPr/>
        <p:txBody>
          <a:bodyPr/>
          <a:lstStyle/>
          <a:p>
            <a:endParaRPr lang="en-US"/>
          </a:p>
        </p:txBody>
      </p:sp>
      <p:sp>
        <p:nvSpPr>
          <p:cNvPr id="27" name="Text Placeholder 41">
            <a:extLst>
              <a:ext uri="{FF2B5EF4-FFF2-40B4-BE49-F238E27FC236}">
                <a16:creationId xmlns:a16="http://schemas.microsoft.com/office/drawing/2014/main" id="{5EF3AF1B-0789-13B2-E17C-954F3AAC53B2}"/>
              </a:ext>
            </a:extLst>
          </p:cNvPr>
          <p:cNvSpPr>
            <a:spLocks noGrp="1"/>
          </p:cNvSpPr>
          <p:nvPr>
            <p:ph type="body" sz="quarter" idx="25"/>
          </p:nvPr>
        </p:nvSpPr>
        <p:spPr>
          <a:xfrm>
            <a:off x="620591" y="3624561"/>
            <a:ext cx="2518170" cy="2443043"/>
          </a:xfrm>
        </p:spPr>
        <p:txBody>
          <a:bodyPr/>
          <a:lstStyle/>
          <a:p>
            <a:pPr marL="0" indent="0">
              <a:buNone/>
            </a:pPr>
            <a:r>
              <a:rPr lang="en-US"/>
              <a:t>Introduce yourself and share some of your personal interests to create a connection. Ask open-ended, clarifying questions to ensure a deep understanding of their financial needs.</a:t>
            </a:r>
          </a:p>
        </p:txBody>
      </p:sp>
      <p:sp>
        <p:nvSpPr>
          <p:cNvPr id="32" name="Rectangle 31">
            <a:extLst>
              <a:ext uri="{FF2B5EF4-FFF2-40B4-BE49-F238E27FC236}">
                <a16:creationId xmlns:a16="http://schemas.microsoft.com/office/drawing/2014/main" id="{4F129671-4769-F72D-C312-A0219E060C5B}"/>
              </a:ext>
            </a:extLst>
          </p:cNvPr>
          <p:cNvSpPr>
            <a:spLocks noChangeAspect="1"/>
          </p:cNvSpPr>
          <p:nvPr/>
        </p:nvSpPr>
        <p:spPr>
          <a:xfrm>
            <a:off x="6244319" y="2643715"/>
            <a:ext cx="2518170" cy="78528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0" tIns="91440" bIns="91440" rtlCol="0" anchor="ctr" anchorCtr="0"/>
          <a:lstStyle/>
          <a:p>
            <a:r>
              <a:rPr lang="en-US" sz="1400" b="1" kern="100">
                <a:solidFill>
                  <a:schemeClr val="bg1"/>
                </a:solidFill>
                <a:ea typeface="Calibri" panose="020F0502020204030204" pitchFamily="34" charset="0"/>
                <a:cs typeface="Times New Roman" panose="02020603050405020304" pitchFamily="18" charset="0"/>
              </a:rPr>
              <a:t>Pay attention to non-verbal cues</a:t>
            </a:r>
            <a:endParaRPr lang="en-US" sz="1400" b="1" kern="100">
              <a:solidFill>
                <a:schemeClr val="bg1"/>
              </a:solidFill>
              <a:effectLst/>
              <a:ea typeface="Calibri" panose="020F0502020204030204" pitchFamily="34" charset="0"/>
              <a:cs typeface="Times New Roman" panose="02020603050405020304" pitchFamily="18" charset="0"/>
            </a:endParaRPr>
          </a:p>
        </p:txBody>
      </p:sp>
      <p:sp>
        <p:nvSpPr>
          <p:cNvPr id="31" name="Rectangle 30">
            <a:extLst>
              <a:ext uri="{FF2B5EF4-FFF2-40B4-BE49-F238E27FC236}">
                <a16:creationId xmlns:a16="http://schemas.microsoft.com/office/drawing/2014/main" id="{05E84673-2AFA-A285-6129-1E8919D2BF8C}"/>
              </a:ext>
            </a:extLst>
          </p:cNvPr>
          <p:cNvSpPr>
            <a:spLocks noChangeAspect="1"/>
          </p:cNvSpPr>
          <p:nvPr/>
        </p:nvSpPr>
        <p:spPr>
          <a:xfrm>
            <a:off x="3429513" y="2640310"/>
            <a:ext cx="2518170" cy="7852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0" tIns="91440" bIns="91440" rtlCol="0" anchor="ctr" anchorCtr="0"/>
          <a:lstStyle/>
          <a:p>
            <a:r>
              <a:rPr lang="en-US" sz="1400" b="1" kern="100">
                <a:solidFill>
                  <a:schemeClr val="bg1"/>
                </a:solidFill>
                <a:ea typeface="Calibri" panose="020F0502020204030204" pitchFamily="34" charset="0"/>
                <a:cs typeface="Times New Roman" panose="02020603050405020304" pitchFamily="18" charset="0"/>
              </a:rPr>
              <a:t>Include all voices in the discussion</a:t>
            </a:r>
            <a:endParaRPr lang="en-US" sz="1400" b="1" kern="100">
              <a:solidFill>
                <a:schemeClr val="bg1"/>
              </a:solidFill>
              <a:effectLst/>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23E922C4-14B1-8F12-6DC0-68FDA6BDC0CF}"/>
              </a:ext>
            </a:extLst>
          </p:cNvPr>
          <p:cNvSpPr>
            <a:spLocks noChangeAspect="1"/>
          </p:cNvSpPr>
          <p:nvPr/>
        </p:nvSpPr>
        <p:spPr>
          <a:xfrm>
            <a:off x="620591" y="2640310"/>
            <a:ext cx="2518170" cy="7852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0" tIns="91440" bIns="91440" rtlCol="0" anchor="ctr" anchorCtr="0"/>
          <a:lstStyle/>
          <a:p>
            <a:r>
              <a:rPr lang="en-US" sz="1400" b="1" kern="100">
                <a:solidFill>
                  <a:schemeClr val="bg1"/>
                </a:solidFill>
                <a:ea typeface="Calibri" panose="020F0502020204030204" pitchFamily="34" charset="0"/>
                <a:cs typeface="Times New Roman" panose="02020603050405020304" pitchFamily="18" charset="0"/>
              </a:rPr>
              <a:t>Engage in meaningful conversations</a:t>
            </a:r>
            <a:endParaRPr lang="en-US" sz="1400" b="1" kern="100">
              <a:solidFill>
                <a:schemeClr val="bg1"/>
              </a:solidFill>
              <a:effectLst/>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3BE88315-843F-5C53-D108-3CD4F8D24F7A}"/>
              </a:ext>
            </a:extLst>
          </p:cNvPr>
          <p:cNvSpPr>
            <a:spLocks noChangeAspect="1"/>
          </p:cNvSpPr>
          <p:nvPr/>
        </p:nvSpPr>
        <p:spPr>
          <a:xfrm>
            <a:off x="9053242" y="2640309"/>
            <a:ext cx="2518170" cy="785285"/>
          </a:xfrm>
          <a:prstGeom prst="rect">
            <a:avLst/>
          </a:prstGeom>
          <a:solidFill>
            <a:srgbClr val="28468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0" tIns="91440" bIns="91440" rtlCol="0" anchor="ctr" anchorCtr="0"/>
          <a:lstStyle/>
          <a:p>
            <a:r>
              <a:rPr lang="en-US" sz="1400" b="1" kern="100">
                <a:solidFill>
                  <a:schemeClr val="bg1"/>
                </a:solidFill>
                <a:ea typeface="Calibri" panose="020F0502020204030204" pitchFamily="34" charset="0"/>
                <a:cs typeface="Times New Roman" panose="02020603050405020304" pitchFamily="18" charset="0"/>
              </a:rPr>
              <a:t>Allow time for reflection</a:t>
            </a:r>
            <a:endParaRPr lang="en-US" sz="1400" b="1" kern="100">
              <a:solidFill>
                <a:schemeClr val="bg1"/>
              </a:solidFill>
              <a:effectLst/>
              <a:ea typeface="Calibri" panose="020F0502020204030204" pitchFamily="34" charset="0"/>
              <a:cs typeface="Times New Roman" panose="02020603050405020304" pitchFamily="18" charset="0"/>
            </a:endParaRPr>
          </a:p>
        </p:txBody>
      </p:sp>
      <p:sp>
        <p:nvSpPr>
          <p:cNvPr id="7" name="Text Placeholder 41">
            <a:extLst>
              <a:ext uri="{FF2B5EF4-FFF2-40B4-BE49-F238E27FC236}">
                <a16:creationId xmlns:a16="http://schemas.microsoft.com/office/drawing/2014/main" id="{10E33A82-6C66-00E6-8AF1-A426A2680C00}"/>
              </a:ext>
            </a:extLst>
          </p:cNvPr>
          <p:cNvSpPr txBox="1">
            <a:spLocks/>
          </p:cNvSpPr>
          <p:nvPr/>
        </p:nvSpPr>
        <p:spPr>
          <a:xfrm>
            <a:off x="3429513" y="3624561"/>
            <a:ext cx="2518170" cy="2443043"/>
          </a:xfrm>
          <a:prstGeom prst="rect">
            <a:avLst/>
          </a:prstGeom>
        </p:spPr>
        <p:txBody>
          <a:bodyPr lIns="0" tIns="0" rIns="0" bIns="0"/>
          <a:lstStyle>
            <a:lvl1pPr marL="1371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b="0" kern="1200">
                <a:solidFill>
                  <a:schemeClr val="tx1"/>
                </a:solidFill>
                <a:latin typeface="+mn-lt"/>
                <a:ea typeface="+mn-ea"/>
                <a:cs typeface="+mn-cs"/>
              </a:defRPr>
            </a:lvl1pPr>
            <a:lvl2pPr marL="457200" marR="0" indent="-265176" algn="l" defTabSz="914400" rtl="0" eaLnBrk="1" fontAlgn="auto" latinLnBrk="0" hangingPunct="1">
              <a:lnSpc>
                <a:spcPct val="100000"/>
              </a:lnSpc>
              <a:spcBef>
                <a:spcPts val="200"/>
              </a:spcBef>
              <a:spcAft>
                <a:spcPts val="0"/>
              </a:spcAft>
              <a:buClrTx/>
              <a:buSzTx/>
              <a:buFont typeface="System Font Regular"/>
              <a:buChar char="－"/>
              <a:tabLst/>
              <a:defRPr sz="1400" kern="1200">
                <a:solidFill>
                  <a:schemeClr val="tx1"/>
                </a:solidFill>
                <a:latin typeface="+mn-lt"/>
                <a:ea typeface="+mn-ea"/>
                <a:cs typeface="+mn-cs"/>
              </a:defRPr>
            </a:lvl2pPr>
            <a:lvl3pPr marL="5943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3pPr>
            <a:lvl4pPr marL="749808" marR="0" indent="-137160" algn="l" defTabSz="914400" rtl="0" eaLnBrk="1" fontAlgn="auto" latinLnBrk="0" hangingPunct="1">
              <a:lnSpc>
                <a:spcPct val="100000"/>
              </a:lnSpc>
              <a:spcBef>
                <a:spcPts val="200"/>
              </a:spcBef>
              <a:spcAft>
                <a:spcPts val="0"/>
              </a:spcAft>
              <a:buClr>
                <a:srgbClr val="58595B"/>
              </a:buClr>
              <a:buSzTx/>
              <a:buFont typeface="System Font Regular"/>
              <a:buChar char="◦"/>
              <a:tabLst/>
              <a:defRPr sz="1400" kern="1200">
                <a:solidFill>
                  <a:schemeClr val="tx1"/>
                </a:solidFill>
                <a:latin typeface="+mn-lt"/>
                <a:ea typeface="+mn-ea"/>
                <a:cs typeface="+mn-cs"/>
              </a:defRPr>
            </a:lvl4pPr>
            <a:lvl5pPr marL="91440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When working with couples, it's essential to involve both partners in the conversation and give each person the space and time to share their perspectives. Sometimes, meeting with each partner individually can provide insights into their unique financial goals and concerns.</a:t>
            </a:r>
          </a:p>
        </p:txBody>
      </p:sp>
      <p:sp>
        <p:nvSpPr>
          <p:cNvPr id="8" name="Text Placeholder 41">
            <a:extLst>
              <a:ext uri="{FF2B5EF4-FFF2-40B4-BE49-F238E27FC236}">
                <a16:creationId xmlns:a16="http://schemas.microsoft.com/office/drawing/2014/main" id="{DE593D53-BE2D-C375-1C51-3781AABA96BE}"/>
              </a:ext>
            </a:extLst>
          </p:cNvPr>
          <p:cNvSpPr txBox="1">
            <a:spLocks/>
          </p:cNvSpPr>
          <p:nvPr/>
        </p:nvSpPr>
        <p:spPr>
          <a:xfrm>
            <a:off x="6244319" y="3627966"/>
            <a:ext cx="2518170" cy="2443043"/>
          </a:xfrm>
          <a:prstGeom prst="rect">
            <a:avLst/>
          </a:prstGeom>
        </p:spPr>
        <p:txBody>
          <a:bodyPr lIns="0" tIns="0" rIns="0" bIns="0"/>
          <a:lstStyle>
            <a:lvl1pPr marL="1371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b="0" kern="1200">
                <a:solidFill>
                  <a:schemeClr val="tx1"/>
                </a:solidFill>
                <a:latin typeface="+mn-lt"/>
                <a:ea typeface="+mn-ea"/>
                <a:cs typeface="+mn-cs"/>
              </a:defRPr>
            </a:lvl1pPr>
            <a:lvl2pPr marL="457200" marR="0" indent="-265176" algn="l" defTabSz="914400" rtl="0" eaLnBrk="1" fontAlgn="auto" latinLnBrk="0" hangingPunct="1">
              <a:lnSpc>
                <a:spcPct val="100000"/>
              </a:lnSpc>
              <a:spcBef>
                <a:spcPts val="200"/>
              </a:spcBef>
              <a:spcAft>
                <a:spcPts val="0"/>
              </a:spcAft>
              <a:buClrTx/>
              <a:buSzTx/>
              <a:buFont typeface="System Font Regular"/>
              <a:buChar char="－"/>
              <a:tabLst/>
              <a:defRPr sz="1400" kern="1200">
                <a:solidFill>
                  <a:schemeClr val="tx1"/>
                </a:solidFill>
                <a:latin typeface="+mn-lt"/>
                <a:ea typeface="+mn-ea"/>
                <a:cs typeface="+mn-cs"/>
              </a:defRPr>
            </a:lvl2pPr>
            <a:lvl3pPr marL="5943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3pPr>
            <a:lvl4pPr marL="749808" marR="0" indent="-137160" algn="l" defTabSz="914400" rtl="0" eaLnBrk="1" fontAlgn="auto" latinLnBrk="0" hangingPunct="1">
              <a:lnSpc>
                <a:spcPct val="100000"/>
              </a:lnSpc>
              <a:spcBef>
                <a:spcPts val="200"/>
              </a:spcBef>
              <a:spcAft>
                <a:spcPts val="0"/>
              </a:spcAft>
              <a:buClr>
                <a:srgbClr val="58595B"/>
              </a:buClr>
              <a:buSzTx/>
              <a:buFont typeface="System Font Regular"/>
              <a:buChar char="◦"/>
              <a:tabLst/>
              <a:defRPr sz="1400" kern="1200">
                <a:solidFill>
                  <a:schemeClr val="tx1"/>
                </a:solidFill>
                <a:latin typeface="+mn-lt"/>
                <a:ea typeface="+mn-ea"/>
                <a:cs typeface="+mn-cs"/>
              </a:defRPr>
            </a:lvl4pPr>
            <a:lvl5pPr marL="91440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Non-verbal communication plays a significant role in understanding and building trust. Maintaining eye contact, actively listening, taking notes, and remembering details about their loved ones can demonstrate your investment in their well-being, laying the foundation for future interactions.</a:t>
            </a:r>
          </a:p>
        </p:txBody>
      </p:sp>
      <p:sp>
        <p:nvSpPr>
          <p:cNvPr id="9" name="Text Placeholder 41">
            <a:extLst>
              <a:ext uri="{FF2B5EF4-FFF2-40B4-BE49-F238E27FC236}">
                <a16:creationId xmlns:a16="http://schemas.microsoft.com/office/drawing/2014/main" id="{65F522AB-26FB-6625-BE6B-BA39511E85DE}"/>
              </a:ext>
            </a:extLst>
          </p:cNvPr>
          <p:cNvSpPr txBox="1">
            <a:spLocks/>
          </p:cNvSpPr>
          <p:nvPr/>
        </p:nvSpPr>
        <p:spPr>
          <a:xfrm>
            <a:off x="9053241" y="3627966"/>
            <a:ext cx="2518170" cy="2443043"/>
          </a:xfrm>
          <a:prstGeom prst="rect">
            <a:avLst/>
          </a:prstGeom>
        </p:spPr>
        <p:txBody>
          <a:bodyPr lIns="0" tIns="0" rIns="0" bIns="0"/>
          <a:lstStyle>
            <a:lvl1pPr marL="1371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b="0" kern="1200">
                <a:solidFill>
                  <a:schemeClr val="tx1"/>
                </a:solidFill>
                <a:latin typeface="+mn-lt"/>
                <a:ea typeface="+mn-ea"/>
                <a:cs typeface="+mn-cs"/>
              </a:defRPr>
            </a:lvl1pPr>
            <a:lvl2pPr marL="457200" marR="0" indent="-265176" algn="l" defTabSz="914400" rtl="0" eaLnBrk="1" fontAlgn="auto" latinLnBrk="0" hangingPunct="1">
              <a:lnSpc>
                <a:spcPct val="100000"/>
              </a:lnSpc>
              <a:spcBef>
                <a:spcPts val="200"/>
              </a:spcBef>
              <a:spcAft>
                <a:spcPts val="0"/>
              </a:spcAft>
              <a:buClrTx/>
              <a:buSzTx/>
              <a:buFont typeface="System Font Regular"/>
              <a:buChar char="－"/>
              <a:tabLst/>
              <a:defRPr sz="1400" kern="1200">
                <a:solidFill>
                  <a:schemeClr val="tx1"/>
                </a:solidFill>
                <a:latin typeface="+mn-lt"/>
                <a:ea typeface="+mn-ea"/>
                <a:cs typeface="+mn-cs"/>
              </a:defRPr>
            </a:lvl2pPr>
            <a:lvl3pPr marL="5943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3pPr>
            <a:lvl4pPr marL="749808" marR="0" indent="-137160" algn="l" defTabSz="914400" rtl="0" eaLnBrk="1" fontAlgn="auto" latinLnBrk="0" hangingPunct="1">
              <a:lnSpc>
                <a:spcPct val="100000"/>
              </a:lnSpc>
              <a:spcBef>
                <a:spcPts val="200"/>
              </a:spcBef>
              <a:spcAft>
                <a:spcPts val="0"/>
              </a:spcAft>
              <a:buClr>
                <a:srgbClr val="58595B"/>
              </a:buClr>
              <a:buSzTx/>
              <a:buFont typeface="System Font Regular"/>
              <a:buChar char="◦"/>
              <a:tabLst/>
              <a:defRPr sz="1400" kern="1200">
                <a:solidFill>
                  <a:schemeClr val="tx1"/>
                </a:solidFill>
                <a:latin typeface="+mn-lt"/>
                <a:ea typeface="+mn-ea"/>
                <a:cs typeface="+mn-cs"/>
              </a:defRPr>
            </a:lvl4pPr>
            <a:lvl5pPr marL="91440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Many individuals appreciate having time to consider information. Providing related materials and allowing time for reflection can empower them to conduct their own research and make informed decisions.</a:t>
            </a:r>
          </a:p>
        </p:txBody>
      </p:sp>
      <p:pic>
        <p:nvPicPr>
          <p:cNvPr id="10" name="Graphic 9">
            <a:extLst>
              <a:ext uri="{FF2B5EF4-FFF2-40B4-BE49-F238E27FC236}">
                <a16:creationId xmlns:a16="http://schemas.microsoft.com/office/drawing/2014/main" id="{783BA5FB-D892-A6A2-5A7E-7FA7D0CFF5F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29948" y="2774294"/>
            <a:ext cx="521643" cy="521643"/>
          </a:xfrm>
          <a:prstGeom prst="rect">
            <a:avLst/>
          </a:prstGeom>
        </p:spPr>
      </p:pic>
      <p:pic>
        <p:nvPicPr>
          <p:cNvPr id="11" name="Graphic 10">
            <a:extLst>
              <a:ext uri="{FF2B5EF4-FFF2-40B4-BE49-F238E27FC236}">
                <a16:creationId xmlns:a16="http://schemas.microsoft.com/office/drawing/2014/main" id="{5114722F-52D2-7215-904E-5B32164631A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93325" y="2774120"/>
            <a:ext cx="521643" cy="521643"/>
          </a:xfrm>
          <a:prstGeom prst="rect">
            <a:avLst/>
          </a:prstGeom>
        </p:spPr>
      </p:pic>
      <p:pic>
        <p:nvPicPr>
          <p:cNvPr id="12" name="Graphic 11">
            <a:extLst>
              <a:ext uri="{FF2B5EF4-FFF2-40B4-BE49-F238E27FC236}">
                <a16:creationId xmlns:a16="http://schemas.microsoft.com/office/drawing/2014/main" id="{102C65A7-79FD-F8FE-2799-4CBC9CD2441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466570" y="2774120"/>
            <a:ext cx="521642" cy="521642"/>
          </a:xfrm>
          <a:prstGeom prst="rect">
            <a:avLst/>
          </a:prstGeom>
        </p:spPr>
      </p:pic>
      <p:pic>
        <p:nvPicPr>
          <p:cNvPr id="13" name="Graphic 12">
            <a:extLst>
              <a:ext uri="{FF2B5EF4-FFF2-40B4-BE49-F238E27FC236}">
                <a16:creationId xmlns:a16="http://schemas.microsoft.com/office/drawing/2014/main" id="{10D0D1AC-773F-41D1-C865-256F810B571C}"/>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267002" y="2774120"/>
            <a:ext cx="521643" cy="521643"/>
          </a:xfrm>
          <a:prstGeom prst="rect">
            <a:avLst/>
          </a:prstGeom>
        </p:spPr>
      </p:pic>
    </p:spTree>
    <p:extLst>
      <p:ext uri="{BB962C8B-B14F-4D97-AF65-F5344CB8AC3E}">
        <p14:creationId xmlns:p14="http://schemas.microsoft.com/office/powerpoint/2010/main" val="2834670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D1D4DE-360F-540D-AD9C-7229EF2CC674}"/>
              </a:ext>
            </a:extLst>
          </p:cNvPr>
          <p:cNvSpPr>
            <a:spLocks noGrp="1"/>
          </p:cNvSpPr>
          <p:nvPr>
            <p:ph type="title"/>
          </p:nvPr>
        </p:nvSpPr>
        <p:spPr>
          <a:xfrm>
            <a:off x="7943357" y="1615286"/>
            <a:ext cx="3153501" cy="2209502"/>
          </a:xfrm>
        </p:spPr>
        <p:txBody>
          <a:bodyPr/>
          <a:lstStyle/>
          <a:p>
            <a:br>
              <a:rPr lang="en-US" sz="9600">
                <a:solidFill>
                  <a:srgbClr val="046F44"/>
                </a:solidFill>
              </a:rPr>
            </a:br>
            <a:br>
              <a:rPr lang="en-US" sz="9600">
                <a:solidFill>
                  <a:srgbClr val="046F44"/>
                </a:solidFill>
              </a:rPr>
            </a:br>
            <a:br>
              <a:rPr lang="en-US" sz="9600">
                <a:solidFill>
                  <a:srgbClr val="046F44"/>
                </a:solidFill>
              </a:rPr>
            </a:br>
            <a:br>
              <a:rPr lang="en-US" sz="9600">
                <a:solidFill>
                  <a:srgbClr val="046F44"/>
                </a:solidFill>
                <a:latin typeface="Hurme Geometric Sans 4 Bold" panose="020B0A00020000000000" pitchFamily="34" charset="0"/>
              </a:rPr>
            </a:br>
            <a:r>
              <a:rPr lang="en-US" sz="9600">
                <a:solidFill>
                  <a:srgbClr val="046F44"/>
                </a:solidFill>
                <a:latin typeface="Hurme Geometric Sans 4 Bold" panose="020B0A00020000000000" pitchFamily="34" charset="0"/>
              </a:rPr>
              <a:t>70%</a:t>
            </a:r>
          </a:p>
        </p:txBody>
      </p:sp>
      <p:sp>
        <p:nvSpPr>
          <p:cNvPr id="15" name="TextBox 14">
            <a:extLst>
              <a:ext uri="{FF2B5EF4-FFF2-40B4-BE49-F238E27FC236}">
                <a16:creationId xmlns:a16="http://schemas.microsoft.com/office/drawing/2014/main" id="{F2B30F5B-5621-9B00-2B51-0ED08FF8CCBE}"/>
              </a:ext>
            </a:extLst>
          </p:cNvPr>
          <p:cNvSpPr txBox="1"/>
          <p:nvPr/>
        </p:nvSpPr>
        <p:spPr>
          <a:xfrm>
            <a:off x="7942579" y="3554181"/>
            <a:ext cx="2937084" cy="1823036"/>
          </a:xfrm>
          <a:prstGeom prst="rect">
            <a:avLst/>
          </a:prstGeom>
          <a:noFill/>
          <a:ln>
            <a:noFill/>
          </a:ln>
        </p:spPr>
        <p:txBody>
          <a:bodyPr wrap="square">
            <a:spAutoFit/>
          </a:bodyPr>
          <a:lstStyle/>
          <a:p>
            <a:pPr algn="l"/>
            <a:r>
              <a:rPr lang="en-US" sz="1800" b="0" i="0" u="none" strike="noStrike" baseline="0">
                <a:latin typeface="+mj-lt"/>
              </a:rPr>
              <a:t>of widows part ways with financial advisors they used as a couple, moving their assets and the assets they inherited from their deceased spouse.</a:t>
            </a:r>
          </a:p>
        </p:txBody>
      </p:sp>
      <p:pic>
        <p:nvPicPr>
          <p:cNvPr id="22" name="Picture 21">
            <a:extLst>
              <a:ext uri="{FF2B5EF4-FFF2-40B4-BE49-F238E27FC236}">
                <a16:creationId xmlns:a16="http://schemas.microsoft.com/office/drawing/2014/main" id="{5F2553DF-ADFB-CC7A-DC14-CE517D3748A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1664" t="72" b="5625"/>
          <a:stretch/>
        </p:blipFill>
        <p:spPr>
          <a:xfrm flipH="1">
            <a:off x="-788081" y="-2490493"/>
            <a:ext cx="8280701" cy="12116643"/>
          </a:xfrm>
          <a:prstGeom prst="rect">
            <a:avLst/>
          </a:prstGeom>
          <a:effectLst>
            <a:softEdge rad="533400"/>
          </a:effectLst>
        </p:spPr>
      </p:pic>
      <p:sp>
        <p:nvSpPr>
          <p:cNvPr id="5" name="Text Placeholder 10">
            <a:extLst>
              <a:ext uri="{FF2B5EF4-FFF2-40B4-BE49-F238E27FC236}">
                <a16:creationId xmlns:a16="http://schemas.microsoft.com/office/drawing/2014/main" id="{F68F4065-D821-8D00-9A84-DA60817D3655}"/>
              </a:ext>
            </a:extLst>
          </p:cNvPr>
          <p:cNvSpPr txBox="1">
            <a:spLocks/>
          </p:cNvSpPr>
          <p:nvPr/>
        </p:nvSpPr>
        <p:spPr>
          <a:xfrm>
            <a:off x="7541181" y="6182783"/>
            <a:ext cx="3957852" cy="483081"/>
          </a:xfrm>
          <a:prstGeom prst="rect">
            <a:avLst/>
          </a:prstGeom>
        </p:spPr>
        <p:txBody>
          <a:bodyPr lIns="0" tIns="0" rIns="0" bIns="0" anchor="b" anchorCtr="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800" b="0" kern="1200">
                <a:solidFill>
                  <a:schemeClr val="tx1"/>
                </a:solidFill>
                <a:latin typeface="+mn-lt"/>
                <a:ea typeface="+mn-ea"/>
                <a:cs typeface="+mn-cs"/>
              </a:defRPr>
            </a:lvl1pPr>
            <a:lvl2pPr marL="0" marR="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sz="1400" kern="1200">
                <a:solidFill>
                  <a:schemeClr val="tx1"/>
                </a:solidFill>
                <a:latin typeface="+mn-lt"/>
                <a:ea typeface="+mn-ea"/>
                <a:cs typeface="+mn-cs"/>
              </a:defRPr>
            </a:lvl2pPr>
            <a:lvl3pPr marL="0" marR="0" indent="-13716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3pPr>
            <a:lvl4pPr marL="402336" marR="0" indent="-173736" algn="l" defTabSz="914400" rtl="0" eaLnBrk="1" fontAlgn="auto" latinLnBrk="0" hangingPunct="1">
              <a:lnSpc>
                <a:spcPct val="90000"/>
              </a:lnSpc>
              <a:spcBef>
                <a:spcPts val="300"/>
              </a:spcBef>
              <a:spcAft>
                <a:spcPts val="0"/>
              </a:spcAft>
              <a:buClr>
                <a:srgbClr val="58595B"/>
              </a:buClr>
              <a:buSzTx/>
              <a:buFont typeface="System Font Regular"/>
              <a:buChar char="—"/>
              <a:tabLst/>
              <a:defRPr sz="1400" kern="1200">
                <a:solidFill>
                  <a:schemeClr val="tx1"/>
                </a:solidFill>
                <a:latin typeface="+mn-lt"/>
                <a:ea typeface="+mn-ea"/>
                <a:cs typeface="+mn-cs"/>
              </a:defRPr>
            </a:lvl4pPr>
            <a:lvl5pPr marL="594360" marR="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Will New Widows Fire or Hire You? | Rethinking65 January 2024</a:t>
            </a:r>
          </a:p>
          <a:p>
            <a:r>
              <a:rPr lang="en-US"/>
              <a:t>https://rethinking65.com/2024/01/15/will-new-widows-fire-or-hire-you/ </a:t>
            </a:r>
          </a:p>
        </p:txBody>
      </p:sp>
    </p:spTree>
    <p:extLst>
      <p:ext uri="{BB962C8B-B14F-4D97-AF65-F5344CB8AC3E}">
        <p14:creationId xmlns:p14="http://schemas.microsoft.com/office/powerpoint/2010/main" val="2216427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C4CE390B-E5B5-F7C1-A453-1F0D0275FDDB}"/>
              </a:ext>
            </a:extLst>
          </p:cNvPr>
          <p:cNvSpPr>
            <a:spLocks noGrp="1"/>
          </p:cNvSpPr>
          <p:nvPr>
            <p:ph type="body" sz="quarter" idx="11"/>
          </p:nvPr>
        </p:nvSpPr>
        <p:spPr/>
        <p:txBody>
          <a:bodyPr/>
          <a:lstStyle/>
          <a:p>
            <a:r>
              <a:rPr lang="en-US"/>
              <a:t>Preparing for the appointment</a:t>
            </a:r>
          </a:p>
        </p:txBody>
      </p:sp>
      <p:sp>
        <p:nvSpPr>
          <p:cNvPr id="2" name="Title 1">
            <a:extLst>
              <a:ext uri="{FF2B5EF4-FFF2-40B4-BE49-F238E27FC236}">
                <a16:creationId xmlns:a16="http://schemas.microsoft.com/office/drawing/2014/main" id="{05E1A668-3626-7C2C-E80D-13E6ECAF6175}"/>
              </a:ext>
            </a:extLst>
          </p:cNvPr>
          <p:cNvSpPr>
            <a:spLocks noGrp="1"/>
          </p:cNvSpPr>
          <p:nvPr>
            <p:ph type="title" idx="4294967295"/>
          </p:nvPr>
        </p:nvSpPr>
        <p:spPr>
          <a:xfrm>
            <a:off x="0" y="1155700"/>
            <a:ext cx="10920413" cy="669925"/>
          </a:xfrm>
        </p:spPr>
        <p:txBody>
          <a:bodyPr/>
          <a:lstStyle/>
          <a:p>
            <a:r>
              <a:rPr lang="en-US"/>
              <a:t>Women face unique challenges</a:t>
            </a:r>
          </a:p>
        </p:txBody>
      </p:sp>
    </p:spTree>
    <p:extLst>
      <p:ext uri="{BB962C8B-B14F-4D97-AF65-F5344CB8AC3E}">
        <p14:creationId xmlns:p14="http://schemas.microsoft.com/office/powerpoint/2010/main" val="27829910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37B8578-2758-C469-1095-213434BF8CE4}"/>
              </a:ext>
            </a:extLst>
          </p:cNvPr>
          <p:cNvSpPr>
            <a:spLocks noGrp="1"/>
          </p:cNvSpPr>
          <p:nvPr>
            <p:ph type="title"/>
          </p:nvPr>
        </p:nvSpPr>
        <p:spPr>
          <a:xfrm>
            <a:off x="624666" y="1155702"/>
            <a:ext cx="10737433" cy="1097880"/>
          </a:xfrm>
        </p:spPr>
        <p:txBody>
          <a:bodyPr/>
          <a:lstStyle/>
          <a:p>
            <a:pPr marL="0" indent="0">
              <a:lnSpc>
                <a:spcPct val="100000"/>
              </a:lnSpc>
              <a:spcBef>
                <a:spcPts val="0"/>
              </a:spcBef>
              <a:buNone/>
            </a:pPr>
            <a:r>
              <a:rPr lang="en-US" sz="3200"/>
              <a:t>As you prepare to discuss finances with women, also remember to:</a:t>
            </a:r>
            <a:endParaRPr lang="en-US" sz="4400">
              <a:solidFill>
                <a:schemeClr val="accent2"/>
              </a:solidFill>
              <a:latin typeface="+mj-lt"/>
            </a:endParaRPr>
          </a:p>
        </p:txBody>
      </p:sp>
      <p:sp>
        <p:nvSpPr>
          <p:cNvPr id="9" name="TextBox 8">
            <a:extLst>
              <a:ext uri="{FF2B5EF4-FFF2-40B4-BE49-F238E27FC236}">
                <a16:creationId xmlns:a16="http://schemas.microsoft.com/office/drawing/2014/main" id="{4DFC7CED-2A08-D0FD-8EF1-585BADD1F396}"/>
              </a:ext>
            </a:extLst>
          </p:cNvPr>
          <p:cNvSpPr txBox="1"/>
          <p:nvPr/>
        </p:nvSpPr>
        <p:spPr>
          <a:xfrm>
            <a:off x="1881966" y="2513239"/>
            <a:ext cx="8627729" cy="369332"/>
          </a:xfrm>
          <a:prstGeom prst="rect">
            <a:avLst/>
          </a:prstGeom>
          <a:noFill/>
          <a:ln>
            <a:noFill/>
          </a:ln>
        </p:spPr>
        <p:txBody>
          <a:bodyPr wrap="square" lIns="0" tIns="0" rIns="0" bIns="0">
            <a:spAutoFit/>
          </a:bodyPr>
          <a:lstStyle/>
          <a:p>
            <a:r>
              <a:rPr lang="en-US" sz="2400" b="1">
                <a:solidFill>
                  <a:schemeClr val="accent2"/>
                </a:solidFill>
              </a:rPr>
              <a:t>Focus on how the product and/or strategy will benefit them</a:t>
            </a:r>
          </a:p>
        </p:txBody>
      </p:sp>
      <p:sp>
        <p:nvSpPr>
          <p:cNvPr id="10" name="Text Placeholder 41">
            <a:extLst>
              <a:ext uri="{FF2B5EF4-FFF2-40B4-BE49-F238E27FC236}">
                <a16:creationId xmlns:a16="http://schemas.microsoft.com/office/drawing/2014/main" id="{9EBC2A27-C59C-CB9B-1D84-26A7524ADD8E}"/>
              </a:ext>
            </a:extLst>
          </p:cNvPr>
          <p:cNvSpPr txBox="1">
            <a:spLocks/>
          </p:cNvSpPr>
          <p:nvPr/>
        </p:nvSpPr>
        <p:spPr>
          <a:xfrm>
            <a:off x="1881966" y="2902682"/>
            <a:ext cx="9109884" cy="504905"/>
          </a:xfrm>
          <a:prstGeom prst="rect">
            <a:avLst/>
          </a:prstGeom>
        </p:spPr>
        <p:txBody>
          <a:bodyPr lIns="0" tIns="0" rIns="0" bIns="0"/>
          <a:lstStyle>
            <a:lvl1pPr marL="1371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b="0" kern="1200">
                <a:solidFill>
                  <a:schemeClr val="tx1"/>
                </a:solidFill>
                <a:latin typeface="+mn-lt"/>
                <a:ea typeface="+mn-ea"/>
                <a:cs typeface="+mn-cs"/>
              </a:defRPr>
            </a:lvl1pPr>
            <a:lvl2pPr marL="457200" marR="0" indent="-265176" algn="l" defTabSz="914400" rtl="0" eaLnBrk="1" fontAlgn="auto" latinLnBrk="0" hangingPunct="1">
              <a:lnSpc>
                <a:spcPct val="100000"/>
              </a:lnSpc>
              <a:spcBef>
                <a:spcPts val="200"/>
              </a:spcBef>
              <a:spcAft>
                <a:spcPts val="0"/>
              </a:spcAft>
              <a:buClrTx/>
              <a:buSzTx/>
              <a:buFont typeface="System Font Regular"/>
              <a:buChar char="－"/>
              <a:tabLst/>
              <a:defRPr sz="1400" kern="1200">
                <a:solidFill>
                  <a:schemeClr val="tx1"/>
                </a:solidFill>
                <a:latin typeface="+mn-lt"/>
                <a:ea typeface="+mn-ea"/>
                <a:cs typeface="+mn-cs"/>
              </a:defRPr>
            </a:lvl2pPr>
            <a:lvl3pPr marL="5943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3pPr>
            <a:lvl4pPr marL="749808" marR="0" indent="-137160" algn="l" defTabSz="914400" rtl="0" eaLnBrk="1" fontAlgn="auto" latinLnBrk="0" hangingPunct="1">
              <a:lnSpc>
                <a:spcPct val="100000"/>
              </a:lnSpc>
              <a:spcBef>
                <a:spcPts val="200"/>
              </a:spcBef>
              <a:spcAft>
                <a:spcPts val="0"/>
              </a:spcAft>
              <a:buClr>
                <a:srgbClr val="58595B"/>
              </a:buClr>
              <a:buSzTx/>
              <a:buFont typeface="System Font Regular"/>
              <a:buChar char="◦"/>
              <a:tabLst/>
              <a:defRPr sz="1400" kern="1200">
                <a:solidFill>
                  <a:schemeClr val="tx1"/>
                </a:solidFill>
                <a:latin typeface="+mn-lt"/>
                <a:ea typeface="+mn-ea"/>
                <a:cs typeface="+mn-cs"/>
              </a:defRPr>
            </a:lvl4pPr>
            <a:lvl5pPr marL="91440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t>Highlight the intangible benefits, such as the peace of mind it may provide. Also, how will this set her up for her future goals — family planning, leaving a legacy, charitable giving, etc. Think wholistically, outside any gender norms you may associate with a female client.</a:t>
            </a:r>
          </a:p>
          <a:p>
            <a:pPr marL="0" indent="0">
              <a:buNone/>
            </a:pPr>
            <a:endParaRPr lang="en-US" sz="1600"/>
          </a:p>
        </p:txBody>
      </p:sp>
      <p:sp>
        <p:nvSpPr>
          <p:cNvPr id="12" name="TextBox 11">
            <a:extLst>
              <a:ext uri="{FF2B5EF4-FFF2-40B4-BE49-F238E27FC236}">
                <a16:creationId xmlns:a16="http://schemas.microsoft.com/office/drawing/2014/main" id="{CDD06253-0D72-1537-53F1-A1D6ED029F79}"/>
              </a:ext>
            </a:extLst>
          </p:cNvPr>
          <p:cNvSpPr txBox="1"/>
          <p:nvPr/>
        </p:nvSpPr>
        <p:spPr>
          <a:xfrm>
            <a:off x="1881966" y="3434027"/>
            <a:ext cx="5443925" cy="369332"/>
          </a:xfrm>
          <a:prstGeom prst="rect">
            <a:avLst/>
          </a:prstGeom>
          <a:noFill/>
          <a:ln>
            <a:noFill/>
          </a:ln>
        </p:spPr>
        <p:txBody>
          <a:bodyPr wrap="square" lIns="0" tIns="0" rIns="0" bIns="0">
            <a:spAutoFit/>
          </a:bodyPr>
          <a:lstStyle/>
          <a:p>
            <a:r>
              <a:rPr lang="en-US" sz="2400" b="1">
                <a:solidFill>
                  <a:schemeClr val="accent1"/>
                </a:solidFill>
              </a:rPr>
              <a:t>Educate and advise</a:t>
            </a:r>
          </a:p>
        </p:txBody>
      </p:sp>
      <p:sp>
        <p:nvSpPr>
          <p:cNvPr id="13" name="Text Placeholder 41">
            <a:extLst>
              <a:ext uri="{FF2B5EF4-FFF2-40B4-BE49-F238E27FC236}">
                <a16:creationId xmlns:a16="http://schemas.microsoft.com/office/drawing/2014/main" id="{6AEE523A-B06F-F8AA-A70C-1B92CDC4ABD9}"/>
              </a:ext>
            </a:extLst>
          </p:cNvPr>
          <p:cNvSpPr txBox="1">
            <a:spLocks/>
          </p:cNvSpPr>
          <p:nvPr/>
        </p:nvSpPr>
        <p:spPr>
          <a:xfrm>
            <a:off x="1881966" y="3822585"/>
            <a:ext cx="8627729" cy="369332"/>
          </a:xfrm>
          <a:prstGeom prst="rect">
            <a:avLst/>
          </a:prstGeom>
        </p:spPr>
        <p:txBody>
          <a:bodyPr lIns="0" tIns="0" rIns="0" bIns="0"/>
          <a:lstStyle>
            <a:lvl1pPr marL="1371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b="0" kern="1200">
                <a:solidFill>
                  <a:schemeClr val="tx1"/>
                </a:solidFill>
                <a:latin typeface="+mn-lt"/>
                <a:ea typeface="+mn-ea"/>
                <a:cs typeface="+mn-cs"/>
              </a:defRPr>
            </a:lvl1pPr>
            <a:lvl2pPr marL="457200" marR="0" indent="-265176" algn="l" defTabSz="914400" rtl="0" eaLnBrk="1" fontAlgn="auto" latinLnBrk="0" hangingPunct="1">
              <a:lnSpc>
                <a:spcPct val="100000"/>
              </a:lnSpc>
              <a:spcBef>
                <a:spcPts val="200"/>
              </a:spcBef>
              <a:spcAft>
                <a:spcPts val="0"/>
              </a:spcAft>
              <a:buClrTx/>
              <a:buSzTx/>
              <a:buFont typeface="System Font Regular"/>
              <a:buChar char="－"/>
              <a:tabLst/>
              <a:defRPr sz="1400" kern="1200">
                <a:solidFill>
                  <a:schemeClr val="tx1"/>
                </a:solidFill>
                <a:latin typeface="+mn-lt"/>
                <a:ea typeface="+mn-ea"/>
                <a:cs typeface="+mn-cs"/>
              </a:defRPr>
            </a:lvl2pPr>
            <a:lvl3pPr marL="5943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3pPr>
            <a:lvl4pPr marL="749808" marR="0" indent="-137160" algn="l" defTabSz="914400" rtl="0" eaLnBrk="1" fontAlgn="auto" latinLnBrk="0" hangingPunct="1">
              <a:lnSpc>
                <a:spcPct val="100000"/>
              </a:lnSpc>
              <a:spcBef>
                <a:spcPts val="200"/>
              </a:spcBef>
              <a:spcAft>
                <a:spcPts val="0"/>
              </a:spcAft>
              <a:buClr>
                <a:srgbClr val="58595B"/>
              </a:buClr>
              <a:buSzTx/>
              <a:buFont typeface="System Font Regular"/>
              <a:buChar char="◦"/>
              <a:tabLst/>
              <a:defRPr sz="1400" kern="1200">
                <a:solidFill>
                  <a:schemeClr val="tx1"/>
                </a:solidFill>
                <a:latin typeface="+mn-lt"/>
                <a:ea typeface="+mn-ea"/>
                <a:cs typeface="+mn-cs"/>
              </a:defRPr>
            </a:lvl4pPr>
            <a:lvl5pPr marL="91440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t>Single women often think it isn’t necessary to buy life insurance, but what is often overlooked is that life insurance can provide funds to pay off debt such as college loans and funeral expenses. In addition, life insurance can supplement retirement income. </a:t>
            </a:r>
          </a:p>
        </p:txBody>
      </p:sp>
      <p:sp>
        <p:nvSpPr>
          <p:cNvPr id="2" name="TextBox 1">
            <a:extLst>
              <a:ext uri="{FF2B5EF4-FFF2-40B4-BE49-F238E27FC236}">
                <a16:creationId xmlns:a16="http://schemas.microsoft.com/office/drawing/2014/main" id="{3A1C8218-1A20-3186-6C12-EE2C92F5BF3E}"/>
              </a:ext>
            </a:extLst>
          </p:cNvPr>
          <p:cNvSpPr txBox="1"/>
          <p:nvPr/>
        </p:nvSpPr>
        <p:spPr>
          <a:xfrm>
            <a:off x="1881966" y="4343108"/>
            <a:ext cx="5443925" cy="369332"/>
          </a:xfrm>
          <a:prstGeom prst="rect">
            <a:avLst/>
          </a:prstGeom>
          <a:noFill/>
          <a:ln>
            <a:noFill/>
          </a:ln>
        </p:spPr>
        <p:txBody>
          <a:bodyPr wrap="square" lIns="0" tIns="0" rIns="0" bIns="0">
            <a:spAutoFit/>
          </a:bodyPr>
          <a:lstStyle/>
          <a:p>
            <a:r>
              <a:rPr lang="en-US" sz="2400" b="1">
                <a:solidFill>
                  <a:srgbClr val="0B753C"/>
                </a:solidFill>
              </a:rPr>
              <a:t>Focus on life stages</a:t>
            </a:r>
          </a:p>
        </p:txBody>
      </p:sp>
      <p:sp>
        <p:nvSpPr>
          <p:cNvPr id="3" name="Text Placeholder 41">
            <a:extLst>
              <a:ext uri="{FF2B5EF4-FFF2-40B4-BE49-F238E27FC236}">
                <a16:creationId xmlns:a16="http://schemas.microsoft.com/office/drawing/2014/main" id="{3E3A3BA9-239A-B4B3-F4BF-6172A625FB7B}"/>
              </a:ext>
            </a:extLst>
          </p:cNvPr>
          <p:cNvSpPr txBox="1">
            <a:spLocks/>
          </p:cNvSpPr>
          <p:nvPr/>
        </p:nvSpPr>
        <p:spPr>
          <a:xfrm>
            <a:off x="1881966" y="4732728"/>
            <a:ext cx="8627729" cy="437796"/>
          </a:xfrm>
          <a:prstGeom prst="rect">
            <a:avLst/>
          </a:prstGeom>
        </p:spPr>
        <p:txBody>
          <a:bodyPr lIns="0" tIns="0" rIns="0" bIns="0"/>
          <a:lstStyle>
            <a:lvl1pPr marL="1371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b="0" kern="1200">
                <a:solidFill>
                  <a:schemeClr val="tx1"/>
                </a:solidFill>
                <a:latin typeface="+mn-lt"/>
                <a:ea typeface="+mn-ea"/>
                <a:cs typeface="+mn-cs"/>
              </a:defRPr>
            </a:lvl1pPr>
            <a:lvl2pPr marL="457200" marR="0" indent="-265176" algn="l" defTabSz="914400" rtl="0" eaLnBrk="1" fontAlgn="auto" latinLnBrk="0" hangingPunct="1">
              <a:lnSpc>
                <a:spcPct val="100000"/>
              </a:lnSpc>
              <a:spcBef>
                <a:spcPts val="200"/>
              </a:spcBef>
              <a:spcAft>
                <a:spcPts val="0"/>
              </a:spcAft>
              <a:buClrTx/>
              <a:buSzTx/>
              <a:buFont typeface="System Font Regular"/>
              <a:buChar char="－"/>
              <a:tabLst/>
              <a:defRPr sz="1400" kern="1200">
                <a:solidFill>
                  <a:schemeClr val="tx1"/>
                </a:solidFill>
                <a:latin typeface="+mn-lt"/>
                <a:ea typeface="+mn-ea"/>
                <a:cs typeface="+mn-cs"/>
              </a:defRPr>
            </a:lvl2pPr>
            <a:lvl3pPr marL="5943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3pPr>
            <a:lvl4pPr marL="749808" marR="0" indent="-137160" algn="l" defTabSz="914400" rtl="0" eaLnBrk="1" fontAlgn="auto" latinLnBrk="0" hangingPunct="1">
              <a:lnSpc>
                <a:spcPct val="100000"/>
              </a:lnSpc>
              <a:spcBef>
                <a:spcPts val="200"/>
              </a:spcBef>
              <a:spcAft>
                <a:spcPts val="0"/>
              </a:spcAft>
              <a:buClr>
                <a:srgbClr val="58595B"/>
              </a:buClr>
              <a:buSzTx/>
              <a:buFont typeface="System Font Regular"/>
              <a:buChar char="◦"/>
              <a:tabLst/>
              <a:defRPr sz="1400" kern="1200">
                <a:solidFill>
                  <a:schemeClr val="tx1"/>
                </a:solidFill>
                <a:latin typeface="+mn-lt"/>
                <a:ea typeface="+mn-ea"/>
                <a:cs typeface="+mn-cs"/>
              </a:defRPr>
            </a:lvl4pPr>
            <a:lvl5pPr marL="91440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t>Your income might help cover the costs of ordinary living expenses, childcare, education and savings for your retirement. Life insurance can help protect your family by providing a death benefit that can help replace your lost income if you die prematurely. </a:t>
            </a:r>
            <a:endParaRPr lang="en-US" sz="1600"/>
          </a:p>
        </p:txBody>
      </p:sp>
      <p:sp>
        <p:nvSpPr>
          <p:cNvPr id="4" name="TextBox 3">
            <a:extLst>
              <a:ext uri="{FF2B5EF4-FFF2-40B4-BE49-F238E27FC236}">
                <a16:creationId xmlns:a16="http://schemas.microsoft.com/office/drawing/2014/main" id="{6BCBF059-1484-CAE9-FBB7-BB2F299AB121}"/>
              </a:ext>
            </a:extLst>
          </p:cNvPr>
          <p:cNvSpPr txBox="1"/>
          <p:nvPr/>
        </p:nvSpPr>
        <p:spPr>
          <a:xfrm>
            <a:off x="1881966" y="5321715"/>
            <a:ext cx="5443925" cy="369332"/>
          </a:xfrm>
          <a:prstGeom prst="rect">
            <a:avLst/>
          </a:prstGeom>
          <a:noFill/>
          <a:ln>
            <a:noFill/>
          </a:ln>
        </p:spPr>
        <p:txBody>
          <a:bodyPr wrap="square" lIns="0" tIns="0" rIns="0" bIns="0">
            <a:spAutoFit/>
          </a:bodyPr>
          <a:lstStyle/>
          <a:p>
            <a:r>
              <a:rPr lang="en-US" sz="2400" b="1">
                <a:solidFill>
                  <a:srgbClr val="284684"/>
                </a:solidFill>
              </a:rPr>
              <a:t>Help prepare for the unexpected</a:t>
            </a:r>
          </a:p>
        </p:txBody>
      </p:sp>
      <p:sp>
        <p:nvSpPr>
          <p:cNvPr id="5" name="Text Placeholder 41">
            <a:extLst>
              <a:ext uri="{FF2B5EF4-FFF2-40B4-BE49-F238E27FC236}">
                <a16:creationId xmlns:a16="http://schemas.microsoft.com/office/drawing/2014/main" id="{DBEE5D9F-6727-5EA9-D9C0-614A1BEBA331}"/>
              </a:ext>
            </a:extLst>
          </p:cNvPr>
          <p:cNvSpPr txBox="1">
            <a:spLocks/>
          </p:cNvSpPr>
          <p:nvPr/>
        </p:nvSpPr>
        <p:spPr>
          <a:xfrm>
            <a:off x="1881966" y="5691047"/>
            <a:ext cx="8627729" cy="443408"/>
          </a:xfrm>
          <a:prstGeom prst="rect">
            <a:avLst/>
          </a:prstGeom>
        </p:spPr>
        <p:txBody>
          <a:bodyPr lIns="0" tIns="0" rIns="0" bIns="0"/>
          <a:lstStyle>
            <a:lvl1pPr marL="1371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b="0" kern="1200">
                <a:solidFill>
                  <a:schemeClr val="tx1"/>
                </a:solidFill>
                <a:latin typeface="+mn-lt"/>
                <a:ea typeface="+mn-ea"/>
                <a:cs typeface="+mn-cs"/>
              </a:defRPr>
            </a:lvl1pPr>
            <a:lvl2pPr marL="457200" marR="0" indent="-265176" algn="l" defTabSz="914400" rtl="0" eaLnBrk="1" fontAlgn="auto" latinLnBrk="0" hangingPunct="1">
              <a:lnSpc>
                <a:spcPct val="100000"/>
              </a:lnSpc>
              <a:spcBef>
                <a:spcPts val="200"/>
              </a:spcBef>
              <a:spcAft>
                <a:spcPts val="0"/>
              </a:spcAft>
              <a:buClrTx/>
              <a:buSzTx/>
              <a:buFont typeface="System Font Regular"/>
              <a:buChar char="－"/>
              <a:tabLst/>
              <a:defRPr sz="1400" kern="1200">
                <a:solidFill>
                  <a:schemeClr val="tx1"/>
                </a:solidFill>
                <a:latin typeface="+mn-lt"/>
                <a:ea typeface="+mn-ea"/>
                <a:cs typeface="+mn-cs"/>
              </a:defRPr>
            </a:lvl2pPr>
            <a:lvl3pPr marL="5943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3pPr>
            <a:lvl4pPr marL="749808" marR="0" indent="-137160" algn="l" defTabSz="914400" rtl="0" eaLnBrk="1" fontAlgn="auto" latinLnBrk="0" hangingPunct="1">
              <a:lnSpc>
                <a:spcPct val="100000"/>
              </a:lnSpc>
              <a:spcBef>
                <a:spcPts val="200"/>
              </a:spcBef>
              <a:spcAft>
                <a:spcPts val="0"/>
              </a:spcAft>
              <a:buClr>
                <a:srgbClr val="58595B"/>
              </a:buClr>
              <a:buSzTx/>
              <a:buFont typeface="System Font Regular"/>
              <a:buChar char="◦"/>
              <a:tabLst/>
              <a:defRPr sz="1400" kern="1200">
                <a:solidFill>
                  <a:schemeClr val="tx1"/>
                </a:solidFill>
                <a:latin typeface="+mn-lt"/>
                <a:ea typeface="+mn-ea"/>
                <a:cs typeface="+mn-cs"/>
              </a:defRPr>
            </a:lvl4pPr>
            <a:lvl5pPr marL="91440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t>Single women often think it isn’t necessary to buy life insurance, but what is often overlooked is that life insurance can provide funds to pay off debt such as college loans and funeral expenses. In addition, life insurance can supplement retirement income. </a:t>
            </a:r>
          </a:p>
        </p:txBody>
      </p:sp>
      <p:sp>
        <p:nvSpPr>
          <p:cNvPr id="17" name="Content Placeholder 17">
            <a:extLst>
              <a:ext uri="{FF2B5EF4-FFF2-40B4-BE49-F238E27FC236}">
                <a16:creationId xmlns:a16="http://schemas.microsoft.com/office/drawing/2014/main" id="{1F68719E-4BD8-2CDF-4264-7448FD4F06A0}"/>
              </a:ext>
            </a:extLst>
          </p:cNvPr>
          <p:cNvSpPr txBox="1">
            <a:spLocks/>
          </p:cNvSpPr>
          <p:nvPr/>
        </p:nvSpPr>
        <p:spPr>
          <a:xfrm>
            <a:off x="1112239" y="3310278"/>
            <a:ext cx="376237" cy="1004831"/>
          </a:xfrm>
          <a:prstGeom prst="rect">
            <a:avLst/>
          </a:prstGeom>
        </p:spPr>
        <p:txBody>
          <a:bodyPr lIns="0" tIns="0" rIns="0" bIns="0" anchor="ctr" anchorCtr="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2000" b="0" kern="1200">
                <a:solidFill>
                  <a:schemeClr val="accent2"/>
                </a:solidFill>
                <a:latin typeface="+mn-lt"/>
                <a:ea typeface="+mn-ea"/>
                <a:cs typeface="+mn-cs"/>
              </a:defRPr>
            </a:lvl1pPr>
            <a:lvl2pPr marL="0" marR="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sz="1400" kern="1200">
                <a:solidFill>
                  <a:schemeClr val="tx1"/>
                </a:solidFill>
                <a:latin typeface="+mn-lt"/>
                <a:ea typeface="+mn-ea"/>
                <a:cs typeface="+mn-cs"/>
              </a:defRPr>
            </a:lvl2pPr>
            <a:lvl3pPr marL="0" marR="0" indent="-13716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3pPr>
            <a:lvl4pPr marL="402336" marR="0" indent="-173736" algn="l" defTabSz="914400" rtl="0" eaLnBrk="1" fontAlgn="auto" latinLnBrk="0" hangingPunct="1">
              <a:lnSpc>
                <a:spcPct val="90000"/>
              </a:lnSpc>
              <a:spcBef>
                <a:spcPts val="300"/>
              </a:spcBef>
              <a:spcAft>
                <a:spcPts val="0"/>
              </a:spcAft>
              <a:buClr>
                <a:srgbClr val="58595B"/>
              </a:buClr>
              <a:buSzTx/>
              <a:buFont typeface="System Font Regular"/>
              <a:buChar char="—"/>
              <a:tabLst/>
              <a:defRPr sz="1400" kern="1200">
                <a:solidFill>
                  <a:schemeClr val="tx1"/>
                </a:solidFill>
                <a:latin typeface="+mn-lt"/>
                <a:ea typeface="+mn-ea"/>
                <a:cs typeface="+mn-cs"/>
              </a:defRPr>
            </a:lvl4pPr>
            <a:lvl5pPr marL="594360" marR="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6600" b="1">
                <a:solidFill>
                  <a:schemeClr val="accent1"/>
                </a:solidFill>
              </a:rPr>
              <a:t>2</a:t>
            </a:r>
            <a:endParaRPr lang="en-US" sz="8000" b="1">
              <a:solidFill>
                <a:schemeClr val="accent1"/>
              </a:solidFill>
            </a:endParaRPr>
          </a:p>
        </p:txBody>
      </p:sp>
      <p:sp>
        <p:nvSpPr>
          <p:cNvPr id="18" name="Content Placeholder 17">
            <a:extLst>
              <a:ext uri="{FF2B5EF4-FFF2-40B4-BE49-F238E27FC236}">
                <a16:creationId xmlns:a16="http://schemas.microsoft.com/office/drawing/2014/main" id="{3F52B53D-E887-E28F-75A0-0611F9E7F34B}"/>
              </a:ext>
            </a:extLst>
          </p:cNvPr>
          <p:cNvSpPr txBox="1">
            <a:spLocks/>
          </p:cNvSpPr>
          <p:nvPr/>
        </p:nvSpPr>
        <p:spPr>
          <a:xfrm>
            <a:off x="1112239" y="4240401"/>
            <a:ext cx="376237" cy="1004831"/>
          </a:xfrm>
          <a:prstGeom prst="rect">
            <a:avLst/>
          </a:prstGeom>
        </p:spPr>
        <p:txBody>
          <a:bodyPr lIns="0" tIns="0" rIns="0" bIns="0" anchor="ctr" anchorCtr="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2000" b="1" kern="1200">
                <a:solidFill>
                  <a:schemeClr val="accent6"/>
                </a:solidFill>
                <a:latin typeface="+mn-lt"/>
                <a:ea typeface="+mn-ea"/>
                <a:cs typeface="+mn-cs"/>
              </a:defRPr>
            </a:lvl1pPr>
            <a:lvl2pPr marL="0" marR="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sz="1400" kern="1200">
                <a:solidFill>
                  <a:schemeClr val="tx1"/>
                </a:solidFill>
                <a:latin typeface="+mn-lt"/>
                <a:ea typeface="+mn-ea"/>
                <a:cs typeface="+mn-cs"/>
              </a:defRPr>
            </a:lvl2pPr>
            <a:lvl3pPr marL="0" marR="0" indent="-13716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3pPr>
            <a:lvl4pPr marL="402336" marR="0" indent="-173736" algn="l" defTabSz="914400" rtl="0" eaLnBrk="1" fontAlgn="auto" latinLnBrk="0" hangingPunct="1">
              <a:lnSpc>
                <a:spcPct val="90000"/>
              </a:lnSpc>
              <a:spcBef>
                <a:spcPts val="300"/>
              </a:spcBef>
              <a:spcAft>
                <a:spcPts val="0"/>
              </a:spcAft>
              <a:buClr>
                <a:srgbClr val="58595B"/>
              </a:buClr>
              <a:buSzTx/>
              <a:buFont typeface="System Font Regular"/>
              <a:buChar char="—"/>
              <a:tabLst/>
              <a:defRPr sz="1400" kern="1200">
                <a:solidFill>
                  <a:schemeClr val="tx1"/>
                </a:solidFill>
                <a:latin typeface="+mn-lt"/>
                <a:ea typeface="+mn-ea"/>
                <a:cs typeface="+mn-cs"/>
              </a:defRPr>
            </a:lvl4pPr>
            <a:lvl5pPr marL="731520" marR="0" indent="-13716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6600"/>
              <a:t>3</a:t>
            </a:r>
            <a:endParaRPr lang="en-US" sz="8000"/>
          </a:p>
        </p:txBody>
      </p:sp>
      <p:sp>
        <p:nvSpPr>
          <p:cNvPr id="19" name="Content Placeholder 17">
            <a:extLst>
              <a:ext uri="{FF2B5EF4-FFF2-40B4-BE49-F238E27FC236}">
                <a16:creationId xmlns:a16="http://schemas.microsoft.com/office/drawing/2014/main" id="{70032DA6-0B74-D1D9-5DCE-F6D2CEE97E65}"/>
              </a:ext>
            </a:extLst>
          </p:cNvPr>
          <p:cNvSpPr txBox="1">
            <a:spLocks/>
          </p:cNvSpPr>
          <p:nvPr/>
        </p:nvSpPr>
        <p:spPr>
          <a:xfrm>
            <a:off x="1112239" y="2380155"/>
            <a:ext cx="376237" cy="1004831"/>
          </a:xfrm>
          <a:prstGeom prst="rect">
            <a:avLst/>
          </a:prstGeom>
        </p:spPr>
        <p:txBody>
          <a:bodyPr lIns="0" tIns="0" rIns="0" bIns="0" anchor="ctr" anchorCtr="0"/>
          <a:lstStyle>
            <a:lvl1pPr marL="1371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2000" b="0" kern="1200">
                <a:solidFill>
                  <a:schemeClr val="tx1"/>
                </a:solidFill>
                <a:latin typeface="+mn-lt"/>
                <a:ea typeface="+mn-ea"/>
                <a:cs typeface="+mn-cs"/>
              </a:defRPr>
            </a:lvl1pPr>
            <a:lvl2pPr marL="457200" marR="0" indent="-265176" algn="l" defTabSz="914400" rtl="0" eaLnBrk="1" fontAlgn="auto" latinLnBrk="0" hangingPunct="1">
              <a:lnSpc>
                <a:spcPct val="100000"/>
              </a:lnSpc>
              <a:spcBef>
                <a:spcPts val="200"/>
              </a:spcBef>
              <a:spcAft>
                <a:spcPts val="0"/>
              </a:spcAft>
              <a:buClrTx/>
              <a:buSzTx/>
              <a:buFont typeface="System Font Regular"/>
              <a:buChar char="－"/>
              <a:tabLst/>
              <a:defRPr sz="1400" kern="1200">
                <a:solidFill>
                  <a:schemeClr val="tx1"/>
                </a:solidFill>
                <a:latin typeface="+mn-lt"/>
                <a:ea typeface="+mn-ea"/>
                <a:cs typeface="+mn-cs"/>
              </a:defRPr>
            </a:lvl2pPr>
            <a:lvl3pPr marL="5943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3pPr>
            <a:lvl4pPr marL="749808" marR="0" indent="-137160" algn="l" defTabSz="914400" rtl="0" eaLnBrk="1" fontAlgn="auto" latinLnBrk="0" hangingPunct="1">
              <a:lnSpc>
                <a:spcPct val="100000"/>
              </a:lnSpc>
              <a:spcBef>
                <a:spcPts val="200"/>
              </a:spcBef>
              <a:spcAft>
                <a:spcPts val="0"/>
              </a:spcAft>
              <a:buClr>
                <a:srgbClr val="58595B"/>
              </a:buClr>
              <a:buSzTx/>
              <a:buFont typeface="System Font Regular"/>
              <a:buChar char="◦"/>
              <a:tabLst/>
              <a:defRPr sz="1400" kern="1200">
                <a:solidFill>
                  <a:schemeClr val="tx1"/>
                </a:solidFill>
                <a:latin typeface="+mn-lt"/>
                <a:ea typeface="+mn-ea"/>
                <a:cs typeface="+mn-cs"/>
              </a:defRPr>
            </a:lvl4pPr>
            <a:lvl5pPr marL="91440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6600" b="1">
                <a:solidFill>
                  <a:schemeClr val="accent2"/>
                </a:solidFill>
              </a:rPr>
              <a:t>1</a:t>
            </a:r>
          </a:p>
        </p:txBody>
      </p:sp>
      <p:sp>
        <p:nvSpPr>
          <p:cNvPr id="20" name="Content Placeholder 17">
            <a:extLst>
              <a:ext uri="{FF2B5EF4-FFF2-40B4-BE49-F238E27FC236}">
                <a16:creationId xmlns:a16="http://schemas.microsoft.com/office/drawing/2014/main" id="{7CFA2256-BA84-3941-8598-7311563FD777}"/>
              </a:ext>
            </a:extLst>
          </p:cNvPr>
          <p:cNvSpPr txBox="1">
            <a:spLocks/>
          </p:cNvSpPr>
          <p:nvPr/>
        </p:nvSpPr>
        <p:spPr>
          <a:xfrm>
            <a:off x="1112239" y="5170524"/>
            <a:ext cx="376237" cy="1004831"/>
          </a:xfrm>
          <a:prstGeom prst="rect">
            <a:avLst/>
          </a:prstGeom>
        </p:spPr>
        <p:txBody>
          <a:bodyPr lIns="0" tIns="0" rIns="0" bIns="0" anchor="ctr" anchorCtr="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2000" b="1" kern="1200">
                <a:solidFill>
                  <a:schemeClr val="accent6"/>
                </a:solidFill>
                <a:latin typeface="+mn-lt"/>
                <a:ea typeface="+mn-ea"/>
                <a:cs typeface="+mn-cs"/>
              </a:defRPr>
            </a:lvl1pPr>
            <a:lvl2pPr marL="0" marR="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sz="1400" kern="1200">
                <a:solidFill>
                  <a:schemeClr val="tx1"/>
                </a:solidFill>
                <a:latin typeface="+mn-lt"/>
                <a:ea typeface="+mn-ea"/>
                <a:cs typeface="+mn-cs"/>
              </a:defRPr>
            </a:lvl2pPr>
            <a:lvl3pPr marL="0" marR="0" indent="-13716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3pPr>
            <a:lvl4pPr marL="402336" marR="0" indent="-173736" algn="l" defTabSz="914400" rtl="0" eaLnBrk="1" fontAlgn="auto" latinLnBrk="0" hangingPunct="1">
              <a:lnSpc>
                <a:spcPct val="90000"/>
              </a:lnSpc>
              <a:spcBef>
                <a:spcPts val="300"/>
              </a:spcBef>
              <a:spcAft>
                <a:spcPts val="0"/>
              </a:spcAft>
              <a:buClr>
                <a:srgbClr val="58595B"/>
              </a:buClr>
              <a:buSzTx/>
              <a:buFont typeface="System Font Regular"/>
              <a:buChar char="—"/>
              <a:tabLst/>
              <a:defRPr sz="1400" kern="1200">
                <a:solidFill>
                  <a:schemeClr val="tx1"/>
                </a:solidFill>
                <a:latin typeface="+mn-lt"/>
                <a:ea typeface="+mn-ea"/>
                <a:cs typeface="+mn-cs"/>
              </a:defRPr>
            </a:lvl4pPr>
            <a:lvl5pPr marL="731520" marR="0" indent="-13716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6600">
                <a:solidFill>
                  <a:srgbClr val="284684"/>
                </a:solidFill>
              </a:rPr>
              <a:t>4</a:t>
            </a:r>
            <a:endParaRPr lang="en-US" sz="8000">
              <a:solidFill>
                <a:srgbClr val="284684"/>
              </a:solidFill>
            </a:endParaRPr>
          </a:p>
        </p:txBody>
      </p:sp>
    </p:spTree>
    <p:extLst>
      <p:ext uri="{BB962C8B-B14F-4D97-AF65-F5344CB8AC3E}">
        <p14:creationId xmlns:p14="http://schemas.microsoft.com/office/powerpoint/2010/main" val="22396294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37B8578-2758-C469-1095-213434BF8CE4}"/>
              </a:ext>
            </a:extLst>
          </p:cNvPr>
          <p:cNvSpPr>
            <a:spLocks noGrp="1"/>
          </p:cNvSpPr>
          <p:nvPr>
            <p:ph type="title"/>
          </p:nvPr>
        </p:nvSpPr>
        <p:spPr>
          <a:xfrm>
            <a:off x="624666" y="1155702"/>
            <a:ext cx="10737433" cy="669924"/>
          </a:xfrm>
        </p:spPr>
        <p:txBody>
          <a:bodyPr/>
          <a:lstStyle/>
          <a:p>
            <a:pPr marL="0" indent="0">
              <a:lnSpc>
                <a:spcPct val="100000"/>
              </a:lnSpc>
              <a:spcBef>
                <a:spcPts val="0"/>
              </a:spcBef>
              <a:buNone/>
            </a:pPr>
            <a:r>
              <a:rPr lang="en-US" sz="3200"/>
              <a:t>During the meeting …</a:t>
            </a:r>
            <a:endParaRPr lang="en-US" sz="4400">
              <a:solidFill>
                <a:schemeClr val="accent2"/>
              </a:solidFill>
              <a:latin typeface="+mj-lt"/>
            </a:endParaRPr>
          </a:p>
        </p:txBody>
      </p:sp>
      <p:sp>
        <p:nvSpPr>
          <p:cNvPr id="19" name="Text Placeholder 10">
            <a:extLst>
              <a:ext uri="{FF2B5EF4-FFF2-40B4-BE49-F238E27FC236}">
                <a16:creationId xmlns:a16="http://schemas.microsoft.com/office/drawing/2014/main" id="{BDC014A3-2FD2-2269-D9E9-245CDFE69245}"/>
              </a:ext>
            </a:extLst>
          </p:cNvPr>
          <p:cNvSpPr txBox="1">
            <a:spLocks/>
          </p:cNvSpPr>
          <p:nvPr/>
        </p:nvSpPr>
        <p:spPr>
          <a:xfrm>
            <a:off x="623889" y="6251679"/>
            <a:ext cx="10919634" cy="483081"/>
          </a:xfrm>
          <a:prstGeom prst="rect">
            <a:avLst/>
          </a:prstGeom>
        </p:spPr>
        <p:txBody>
          <a:bodyPr lIns="0" tIns="0" rIns="0" bIns="0" anchor="b" anchorCtr="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800" b="0" kern="1200">
                <a:solidFill>
                  <a:schemeClr val="tx1"/>
                </a:solidFill>
                <a:latin typeface="+mn-lt"/>
                <a:ea typeface="+mn-ea"/>
                <a:cs typeface="+mn-cs"/>
              </a:defRPr>
            </a:lvl1pPr>
            <a:lvl2pPr marL="0" marR="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sz="1400" kern="1200">
                <a:solidFill>
                  <a:schemeClr val="tx1"/>
                </a:solidFill>
                <a:latin typeface="+mn-lt"/>
                <a:ea typeface="+mn-ea"/>
                <a:cs typeface="+mn-cs"/>
              </a:defRPr>
            </a:lvl2pPr>
            <a:lvl3pPr marL="0" marR="0" indent="-13716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3pPr>
            <a:lvl4pPr marL="402336" marR="0" indent="-173736" algn="l" defTabSz="914400" rtl="0" eaLnBrk="1" fontAlgn="auto" latinLnBrk="0" hangingPunct="1">
              <a:lnSpc>
                <a:spcPct val="90000"/>
              </a:lnSpc>
              <a:spcBef>
                <a:spcPts val="300"/>
              </a:spcBef>
              <a:spcAft>
                <a:spcPts val="0"/>
              </a:spcAft>
              <a:buClr>
                <a:srgbClr val="58595B"/>
              </a:buClr>
              <a:buSzTx/>
              <a:buFont typeface="System Font Regular"/>
              <a:buChar char="—"/>
              <a:tabLst/>
              <a:defRPr sz="1400" kern="1200">
                <a:solidFill>
                  <a:schemeClr val="tx1"/>
                </a:solidFill>
                <a:latin typeface="+mn-lt"/>
                <a:ea typeface="+mn-ea"/>
                <a:cs typeface="+mn-cs"/>
              </a:defRPr>
            </a:lvl4pPr>
            <a:lvl5pPr marL="594360" marR="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1. The economic impact of women-owned businesses. https:// www.forbes.com/sites/rhettbuttle/2023/10/30/the-economicimpact-of-women-owned-businesses/, October 30, 2023.</a:t>
            </a:r>
          </a:p>
        </p:txBody>
      </p:sp>
      <p:sp>
        <p:nvSpPr>
          <p:cNvPr id="6" name="Text Placeholder 41">
            <a:extLst>
              <a:ext uri="{FF2B5EF4-FFF2-40B4-BE49-F238E27FC236}">
                <a16:creationId xmlns:a16="http://schemas.microsoft.com/office/drawing/2014/main" id="{1C9F2514-AD66-0ABE-ED0D-1442BA0DFF60}"/>
              </a:ext>
            </a:extLst>
          </p:cNvPr>
          <p:cNvSpPr>
            <a:spLocks noGrp="1"/>
          </p:cNvSpPr>
          <p:nvPr>
            <p:ph type="body" sz="quarter" idx="25"/>
          </p:nvPr>
        </p:nvSpPr>
        <p:spPr>
          <a:xfrm>
            <a:off x="620590" y="3862552"/>
            <a:ext cx="5172695" cy="2205052"/>
          </a:xfrm>
        </p:spPr>
        <p:txBody>
          <a:bodyPr/>
          <a:lstStyle/>
          <a:p>
            <a:r>
              <a:rPr lang="en-US"/>
              <a:t>Talk professionally. If partner is with her, address them both</a:t>
            </a:r>
          </a:p>
          <a:p>
            <a:r>
              <a:rPr lang="en-US"/>
              <a:t>Look at body language signs for understanding</a:t>
            </a:r>
          </a:p>
          <a:p>
            <a:r>
              <a:rPr lang="en-US"/>
              <a:t>Give her a brochure to take away and review</a:t>
            </a:r>
          </a:p>
          <a:p>
            <a:r>
              <a:rPr lang="en-US"/>
              <a:t>Follow up with an email </a:t>
            </a:r>
          </a:p>
        </p:txBody>
      </p:sp>
      <p:sp>
        <p:nvSpPr>
          <p:cNvPr id="9" name="Rectangle 8">
            <a:extLst>
              <a:ext uri="{FF2B5EF4-FFF2-40B4-BE49-F238E27FC236}">
                <a16:creationId xmlns:a16="http://schemas.microsoft.com/office/drawing/2014/main" id="{DA9F8801-08AE-AF9D-FA01-F1F140F783E8}"/>
              </a:ext>
            </a:extLst>
          </p:cNvPr>
          <p:cNvSpPr>
            <a:spLocks noChangeAspect="1"/>
          </p:cNvSpPr>
          <p:nvPr/>
        </p:nvSpPr>
        <p:spPr>
          <a:xfrm>
            <a:off x="6390533" y="2640310"/>
            <a:ext cx="5172694" cy="9547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0" tIns="91440" bIns="91440" rtlCol="0" anchor="ctr" anchorCtr="0"/>
          <a:lstStyle/>
          <a:p>
            <a:r>
              <a:rPr lang="en-US" sz="2000" b="1" kern="100">
                <a:solidFill>
                  <a:schemeClr val="bg1"/>
                </a:solidFill>
                <a:ea typeface="Calibri" panose="020F0502020204030204" pitchFamily="34" charset="0"/>
                <a:cs typeface="Times New Roman" panose="02020603050405020304" pitchFamily="18" charset="0"/>
              </a:rPr>
              <a:t>Don’t</a:t>
            </a:r>
            <a:endParaRPr lang="en-US" sz="2000" b="1" kern="100">
              <a:solidFill>
                <a:schemeClr val="bg1"/>
              </a:solidFill>
              <a:effectLst/>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3AD609D5-1359-C41E-6CA1-BC37E47B150D}"/>
              </a:ext>
            </a:extLst>
          </p:cNvPr>
          <p:cNvSpPr>
            <a:spLocks noChangeAspect="1"/>
          </p:cNvSpPr>
          <p:nvPr/>
        </p:nvSpPr>
        <p:spPr>
          <a:xfrm>
            <a:off x="620590" y="2640310"/>
            <a:ext cx="5172694" cy="954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0" tIns="91440" bIns="91440" rtlCol="0" anchor="ctr" anchorCtr="0"/>
          <a:lstStyle/>
          <a:p>
            <a:r>
              <a:rPr lang="en-US" sz="2000" b="1" kern="100">
                <a:solidFill>
                  <a:schemeClr val="bg1"/>
                </a:solidFill>
                <a:ea typeface="Calibri" panose="020F0502020204030204" pitchFamily="34" charset="0"/>
                <a:cs typeface="Times New Roman" panose="02020603050405020304" pitchFamily="18" charset="0"/>
              </a:rPr>
              <a:t>Do</a:t>
            </a:r>
            <a:endParaRPr lang="en-US" sz="2000" b="1" kern="100">
              <a:solidFill>
                <a:schemeClr val="bg1"/>
              </a:solidFill>
              <a:effectLst/>
              <a:ea typeface="Calibri" panose="020F0502020204030204" pitchFamily="34" charset="0"/>
              <a:cs typeface="Times New Roman" panose="02020603050405020304" pitchFamily="18" charset="0"/>
            </a:endParaRPr>
          </a:p>
        </p:txBody>
      </p:sp>
      <p:sp>
        <p:nvSpPr>
          <p:cNvPr id="12" name="Text Placeholder 41">
            <a:extLst>
              <a:ext uri="{FF2B5EF4-FFF2-40B4-BE49-F238E27FC236}">
                <a16:creationId xmlns:a16="http://schemas.microsoft.com/office/drawing/2014/main" id="{008471CB-AB45-47CC-3B88-7D2804F16E03}"/>
              </a:ext>
            </a:extLst>
          </p:cNvPr>
          <p:cNvSpPr txBox="1">
            <a:spLocks/>
          </p:cNvSpPr>
          <p:nvPr/>
        </p:nvSpPr>
        <p:spPr>
          <a:xfrm>
            <a:off x="6390531" y="3862552"/>
            <a:ext cx="5172695" cy="2205052"/>
          </a:xfrm>
          <a:prstGeom prst="rect">
            <a:avLst/>
          </a:prstGeom>
        </p:spPr>
        <p:txBody>
          <a:bodyPr lIns="0" tIns="0" rIns="0" bIns="0"/>
          <a:lstStyle>
            <a:lvl1pPr marL="1371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b="0" kern="1200">
                <a:solidFill>
                  <a:schemeClr val="tx1"/>
                </a:solidFill>
                <a:latin typeface="+mn-lt"/>
                <a:ea typeface="+mn-ea"/>
                <a:cs typeface="+mn-cs"/>
              </a:defRPr>
            </a:lvl1pPr>
            <a:lvl2pPr marL="457200" marR="0" indent="-265176" algn="l" defTabSz="914400" rtl="0" eaLnBrk="1" fontAlgn="auto" latinLnBrk="0" hangingPunct="1">
              <a:lnSpc>
                <a:spcPct val="100000"/>
              </a:lnSpc>
              <a:spcBef>
                <a:spcPts val="200"/>
              </a:spcBef>
              <a:spcAft>
                <a:spcPts val="0"/>
              </a:spcAft>
              <a:buClrTx/>
              <a:buSzTx/>
              <a:buFont typeface="System Font Regular"/>
              <a:buChar char="－"/>
              <a:tabLst/>
              <a:defRPr sz="1400" kern="1200">
                <a:solidFill>
                  <a:schemeClr val="tx1"/>
                </a:solidFill>
                <a:latin typeface="+mn-lt"/>
                <a:ea typeface="+mn-ea"/>
                <a:cs typeface="+mn-cs"/>
              </a:defRPr>
            </a:lvl2pPr>
            <a:lvl3pPr marL="5943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3pPr>
            <a:lvl4pPr marL="749808" marR="0" indent="-137160" algn="l" defTabSz="914400" rtl="0" eaLnBrk="1" fontAlgn="auto" latinLnBrk="0" hangingPunct="1">
              <a:lnSpc>
                <a:spcPct val="100000"/>
              </a:lnSpc>
              <a:spcBef>
                <a:spcPts val="200"/>
              </a:spcBef>
              <a:spcAft>
                <a:spcPts val="0"/>
              </a:spcAft>
              <a:buClr>
                <a:srgbClr val="58595B"/>
              </a:buClr>
              <a:buSzTx/>
              <a:buFont typeface="System Font Regular"/>
              <a:buChar char="◦"/>
              <a:tabLst/>
              <a:defRPr sz="1400" kern="1200">
                <a:solidFill>
                  <a:schemeClr val="tx1"/>
                </a:solidFill>
                <a:latin typeface="+mn-lt"/>
                <a:ea typeface="+mn-ea"/>
                <a:cs typeface="+mn-cs"/>
              </a:defRPr>
            </a:lvl4pPr>
            <a:lvl5pPr marL="91440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Sit across from her, behind your desk</a:t>
            </a:r>
          </a:p>
          <a:p>
            <a:r>
              <a:rPr lang="en-US"/>
              <a:t> Overextend the meeting – be respectful of time</a:t>
            </a:r>
          </a:p>
          <a:p>
            <a:r>
              <a:rPr lang="en-US"/>
              <a:t> Offer products too quickly in the conversation</a:t>
            </a:r>
          </a:p>
        </p:txBody>
      </p:sp>
      <p:pic>
        <p:nvPicPr>
          <p:cNvPr id="2" name="Graphic 1">
            <a:extLst>
              <a:ext uri="{FF2B5EF4-FFF2-40B4-BE49-F238E27FC236}">
                <a16:creationId xmlns:a16="http://schemas.microsoft.com/office/drawing/2014/main" id="{6A1CDBA0-691F-12B6-CD25-9B5DD6FFA47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43420" y="2747194"/>
            <a:ext cx="741007" cy="741007"/>
          </a:xfrm>
          <a:prstGeom prst="rect">
            <a:avLst/>
          </a:prstGeom>
        </p:spPr>
      </p:pic>
      <p:pic>
        <p:nvPicPr>
          <p:cNvPr id="3" name="Graphic 2">
            <a:extLst>
              <a:ext uri="{FF2B5EF4-FFF2-40B4-BE49-F238E27FC236}">
                <a16:creationId xmlns:a16="http://schemas.microsoft.com/office/drawing/2014/main" id="{16B135E1-B385-A751-A10D-716FCCC7754E}"/>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505301" y="2852474"/>
            <a:ext cx="635727" cy="635727"/>
          </a:xfrm>
          <a:prstGeom prst="rect">
            <a:avLst/>
          </a:prstGeom>
        </p:spPr>
      </p:pic>
    </p:spTree>
    <p:extLst>
      <p:ext uri="{BB962C8B-B14F-4D97-AF65-F5344CB8AC3E}">
        <p14:creationId xmlns:p14="http://schemas.microsoft.com/office/powerpoint/2010/main" val="1391459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6">
            <a:extLst>
              <a:ext uri="{FF2B5EF4-FFF2-40B4-BE49-F238E27FC236}">
                <a16:creationId xmlns:a16="http://schemas.microsoft.com/office/drawing/2014/main" id="{DE59EDF3-38EE-0E66-6022-B959C8E954F8}"/>
              </a:ext>
            </a:extLst>
          </p:cNvPr>
          <p:cNvSpPr txBox="1">
            <a:spLocks/>
          </p:cNvSpPr>
          <p:nvPr/>
        </p:nvSpPr>
        <p:spPr>
          <a:xfrm>
            <a:off x="603504" y="871990"/>
            <a:ext cx="4480560" cy="1344486"/>
          </a:xfrm>
          <a:prstGeom prst="rect">
            <a:avLst/>
          </a:prstGeom>
        </p:spPr>
        <p:txBody>
          <a:bodyPr>
            <a:noAutofit/>
          </a:bodyPr>
          <a:lstStyle>
            <a:lvl1pPr algn="l" defTabSz="914400" rtl="0" eaLnBrk="1" latinLnBrk="0" hangingPunct="1">
              <a:lnSpc>
                <a:spcPts val="4200"/>
              </a:lnSpc>
              <a:spcBef>
                <a:spcPct val="0"/>
              </a:spcBef>
              <a:buNone/>
              <a:defRPr sz="4000" b="1" kern="1200">
                <a:solidFill>
                  <a:schemeClr val="accent1"/>
                </a:solidFill>
                <a:latin typeface="+mj-lt"/>
                <a:ea typeface="+mj-ea"/>
                <a:cs typeface="+mj-cs"/>
              </a:defRPr>
            </a:lvl1pPr>
          </a:lstStyle>
          <a:p>
            <a:r>
              <a:rPr lang="en-US" dirty="0"/>
              <a:t>Contact us</a:t>
            </a:r>
          </a:p>
        </p:txBody>
      </p:sp>
      <p:pic>
        <p:nvPicPr>
          <p:cNvPr id="3" name="Picture 2">
            <a:extLst>
              <a:ext uri="{FF2B5EF4-FFF2-40B4-BE49-F238E27FC236}">
                <a16:creationId xmlns:a16="http://schemas.microsoft.com/office/drawing/2014/main" id="{586C6B98-2DEB-EE19-9770-189E5189D03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36" r="550"/>
          <a:stretch/>
        </p:blipFill>
        <p:spPr>
          <a:xfrm>
            <a:off x="6225540" y="0"/>
            <a:ext cx="5966460" cy="6858000"/>
          </a:xfrm>
          <a:prstGeom prst="rect">
            <a:avLst/>
          </a:prstGeom>
        </p:spPr>
      </p:pic>
      <p:sp>
        <p:nvSpPr>
          <p:cNvPr id="7" name="Text Placeholder 5">
            <a:extLst>
              <a:ext uri="{FF2B5EF4-FFF2-40B4-BE49-F238E27FC236}">
                <a16:creationId xmlns:a16="http://schemas.microsoft.com/office/drawing/2014/main" id="{3D9595CF-3809-684B-F7DA-10CDA2914A95}"/>
              </a:ext>
            </a:extLst>
          </p:cNvPr>
          <p:cNvSpPr txBox="1">
            <a:spLocks/>
          </p:cNvSpPr>
          <p:nvPr/>
        </p:nvSpPr>
        <p:spPr>
          <a:xfrm>
            <a:off x="736270" y="1635912"/>
            <a:ext cx="4596222" cy="3450235"/>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600" b="1" kern="1200">
                <a:solidFill>
                  <a:schemeClr val="tx1"/>
                </a:solidFill>
                <a:latin typeface="+mn-lt"/>
                <a:ea typeface="+mn-ea"/>
                <a:cs typeface="+mn-cs"/>
              </a:defRPr>
            </a:lvl1pPr>
            <a:lvl2pPr marL="0" marR="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sz="1400" kern="1200">
                <a:solidFill>
                  <a:schemeClr val="tx1"/>
                </a:solidFill>
                <a:latin typeface="+mn-lt"/>
                <a:ea typeface="+mn-ea"/>
                <a:cs typeface="+mn-cs"/>
              </a:defRPr>
            </a:lvl2pPr>
            <a:lvl3pPr marL="0" marR="0" indent="-13716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3pPr>
            <a:lvl4pPr marL="402336" marR="0" indent="-173736" algn="l" defTabSz="914400" rtl="0" eaLnBrk="1" fontAlgn="auto" latinLnBrk="0" hangingPunct="1">
              <a:lnSpc>
                <a:spcPct val="90000"/>
              </a:lnSpc>
              <a:spcBef>
                <a:spcPts val="300"/>
              </a:spcBef>
              <a:spcAft>
                <a:spcPts val="0"/>
              </a:spcAft>
              <a:buClr>
                <a:srgbClr val="58595B"/>
              </a:buClr>
              <a:buSzTx/>
              <a:buFont typeface="System Font Regular"/>
              <a:buChar char="—"/>
              <a:tabLst/>
              <a:defRPr sz="1400" kern="1200">
                <a:solidFill>
                  <a:schemeClr val="tx1"/>
                </a:solidFill>
                <a:latin typeface="+mn-lt"/>
                <a:ea typeface="+mn-ea"/>
                <a:cs typeface="+mn-cs"/>
              </a:defRPr>
            </a:lvl4pPr>
            <a:lvl5pPr marL="731520" marR="0" indent="-13716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300"/>
              </a:spcBef>
            </a:pPr>
            <a:endParaRPr lang="en-US" sz="1800" b="0" dirty="0"/>
          </a:p>
          <a:p>
            <a:pPr>
              <a:lnSpc>
                <a:spcPct val="100000"/>
              </a:lnSpc>
              <a:spcBef>
                <a:spcPts val="300"/>
              </a:spcBef>
            </a:pPr>
            <a:r>
              <a:rPr lang="en-US" sz="1800" dirty="0"/>
              <a:t>For life insurance:</a:t>
            </a:r>
          </a:p>
          <a:p>
            <a:pPr>
              <a:lnSpc>
                <a:spcPct val="100000"/>
              </a:lnSpc>
              <a:spcBef>
                <a:spcPts val="300"/>
              </a:spcBef>
            </a:pPr>
            <a:r>
              <a:rPr lang="en-US" sz="1800" dirty="0"/>
              <a:t>1-888-413-7860, option 1 </a:t>
            </a:r>
          </a:p>
          <a:p>
            <a:pPr>
              <a:lnSpc>
                <a:spcPct val="100000"/>
              </a:lnSpc>
              <a:spcBef>
                <a:spcPts val="300"/>
              </a:spcBef>
            </a:pPr>
            <a:r>
              <a:rPr lang="en-US" sz="1800" b="0" dirty="0"/>
              <a:t>(Independent distribution group)</a:t>
            </a:r>
          </a:p>
          <a:p>
            <a:pPr>
              <a:lnSpc>
                <a:spcPct val="100000"/>
              </a:lnSpc>
              <a:spcBef>
                <a:spcPts val="300"/>
              </a:spcBef>
            </a:pPr>
            <a:endParaRPr lang="en-US" sz="1800" b="0" dirty="0"/>
          </a:p>
          <a:p>
            <a:pPr>
              <a:lnSpc>
                <a:spcPct val="100000"/>
              </a:lnSpc>
              <a:spcBef>
                <a:spcPts val="300"/>
              </a:spcBef>
            </a:pPr>
            <a:r>
              <a:rPr lang="en-US" sz="1800" dirty="0"/>
              <a:t>1-877-696-6654 </a:t>
            </a:r>
          </a:p>
          <a:p>
            <a:pPr>
              <a:lnSpc>
                <a:spcPct val="100000"/>
              </a:lnSpc>
              <a:spcBef>
                <a:spcPts val="300"/>
              </a:spcBef>
            </a:pPr>
            <a:r>
              <a:rPr lang="en-US" sz="1800" b="0" dirty="0"/>
              <a:t>(Broker-dealer)</a:t>
            </a:r>
          </a:p>
          <a:p>
            <a:pPr>
              <a:lnSpc>
                <a:spcPct val="100000"/>
              </a:lnSpc>
              <a:spcBef>
                <a:spcPts val="300"/>
              </a:spcBef>
            </a:pPr>
            <a:endParaRPr lang="en-US" sz="1800" b="0" dirty="0"/>
          </a:p>
          <a:p>
            <a:pPr>
              <a:lnSpc>
                <a:spcPct val="100000"/>
              </a:lnSpc>
              <a:spcBef>
                <a:spcPts val="300"/>
              </a:spcBef>
            </a:pPr>
            <a:r>
              <a:rPr lang="en-US" sz="1800" dirty="0"/>
              <a:t>For Annuities:</a:t>
            </a:r>
          </a:p>
          <a:p>
            <a:pPr>
              <a:lnSpc>
                <a:spcPct val="100000"/>
              </a:lnSpc>
              <a:spcBef>
                <a:spcPts val="300"/>
              </a:spcBef>
            </a:pPr>
            <a:r>
              <a:rPr lang="en-US" sz="1800" dirty="0"/>
              <a:t>1-866-335-7355</a:t>
            </a:r>
          </a:p>
          <a:p>
            <a:pPr>
              <a:lnSpc>
                <a:spcPct val="100000"/>
              </a:lnSpc>
              <a:spcBef>
                <a:spcPts val="300"/>
              </a:spcBef>
            </a:pPr>
            <a:endParaRPr lang="en-US" sz="1800" dirty="0"/>
          </a:p>
          <a:p>
            <a:pPr>
              <a:lnSpc>
                <a:spcPct val="100000"/>
              </a:lnSpc>
              <a:spcBef>
                <a:spcPts val="300"/>
              </a:spcBef>
            </a:pPr>
            <a:r>
              <a:rPr lang="en-US" sz="2800" dirty="0"/>
              <a:t>Securian.com/</a:t>
            </a:r>
            <a:r>
              <a:rPr lang="en-US" sz="2800" dirty="0" err="1"/>
              <a:t>OwnIt</a:t>
            </a:r>
            <a:endParaRPr lang="en-US" sz="2800" dirty="0"/>
          </a:p>
        </p:txBody>
      </p:sp>
      <p:pic>
        <p:nvPicPr>
          <p:cNvPr id="4" name="Picture 3">
            <a:extLst>
              <a:ext uri="{FF2B5EF4-FFF2-40B4-BE49-F238E27FC236}">
                <a16:creationId xmlns:a16="http://schemas.microsoft.com/office/drawing/2014/main" id="{C971C50A-F585-1F00-F1C8-9F096CE5A31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6681" t="9689" r="14700" b="38036"/>
          <a:stretch/>
        </p:blipFill>
        <p:spPr>
          <a:xfrm>
            <a:off x="6225540" y="0"/>
            <a:ext cx="5966460" cy="4276726"/>
          </a:xfrm>
          <a:prstGeom prst="rect">
            <a:avLst/>
          </a:prstGeom>
        </p:spPr>
      </p:pic>
    </p:spTree>
    <p:extLst>
      <p:ext uri="{BB962C8B-B14F-4D97-AF65-F5344CB8AC3E}">
        <p14:creationId xmlns:p14="http://schemas.microsoft.com/office/powerpoint/2010/main" val="299173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02849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CDDEC5CF-834D-4AD8-F749-2D24C9A67F9F}"/>
              </a:ext>
            </a:extLst>
          </p:cNvPr>
          <p:cNvSpPr txBox="1">
            <a:spLocks/>
          </p:cNvSpPr>
          <p:nvPr/>
        </p:nvSpPr>
        <p:spPr>
          <a:xfrm>
            <a:off x="0" y="2417196"/>
            <a:ext cx="11242964" cy="3140765"/>
          </a:xfrm>
          <a:prstGeom prst="rect">
            <a:avLst/>
          </a:prstGeom>
        </p:spPr>
        <p:txBody>
          <a:bodyPr vert="horz" lIns="0" tIns="0" rIns="0" bIns="0" rtlCol="0" anchor="t" anchorCtr="0">
            <a:noAutofit/>
          </a:bodyPr>
          <a:lstStyle>
            <a:lvl1pPr marL="685800" indent="0" algn="l" defTabSz="914400" rtl="0" eaLnBrk="1" latinLnBrk="0" hangingPunct="1">
              <a:lnSpc>
                <a:spcPts val="1000"/>
              </a:lnSpc>
              <a:spcBef>
                <a:spcPts val="1000"/>
              </a:spcBef>
              <a:spcAft>
                <a:spcPts val="450"/>
              </a:spcAft>
              <a:buFontTx/>
              <a:buNone/>
              <a:defRPr sz="800" kern="1200">
                <a:solidFill>
                  <a:schemeClr val="tx1"/>
                </a:solidFill>
                <a:latin typeface="+mn-lt"/>
                <a:ea typeface="+mn-ea"/>
                <a:cs typeface="+mn-cs"/>
              </a:defRPr>
            </a:lvl1pPr>
            <a:lvl2pPr marL="685800" indent="0" algn="l" defTabSz="914400" rtl="0" eaLnBrk="1" latinLnBrk="0" hangingPunct="1">
              <a:lnSpc>
                <a:spcPts val="1000"/>
              </a:lnSpc>
              <a:spcBef>
                <a:spcPts val="500"/>
              </a:spcBef>
              <a:spcAft>
                <a:spcPts val="450"/>
              </a:spcAft>
              <a:buFontTx/>
              <a:buNone/>
              <a:tabLst/>
              <a:defRPr sz="800" kern="1200">
                <a:solidFill>
                  <a:schemeClr val="tx1"/>
                </a:solidFill>
                <a:latin typeface="+mn-lt"/>
                <a:ea typeface="+mn-ea"/>
                <a:cs typeface="+mn-cs"/>
              </a:defRPr>
            </a:lvl2pPr>
            <a:lvl3pPr marL="685800" indent="0" algn="l" defTabSz="914400" rtl="0" eaLnBrk="1" latinLnBrk="0" hangingPunct="1">
              <a:lnSpc>
                <a:spcPts val="1000"/>
              </a:lnSpc>
              <a:spcBef>
                <a:spcPts val="500"/>
              </a:spcBef>
              <a:spcAft>
                <a:spcPts val="450"/>
              </a:spcAft>
              <a:buFontTx/>
              <a:buNone/>
              <a:tabLst/>
              <a:defRPr sz="800" kern="1200">
                <a:solidFill>
                  <a:schemeClr val="tx1"/>
                </a:solidFill>
                <a:latin typeface="+mn-lt"/>
                <a:ea typeface="+mn-ea"/>
                <a:cs typeface="+mn-cs"/>
              </a:defRPr>
            </a:lvl3pPr>
            <a:lvl4pPr marL="685800" indent="0" algn="l" defTabSz="914400" rtl="0" eaLnBrk="1" latinLnBrk="0" hangingPunct="1">
              <a:lnSpc>
                <a:spcPts val="1000"/>
              </a:lnSpc>
              <a:spcBef>
                <a:spcPts val="500"/>
              </a:spcBef>
              <a:spcAft>
                <a:spcPts val="450"/>
              </a:spcAft>
              <a:buFontTx/>
              <a:buNone/>
              <a:defRPr sz="800" kern="1200">
                <a:solidFill>
                  <a:schemeClr val="tx1"/>
                </a:solidFill>
                <a:latin typeface="+mn-lt"/>
                <a:ea typeface="+mn-ea"/>
                <a:cs typeface="+mn-cs"/>
              </a:defRPr>
            </a:lvl4pPr>
            <a:lvl5pPr marL="685800" indent="0" algn="l" defTabSz="914400" rtl="0" eaLnBrk="1" latinLnBrk="0" hangingPunct="1">
              <a:lnSpc>
                <a:spcPts val="1000"/>
              </a:lnSpc>
              <a:spcBef>
                <a:spcPts val="500"/>
              </a:spcBef>
              <a:spcAft>
                <a:spcPts val="450"/>
              </a:spcAft>
              <a:buFontTx/>
              <a:buNone/>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7575">
              <a:lnSpc>
                <a:spcPct val="100000"/>
              </a:lnSpc>
              <a:spcBef>
                <a:spcPts val="0"/>
              </a:spcBef>
              <a:defRPr/>
            </a:pPr>
            <a:r>
              <a:rPr lang="en-US" spc="-5" dirty="0">
                <a:latin typeface="Arial" panose="020B0604020202020204" pitchFamily="34" charset="0"/>
                <a:ea typeface="Times New Roman" panose="02020603050405020304" pitchFamily="18" charset="0"/>
                <a:cs typeface="HurmeGeometricSans3-Regular" panose="020B0500020000000000" pitchFamily="34" charset="0"/>
              </a:rPr>
              <a:t>An annuity is intended to be a long-term, tax-deferred retirement vehicle. Earnings are taxable as ordinary income when distributed, and if withdrawn before age 59½, may be subject to a 10% federal tax penalty. If the annuity will fund an IRA or other tax qualified plan, the tax deferral feature offers no additional value. Qualified distributions from a Roth IRA are generally excluded from gross income, but taxes and penalties may apply to non-qualified distributions. Please consult a tax advisor for specific information. There are charges and expenses associated with annuities, such as surrender charges (deferred sales charges) for early withdrawals. </a:t>
            </a:r>
          </a:p>
          <a:p>
            <a:pPr marL="917575">
              <a:lnSpc>
                <a:spcPct val="100000"/>
              </a:lnSpc>
              <a:spcBef>
                <a:spcPts val="0"/>
              </a:spcBef>
              <a:defRPr/>
            </a:pPr>
            <a:r>
              <a:rPr lang="en-US" spc="-5" dirty="0">
                <a:latin typeface="Arial" panose="020B0604020202020204" pitchFamily="34" charset="0"/>
                <a:ea typeface="Times New Roman" panose="02020603050405020304" pitchFamily="18" charset="0"/>
                <a:cs typeface="HurmeGeometricSans3-Regular" panose="020B0500020000000000" pitchFamily="34" charset="0"/>
              </a:rPr>
              <a:t>Please keep in mind that the primary reason to purchase a life insurance product is the death benefit.</a:t>
            </a:r>
          </a:p>
          <a:p>
            <a:pPr marL="917575">
              <a:lnSpc>
                <a:spcPct val="100000"/>
              </a:lnSpc>
              <a:spcBef>
                <a:spcPts val="0"/>
              </a:spcBef>
              <a:defRPr/>
            </a:pPr>
            <a:r>
              <a:rPr lang="en-US" spc="-5" dirty="0">
                <a:latin typeface="Arial" panose="020B0604020202020204" pitchFamily="34" charset="0"/>
                <a:ea typeface="Times New Roman" panose="02020603050405020304" pitchFamily="18" charset="0"/>
                <a:cs typeface="HurmeGeometricSans3-Regular" panose="020B0500020000000000" pitchFamily="34" charset="0"/>
              </a:rPr>
              <a:t>Life insurance products contain charges, such as Cost of Insurance Charge, Cash Extra Charge, and Additional Agreements Charge (which we refer to as mortality charges), and Premium Charge, Monthly Policy Charge, Policy Issue Charge, Transaction Charge, Index Segment Charge, and Surrender Charge (which we refer to as expense charges). These charges may increase over time, and these policies may contain restrictions, such as surrender periods. Policyholders could lose money in these products.</a:t>
            </a:r>
          </a:p>
          <a:p>
            <a:pPr marL="917575">
              <a:lnSpc>
                <a:spcPct val="100000"/>
              </a:lnSpc>
              <a:spcBef>
                <a:spcPts val="0"/>
              </a:spcBef>
              <a:defRPr/>
            </a:pPr>
            <a:r>
              <a:rPr lang="en-US" spc="-5" dirty="0">
                <a:latin typeface="Arial" panose="020B0604020202020204" pitchFamily="34" charset="0"/>
                <a:ea typeface="Times New Roman" panose="02020603050405020304" pitchFamily="18" charset="0"/>
                <a:cs typeface="HurmeGeometricSans3-Regular" panose="020B0500020000000000" pitchFamily="34" charset="0"/>
              </a:rPr>
              <a:t>These materials are for informational and educational purposes only and are not designed, or intended, to be applicable to any person’s individual circumstances. It should not be considered investment advice, nor does it constitute a recommendation that anyone engage in (or refrain from) a particular course of action. Securian Financial Group, and its subsidiaries, have a financial interest in the sale of their products.</a:t>
            </a:r>
          </a:p>
          <a:p>
            <a:pPr marL="917575">
              <a:lnSpc>
                <a:spcPct val="100000"/>
              </a:lnSpc>
              <a:spcBef>
                <a:spcPts val="0"/>
              </a:spcBef>
              <a:defRPr/>
            </a:pPr>
            <a:r>
              <a:rPr lang="en-US" spc="-5" dirty="0">
                <a:latin typeface="Arial" panose="020B0604020202020204" pitchFamily="34" charset="0"/>
                <a:ea typeface="Times New Roman" panose="02020603050405020304" pitchFamily="18" charset="0"/>
                <a:cs typeface="HurmeGeometricSans3-Regular" panose="020B0500020000000000" pitchFamily="34" charset="0"/>
              </a:rPr>
              <a:t>Insurance products are issued by Minnesota Life Insurance Company in all states except New York. In New York, products are issued by Securian Life Insurance Company, a New York authorized insurer. Minnesota Life is not an authorized New York insurer and does not do insurance business in New York. Both companies are headquartered in St. Paul, MN. Product availability and features may vary by state. Each insurer is solely responsible for the financial obligations under the policies or contracts it issues. </a:t>
            </a:r>
          </a:p>
          <a:p>
            <a:pPr marL="917575">
              <a:lnSpc>
                <a:spcPct val="100000"/>
              </a:lnSpc>
              <a:spcBef>
                <a:spcPts val="0"/>
              </a:spcBef>
              <a:defRPr/>
            </a:pPr>
            <a:r>
              <a:rPr lang="en-US" spc="-5" dirty="0">
                <a:latin typeface="Arial" panose="020B0604020202020204" pitchFamily="34" charset="0"/>
                <a:ea typeface="Times New Roman" panose="02020603050405020304" pitchFamily="18" charset="0"/>
                <a:cs typeface="HurmeGeometricSans3-Regular" panose="020B0500020000000000" pitchFamily="34" charset="0"/>
              </a:rPr>
              <a:t>Securian Financial is the marketing name for Securian Financial Group, Inc., and its subsidiaries. Minnesota Life Insurance Company and Securian Life Insurance Company are subsidiaries of Securian Financial Group, Inc.</a:t>
            </a:r>
          </a:p>
          <a:p>
            <a:pPr marL="917575">
              <a:lnSpc>
                <a:spcPct val="100000"/>
              </a:lnSpc>
              <a:spcBef>
                <a:spcPts val="0"/>
              </a:spcBef>
              <a:defRPr/>
            </a:pPr>
            <a:r>
              <a:rPr lang="en-US" b="1" spc="-5" dirty="0">
                <a:latin typeface="Arial" panose="020B0604020202020204" pitchFamily="34" charset="0"/>
                <a:ea typeface="Times New Roman" panose="02020603050405020304" pitchFamily="18" charset="0"/>
                <a:cs typeface="HurmeGeometricSans3-Regular" panose="020B0500020000000000" pitchFamily="34" charset="0"/>
              </a:rPr>
              <a:t>For financial professional use only. Not for use with the public. </a:t>
            </a:r>
            <a:r>
              <a:rPr lang="en-US" spc="-5" dirty="0">
                <a:latin typeface="Arial" panose="020B0604020202020204" pitchFamily="34" charset="0"/>
                <a:ea typeface="Times New Roman" panose="02020603050405020304" pitchFamily="18" charset="0"/>
                <a:cs typeface="HurmeGeometricSans3-Regular" panose="020B0500020000000000" pitchFamily="34" charset="0"/>
              </a:rPr>
              <a:t>This material may not be reproduced in any form where it would be accessible to the general public.</a:t>
            </a:r>
            <a:endParaRPr lang="en-US" spc="-5" dirty="0">
              <a:ea typeface="Times New Roman" panose="02020603050405020304" pitchFamily="18" charset="0"/>
              <a:cs typeface="Arial" panose="020B0604020202020204" pitchFamily="34" charset="0"/>
            </a:endParaRPr>
          </a:p>
        </p:txBody>
      </p:sp>
      <p:sp>
        <p:nvSpPr>
          <p:cNvPr id="3" name="Text Placeholder 4">
            <a:extLst>
              <a:ext uri="{FF2B5EF4-FFF2-40B4-BE49-F238E27FC236}">
                <a16:creationId xmlns:a16="http://schemas.microsoft.com/office/drawing/2014/main" id="{F7AC274F-817B-A972-DD1F-08B436BB7888}"/>
              </a:ext>
            </a:extLst>
          </p:cNvPr>
          <p:cNvSpPr txBox="1">
            <a:spLocks/>
          </p:cNvSpPr>
          <p:nvPr/>
        </p:nvSpPr>
        <p:spPr>
          <a:xfrm>
            <a:off x="0" y="5410200"/>
            <a:ext cx="6896100" cy="1447800"/>
          </a:xfrm>
          <a:prstGeom prst="rect">
            <a:avLst/>
          </a:prstGeom>
        </p:spPr>
        <p:txBody>
          <a:bodyPr vert="horz" lIns="0" tIns="0" rIns="0" bIns="347472" rtlCol="0" anchor="b" anchorCtr="0">
            <a:noAutofit/>
          </a:bodyPr>
          <a:lstStyle>
            <a:lvl1pPr marL="685800" marR="0" indent="0" algn="l" defTabSz="457200" rtl="0" eaLnBrk="1" fontAlgn="auto" latinLnBrk="0" hangingPunct="1">
              <a:lnSpc>
                <a:spcPts val="900"/>
              </a:lnSpc>
              <a:spcBef>
                <a:spcPts val="0"/>
              </a:spcBef>
              <a:spcAft>
                <a:spcPts val="215"/>
              </a:spcAft>
              <a:buClrTx/>
              <a:buSzTx/>
              <a:buFontTx/>
              <a:buNone/>
              <a:tabLst/>
              <a:defRPr sz="600" kern="1200">
                <a:solidFill>
                  <a:schemeClr val="tx1"/>
                </a:solidFill>
                <a:latin typeface="+mn-lt"/>
                <a:ea typeface="+mn-ea"/>
                <a:cs typeface="+mn-cs"/>
              </a:defRPr>
            </a:lvl1pPr>
            <a:lvl2pPr marL="685800" indent="0" algn="l" defTabSz="914400" rtl="0" eaLnBrk="1" latinLnBrk="0" hangingPunct="1">
              <a:lnSpc>
                <a:spcPts val="2600"/>
              </a:lnSpc>
              <a:spcBef>
                <a:spcPts val="500"/>
              </a:spcBef>
              <a:spcAft>
                <a:spcPts val="400"/>
              </a:spcAft>
              <a:buFontTx/>
              <a:buNone/>
              <a:defRPr sz="600" kern="1200">
                <a:solidFill>
                  <a:schemeClr val="tx1"/>
                </a:solidFill>
                <a:latin typeface="+mn-lt"/>
                <a:ea typeface="+mn-ea"/>
                <a:cs typeface="+mn-cs"/>
              </a:defRPr>
            </a:lvl2pPr>
            <a:lvl3pPr marL="685800" indent="0" algn="l" defTabSz="914400" rtl="0" eaLnBrk="1" latinLnBrk="0" hangingPunct="1">
              <a:lnSpc>
                <a:spcPts val="2600"/>
              </a:lnSpc>
              <a:spcBef>
                <a:spcPts val="500"/>
              </a:spcBef>
              <a:spcAft>
                <a:spcPts val="400"/>
              </a:spcAft>
              <a:buFontTx/>
              <a:buNone/>
              <a:defRPr sz="600" kern="1200">
                <a:solidFill>
                  <a:schemeClr val="tx1"/>
                </a:solidFill>
                <a:latin typeface="+mn-lt"/>
                <a:ea typeface="+mn-ea"/>
                <a:cs typeface="+mn-cs"/>
              </a:defRPr>
            </a:lvl3pPr>
            <a:lvl4pPr marL="685800" indent="0" algn="l" defTabSz="914400" rtl="0" eaLnBrk="1" latinLnBrk="0" hangingPunct="1">
              <a:lnSpc>
                <a:spcPts val="2600"/>
              </a:lnSpc>
              <a:spcBef>
                <a:spcPts val="500"/>
              </a:spcBef>
              <a:spcAft>
                <a:spcPts val="400"/>
              </a:spcAft>
              <a:buFontTx/>
              <a:buNone/>
              <a:defRPr sz="600" kern="1200">
                <a:solidFill>
                  <a:schemeClr val="tx1"/>
                </a:solidFill>
                <a:latin typeface="+mn-lt"/>
                <a:ea typeface="+mn-ea"/>
                <a:cs typeface="+mn-cs"/>
              </a:defRPr>
            </a:lvl4pPr>
            <a:lvl5pPr marL="685800" indent="0" algn="l" defTabSz="914400" rtl="0" eaLnBrk="1" latinLnBrk="0" hangingPunct="1">
              <a:lnSpc>
                <a:spcPts val="2600"/>
              </a:lnSpc>
              <a:spcBef>
                <a:spcPts val="500"/>
              </a:spcBef>
              <a:spcAft>
                <a:spcPts val="400"/>
              </a:spcAft>
              <a:buFontTx/>
              <a:buNone/>
              <a:defRPr sz="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20750" indent="0">
              <a:lnSpc>
                <a:spcPct val="120000"/>
              </a:lnSpc>
              <a:spcAft>
                <a:spcPts val="450"/>
              </a:spcAft>
              <a:tabLst/>
              <a:defRPr/>
            </a:pPr>
            <a:r>
              <a:rPr lang="en-US" sz="650" b="1" spc="15" dirty="0">
                <a:solidFill>
                  <a:srgbClr val="000000"/>
                </a:solidFill>
                <a:latin typeface="Arial" panose="020B0604020202020204" pitchFamily="34" charset="0"/>
                <a:ea typeface="Times New Roman" panose="02020603050405020304" pitchFamily="18" charset="0"/>
                <a:cs typeface="Times-Roman"/>
              </a:rPr>
              <a:t>Securian Financial</a:t>
            </a:r>
            <a:br>
              <a:rPr lang="en-US" sz="650" b="1" spc="15" dirty="0">
                <a:solidFill>
                  <a:srgbClr val="000000"/>
                </a:solidFill>
                <a:latin typeface="Arial" panose="020B0604020202020204" pitchFamily="34" charset="0"/>
                <a:ea typeface="Times New Roman" panose="02020603050405020304" pitchFamily="18" charset="0"/>
                <a:cs typeface="Times-Roman"/>
              </a:rPr>
            </a:br>
            <a:r>
              <a:rPr lang="en-US" sz="650" b="1" spc="15" dirty="0">
                <a:solidFill>
                  <a:srgbClr val="0C7B3F"/>
                </a:solidFill>
                <a:latin typeface="Arial" panose="020B0604020202020204" pitchFamily="34" charset="0"/>
                <a:ea typeface="Times New Roman" panose="02020603050405020304" pitchFamily="18" charset="0"/>
                <a:cs typeface="Times-Roman"/>
              </a:rPr>
              <a:t>securian.com</a:t>
            </a:r>
            <a:endParaRPr lang="en-US" sz="650" dirty="0">
              <a:solidFill>
                <a:srgbClr val="000000"/>
              </a:solidFill>
              <a:latin typeface="Times-Roman"/>
              <a:ea typeface="Times New Roman" panose="02020603050405020304" pitchFamily="18" charset="0"/>
              <a:cs typeface="Times-Roman"/>
            </a:endParaRPr>
          </a:p>
          <a:p>
            <a:pPr marL="920750" marR="0" lvl="0" indent="0" algn="l" defTabSz="457200" rtl="0" eaLnBrk="1" fontAlgn="auto" latinLnBrk="0" hangingPunct="1">
              <a:lnSpc>
                <a:spcPts val="900"/>
              </a:lnSpc>
              <a:spcBef>
                <a:spcPts val="0"/>
              </a:spcBef>
              <a:spcAft>
                <a:spcPts val="215"/>
              </a:spcAft>
              <a:buClrTx/>
              <a:buSzTx/>
              <a:buFontTx/>
              <a:buNone/>
              <a:tabLst/>
              <a:defRPr/>
            </a:pPr>
            <a:r>
              <a:rPr lang="en-US" spc="5" dirty="0">
                <a:solidFill>
                  <a:srgbClr val="323232"/>
                </a:solidFill>
                <a:ea typeface="Times New Roman" panose="02020603050405020304" pitchFamily="18" charset="0"/>
                <a:cs typeface="HurmeGeometricSans3-Regular" panose="020B0500020000000000" pitchFamily="34" charset="0"/>
              </a:rPr>
              <a:t>400 Robert Street North, St. Paul, MN 55101-2098</a:t>
            </a:r>
            <a:br>
              <a:rPr lang="en-US" spc="5" dirty="0">
                <a:solidFill>
                  <a:srgbClr val="323232"/>
                </a:solidFill>
                <a:ea typeface="Times New Roman" panose="02020603050405020304" pitchFamily="18" charset="0"/>
                <a:cs typeface="HurmeGeometricSans3-Regular" panose="020B0500020000000000" pitchFamily="34" charset="0"/>
              </a:rPr>
            </a:br>
            <a:r>
              <a:rPr lang="en-US" spc="5" dirty="0">
                <a:solidFill>
                  <a:srgbClr val="323232"/>
                </a:solidFill>
                <a:ea typeface="Times New Roman" panose="02020603050405020304" pitchFamily="18" charset="0"/>
                <a:cs typeface="HurmeGeometricSans3-Regular" panose="020B0500020000000000" pitchFamily="34" charset="0"/>
              </a:rPr>
              <a:t>©2024 Securian Financial Group, Inc. All rights reserved.</a:t>
            </a:r>
          </a:p>
          <a:p>
            <a:pPr marL="920750" marR="0" lvl="0" indent="0" algn="l" defTabSz="457200" rtl="0" eaLnBrk="1" fontAlgn="auto" latinLnBrk="0" hangingPunct="1">
              <a:lnSpc>
                <a:spcPct val="100000"/>
              </a:lnSpc>
              <a:spcBef>
                <a:spcPts val="0"/>
              </a:spcBef>
              <a:spcAft>
                <a:spcPts val="0"/>
              </a:spcAft>
              <a:buClrTx/>
              <a:buSzTx/>
              <a:buFontTx/>
              <a:buNone/>
              <a:tabLst/>
              <a:defRPr/>
            </a:pPr>
            <a:r>
              <a:rPr lang="en-US" spc="5" dirty="0">
                <a:solidFill>
                  <a:srgbClr val="323232"/>
                </a:solidFill>
                <a:ea typeface="Times New Roman" panose="02020603050405020304" pitchFamily="18" charset="0"/>
                <a:cs typeface="HurmeGeometricSans3-Regular" panose="020B0500020000000000" pitchFamily="34" charset="0"/>
              </a:rPr>
              <a:t>F106817-10 Rev 11-2024   DOFU 12-2024</a:t>
            </a:r>
            <a:br>
              <a:rPr lang="en-US" spc="5" dirty="0">
                <a:solidFill>
                  <a:srgbClr val="323232"/>
                </a:solidFill>
                <a:ea typeface="Times New Roman" panose="02020603050405020304" pitchFamily="18" charset="0"/>
                <a:cs typeface="HurmeGeometricSans3-Regular" panose="020B0500020000000000" pitchFamily="34" charset="0"/>
              </a:rPr>
            </a:br>
            <a:r>
              <a:rPr lang="en-US" spc="5" dirty="0">
                <a:solidFill>
                  <a:srgbClr val="323232"/>
                </a:solidFill>
                <a:ea typeface="Times New Roman" panose="02020603050405020304" pitchFamily="18" charset="0"/>
                <a:cs typeface="HurmeGeometricSans3-Regular" panose="020B0500020000000000" pitchFamily="34" charset="0"/>
              </a:rPr>
              <a:t>4027824</a:t>
            </a:r>
            <a:endParaRPr lang="en-US" spc="-10" dirty="0">
              <a:solidFill>
                <a:srgbClr val="323232"/>
              </a:solidFill>
              <a:ea typeface="Times New Roman" panose="02020603050405020304" pitchFamily="18" charset="0"/>
              <a:cs typeface="HurmeGeometricSans3-Regular" panose="020B0500020000000000" pitchFamily="34" charset="0"/>
            </a:endParaRPr>
          </a:p>
        </p:txBody>
      </p:sp>
    </p:spTree>
    <p:extLst>
      <p:ext uri="{BB962C8B-B14F-4D97-AF65-F5344CB8AC3E}">
        <p14:creationId xmlns:p14="http://schemas.microsoft.com/office/powerpoint/2010/main" val="947200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06A7CC4E-9E17-E846-7050-ACAB71E02B6E}"/>
              </a:ext>
            </a:extLst>
          </p:cNvPr>
          <p:cNvSpPr/>
          <p:nvPr/>
        </p:nvSpPr>
        <p:spPr>
          <a:xfrm>
            <a:off x="10419161" y="30654"/>
            <a:ext cx="1772839" cy="10666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07E3BD4-5714-0FC4-7F19-14068490C73E}"/>
              </a:ext>
            </a:extLst>
          </p:cNvPr>
          <p:cNvPicPr>
            <a:picLocks noChangeAspect="1"/>
          </p:cNvPicPr>
          <p:nvPr/>
        </p:nvPicPr>
        <p:blipFill rotWithShape="1">
          <a:blip r:embed="rId3"/>
          <a:srcRect l="14789" t="12206" r="12764" b="1928"/>
          <a:stretch/>
        </p:blipFill>
        <p:spPr>
          <a:xfrm>
            <a:off x="7389852" y="720554"/>
            <a:ext cx="2784871" cy="2784871"/>
          </a:xfrm>
          <a:prstGeom prst="ellipse">
            <a:avLst/>
          </a:prstGeom>
        </p:spPr>
      </p:pic>
      <p:pic>
        <p:nvPicPr>
          <p:cNvPr id="1026" name="Picture 2">
            <a:extLst>
              <a:ext uri="{FF2B5EF4-FFF2-40B4-BE49-F238E27FC236}">
                <a16:creationId xmlns:a16="http://schemas.microsoft.com/office/drawing/2014/main" id="{4801315B-C0E2-234B-8C7F-5C35C494E94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806" t="28875" r="38459" b="30900"/>
          <a:stretch/>
        </p:blipFill>
        <p:spPr bwMode="auto">
          <a:xfrm>
            <a:off x="145693" y="111533"/>
            <a:ext cx="3409845" cy="3409845"/>
          </a:xfrm>
          <a:prstGeom prst="ellipse">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C8543DB2-5D54-D2D3-377A-7F4B27D55D81}"/>
              </a:ext>
            </a:extLst>
          </p:cNvPr>
          <p:cNvPicPr>
            <a:picLocks noChangeAspect="1"/>
          </p:cNvPicPr>
          <p:nvPr/>
        </p:nvPicPr>
        <p:blipFill rotWithShape="1">
          <a:blip r:embed="rId5"/>
          <a:srcRect l="41884" t="12950" r="966" b="10731"/>
          <a:stretch/>
        </p:blipFill>
        <p:spPr>
          <a:xfrm>
            <a:off x="7030445" y="4433177"/>
            <a:ext cx="2033797" cy="2033797"/>
          </a:xfrm>
          <a:prstGeom prst="ellipse">
            <a:avLst/>
          </a:prstGeom>
        </p:spPr>
      </p:pic>
      <p:pic>
        <p:nvPicPr>
          <p:cNvPr id="32" name="Picture 31">
            <a:extLst>
              <a:ext uri="{FF2B5EF4-FFF2-40B4-BE49-F238E27FC236}">
                <a16:creationId xmlns:a16="http://schemas.microsoft.com/office/drawing/2014/main" id="{A170E231-F78F-429D-D80E-48AB10AF53F8}"/>
              </a:ext>
            </a:extLst>
          </p:cNvPr>
          <p:cNvPicPr>
            <a:picLocks noChangeAspect="1"/>
          </p:cNvPicPr>
          <p:nvPr/>
        </p:nvPicPr>
        <p:blipFill rotWithShape="1">
          <a:blip r:embed="rId6"/>
          <a:srcRect l="12192" r="12192"/>
          <a:stretch/>
        </p:blipFill>
        <p:spPr>
          <a:xfrm flipH="1">
            <a:off x="2205511" y="3574346"/>
            <a:ext cx="2956045" cy="2956045"/>
          </a:xfrm>
          <a:prstGeom prst="ellipse">
            <a:avLst/>
          </a:prstGeom>
        </p:spPr>
      </p:pic>
      <p:pic>
        <p:nvPicPr>
          <p:cNvPr id="21" name="Picture 20">
            <a:extLst>
              <a:ext uri="{FF2B5EF4-FFF2-40B4-BE49-F238E27FC236}">
                <a16:creationId xmlns:a16="http://schemas.microsoft.com/office/drawing/2014/main" id="{1A06901C-30F0-A4A9-B1A9-DA01950BF646}"/>
              </a:ext>
            </a:extLst>
          </p:cNvPr>
          <p:cNvPicPr>
            <a:picLocks noChangeAspect="1"/>
          </p:cNvPicPr>
          <p:nvPr/>
        </p:nvPicPr>
        <p:blipFill rotWithShape="1">
          <a:blip r:embed="rId7"/>
          <a:srcRect l="30666" t="4937" r="1449" b="11730"/>
          <a:stretch/>
        </p:blipFill>
        <p:spPr>
          <a:xfrm>
            <a:off x="4241606" y="1572921"/>
            <a:ext cx="3712157" cy="3712157"/>
          </a:xfrm>
          <a:prstGeom prst="ellipse">
            <a:avLst/>
          </a:prstGeom>
        </p:spPr>
      </p:pic>
      <p:pic>
        <p:nvPicPr>
          <p:cNvPr id="23" name="Picture 22">
            <a:extLst>
              <a:ext uri="{FF2B5EF4-FFF2-40B4-BE49-F238E27FC236}">
                <a16:creationId xmlns:a16="http://schemas.microsoft.com/office/drawing/2014/main" id="{9C4D8F9A-51CA-F3F3-F62A-74766B267919}"/>
              </a:ext>
            </a:extLst>
          </p:cNvPr>
          <p:cNvPicPr>
            <a:picLocks noChangeAspect="1"/>
          </p:cNvPicPr>
          <p:nvPr/>
        </p:nvPicPr>
        <p:blipFill rotWithShape="1">
          <a:blip r:embed="rId8"/>
          <a:srcRect l="9365" r="9365"/>
          <a:stretch/>
        </p:blipFill>
        <p:spPr>
          <a:xfrm>
            <a:off x="10416541" y="1273031"/>
            <a:ext cx="1679916" cy="1679916"/>
          </a:xfrm>
          <a:prstGeom prst="ellipse">
            <a:avLst/>
          </a:prstGeom>
        </p:spPr>
      </p:pic>
      <p:pic>
        <p:nvPicPr>
          <p:cNvPr id="34" name="Picture 33">
            <a:extLst>
              <a:ext uri="{FF2B5EF4-FFF2-40B4-BE49-F238E27FC236}">
                <a16:creationId xmlns:a16="http://schemas.microsoft.com/office/drawing/2014/main" id="{2960FFD8-F09B-6AB6-1811-EC3EB09E2333}"/>
              </a:ext>
            </a:extLst>
          </p:cNvPr>
          <p:cNvPicPr>
            <a:picLocks noChangeAspect="1"/>
          </p:cNvPicPr>
          <p:nvPr/>
        </p:nvPicPr>
        <p:blipFill rotWithShape="1">
          <a:blip r:embed="rId9"/>
          <a:srcRect l="1671" r="1671"/>
          <a:stretch/>
        </p:blipFill>
        <p:spPr>
          <a:xfrm>
            <a:off x="8777148" y="2837709"/>
            <a:ext cx="3278786" cy="3278786"/>
          </a:xfrm>
          <a:prstGeom prst="ellipse">
            <a:avLst/>
          </a:prstGeom>
        </p:spPr>
      </p:pic>
      <p:pic>
        <p:nvPicPr>
          <p:cNvPr id="35" name="Picture 34" descr="A green circle with black circle&#10;&#10;Description automatically generated">
            <a:extLst>
              <a:ext uri="{FF2B5EF4-FFF2-40B4-BE49-F238E27FC236}">
                <a16:creationId xmlns:a16="http://schemas.microsoft.com/office/drawing/2014/main" id="{D7C2C812-19DB-0F6B-0D4C-639F0F34B900}"/>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r="14299"/>
          <a:stretch/>
        </p:blipFill>
        <p:spPr>
          <a:xfrm>
            <a:off x="9027771" y="155779"/>
            <a:ext cx="3164229" cy="1117252"/>
          </a:xfrm>
          <a:prstGeom prst="rect">
            <a:avLst/>
          </a:prstGeom>
        </p:spPr>
      </p:pic>
      <p:pic>
        <p:nvPicPr>
          <p:cNvPr id="37" name="Picture 36" descr="Two women in life jackets on a boat&#10;&#10;Description automatically generated">
            <a:extLst>
              <a:ext uri="{FF2B5EF4-FFF2-40B4-BE49-F238E27FC236}">
                <a16:creationId xmlns:a16="http://schemas.microsoft.com/office/drawing/2014/main" id="{638D79B1-E0FD-DC32-7CA6-10CA02C03A5F}"/>
              </a:ext>
            </a:extLst>
          </p:cNvPr>
          <p:cNvPicPr>
            <a:picLocks noChangeAspect="1"/>
          </p:cNvPicPr>
          <p:nvPr/>
        </p:nvPicPr>
        <p:blipFill rotWithShape="1">
          <a:blip r:embed="rId11"/>
          <a:srcRect l="16679" r="16679"/>
          <a:stretch/>
        </p:blipFill>
        <p:spPr>
          <a:xfrm>
            <a:off x="2900980" y="1618383"/>
            <a:ext cx="2096209" cy="2096209"/>
          </a:xfrm>
          <a:prstGeom prst="ellipse">
            <a:avLst/>
          </a:prstGeom>
        </p:spPr>
      </p:pic>
      <p:sp>
        <p:nvSpPr>
          <p:cNvPr id="45" name="TextBox 44">
            <a:extLst>
              <a:ext uri="{FF2B5EF4-FFF2-40B4-BE49-F238E27FC236}">
                <a16:creationId xmlns:a16="http://schemas.microsoft.com/office/drawing/2014/main" id="{5B269C93-F659-45D9-807F-710D2D7F146F}"/>
              </a:ext>
            </a:extLst>
          </p:cNvPr>
          <p:cNvSpPr txBox="1"/>
          <p:nvPr/>
        </p:nvSpPr>
        <p:spPr>
          <a:xfrm>
            <a:off x="0" y="5231634"/>
            <a:ext cx="3279761" cy="1015663"/>
          </a:xfrm>
          <a:prstGeom prst="rect">
            <a:avLst/>
          </a:prstGeom>
          <a:ln>
            <a:noFill/>
          </a:ln>
        </p:spPr>
        <p:txBody>
          <a:bodyPr wrap="square" rtlCol="0">
            <a:spAutoFit/>
          </a:bodyPr>
          <a:lstStyle/>
          <a:p>
            <a:pPr algn="l"/>
            <a:r>
              <a:rPr lang="en-US" sz="6000">
                <a:solidFill>
                  <a:srgbClr val="19A348"/>
                </a:solidFill>
                <a:latin typeface="HurmeGeometricSans4 Bold" panose="020B0800020000000000" pitchFamily="34" charset="0"/>
              </a:rPr>
              <a:t>Own it</a:t>
            </a:r>
          </a:p>
        </p:txBody>
      </p:sp>
      <p:pic>
        <p:nvPicPr>
          <p:cNvPr id="26" name="Picture 25">
            <a:extLst>
              <a:ext uri="{FF2B5EF4-FFF2-40B4-BE49-F238E27FC236}">
                <a16:creationId xmlns:a16="http://schemas.microsoft.com/office/drawing/2014/main" id="{D5C28FE0-560C-6D93-10DD-8F7B5BEC0D1F}"/>
              </a:ext>
            </a:extLst>
          </p:cNvPr>
          <p:cNvPicPr>
            <a:picLocks noChangeAspect="1"/>
          </p:cNvPicPr>
          <p:nvPr/>
        </p:nvPicPr>
        <p:blipFill rotWithShape="1">
          <a:blip r:embed="rId12"/>
          <a:srcRect l="9856" r="9856"/>
          <a:stretch/>
        </p:blipFill>
        <p:spPr>
          <a:xfrm flipH="1">
            <a:off x="362255" y="3181452"/>
            <a:ext cx="2096209" cy="2096209"/>
          </a:xfrm>
          <a:prstGeom prst="ellipse">
            <a:avLst/>
          </a:prstGeom>
        </p:spPr>
      </p:pic>
      <p:sp>
        <p:nvSpPr>
          <p:cNvPr id="46" name="TextBox 45">
            <a:extLst>
              <a:ext uri="{FF2B5EF4-FFF2-40B4-BE49-F238E27FC236}">
                <a16:creationId xmlns:a16="http://schemas.microsoft.com/office/drawing/2014/main" id="{7DF09C1D-04F5-198E-E3EE-65B0CD529294}"/>
              </a:ext>
            </a:extLst>
          </p:cNvPr>
          <p:cNvSpPr txBox="1"/>
          <p:nvPr/>
        </p:nvSpPr>
        <p:spPr>
          <a:xfrm>
            <a:off x="3651081" y="731239"/>
            <a:ext cx="3738771" cy="830997"/>
          </a:xfrm>
          <a:prstGeom prst="rect">
            <a:avLst/>
          </a:prstGeom>
          <a:ln>
            <a:noFill/>
          </a:ln>
        </p:spPr>
        <p:txBody>
          <a:bodyPr wrap="square" rtlCol="0">
            <a:spAutoFit/>
          </a:bodyPr>
          <a:lstStyle/>
          <a:p>
            <a:pPr algn="ctr"/>
            <a:r>
              <a:rPr lang="en-US" sz="4800">
                <a:solidFill>
                  <a:srgbClr val="CEDC27"/>
                </a:solidFill>
                <a:latin typeface="HurmeGeometricSans4 Bold" panose="020B0800020000000000" pitchFamily="34" charset="0"/>
              </a:rPr>
              <a:t>Empowered</a:t>
            </a:r>
          </a:p>
        </p:txBody>
      </p:sp>
      <p:sp>
        <p:nvSpPr>
          <p:cNvPr id="47" name="TextBox 46">
            <a:extLst>
              <a:ext uri="{FF2B5EF4-FFF2-40B4-BE49-F238E27FC236}">
                <a16:creationId xmlns:a16="http://schemas.microsoft.com/office/drawing/2014/main" id="{62D7BD72-3AD1-2C4A-75F6-18EE2397508C}"/>
              </a:ext>
            </a:extLst>
          </p:cNvPr>
          <p:cNvSpPr txBox="1"/>
          <p:nvPr/>
        </p:nvSpPr>
        <p:spPr>
          <a:xfrm>
            <a:off x="8605967" y="6095473"/>
            <a:ext cx="3908243" cy="646331"/>
          </a:xfrm>
          <a:prstGeom prst="rect">
            <a:avLst/>
          </a:prstGeom>
          <a:ln>
            <a:noFill/>
          </a:ln>
        </p:spPr>
        <p:txBody>
          <a:bodyPr wrap="square" rtlCol="0">
            <a:spAutoFit/>
          </a:bodyPr>
          <a:lstStyle/>
          <a:p>
            <a:pPr algn="ctr"/>
            <a:r>
              <a:rPr lang="en-US" sz="3600">
                <a:solidFill>
                  <a:srgbClr val="284684"/>
                </a:solidFill>
                <a:latin typeface="HurmeGeometricSans4 Bold" panose="020B0800020000000000" pitchFamily="34" charset="0"/>
              </a:rPr>
              <a:t>Take charge</a:t>
            </a:r>
          </a:p>
        </p:txBody>
      </p:sp>
      <p:pic>
        <p:nvPicPr>
          <p:cNvPr id="49" name="Picture 48" descr="A green circle with black circle&#10;&#10;Description automatically generated">
            <a:extLst>
              <a:ext uri="{FF2B5EF4-FFF2-40B4-BE49-F238E27FC236}">
                <a16:creationId xmlns:a16="http://schemas.microsoft.com/office/drawing/2014/main" id="{6ED315DD-DAD0-6E0D-7D99-5127BBE09061}"/>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l="1" r="68211"/>
          <a:stretch/>
        </p:blipFill>
        <p:spPr>
          <a:xfrm>
            <a:off x="5218078" y="5083314"/>
            <a:ext cx="1057594" cy="1006742"/>
          </a:xfrm>
          <a:prstGeom prst="rect">
            <a:avLst/>
          </a:prstGeom>
        </p:spPr>
      </p:pic>
      <p:pic>
        <p:nvPicPr>
          <p:cNvPr id="50" name="Picture 49" descr="A green circle with black circle&#10;&#10;Description automatically generated">
            <a:extLst>
              <a:ext uri="{FF2B5EF4-FFF2-40B4-BE49-F238E27FC236}">
                <a16:creationId xmlns:a16="http://schemas.microsoft.com/office/drawing/2014/main" id="{2B3D5F73-3E60-3267-B232-DAECAD41ADD0}"/>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l="32321" r="32693"/>
          <a:stretch/>
        </p:blipFill>
        <p:spPr>
          <a:xfrm>
            <a:off x="6066518" y="5561239"/>
            <a:ext cx="671354" cy="580659"/>
          </a:xfrm>
          <a:prstGeom prst="rect">
            <a:avLst/>
          </a:prstGeom>
        </p:spPr>
      </p:pic>
    </p:spTree>
    <p:extLst>
      <p:ext uri="{BB962C8B-B14F-4D97-AF65-F5344CB8AC3E}">
        <p14:creationId xmlns:p14="http://schemas.microsoft.com/office/powerpoint/2010/main" val="2717012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C4CE390B-E5B5-F7C1-A453-1F0D0275FDDB}"/>
              </a:ext>
            </a:extLst>
          </p:cNvPr>
          <p:cNvSpPr>
            <a:spLocks noGrp="1"/>
          </p:cNvSpPr>
          <p:nvPr>
            <p:ph type="body" sz="quarter" idx="11"/>
          </p:nvPr>
        </p:nvSpPr>
        <p:spPr/>
        <p:txBody>
          <a:bodyPr/>
          <a:lstStyle/>
          <a:p>
            <a:r>
              <a:rPr lang="en-US"/>
              <a:t>Women face unique challenges</a:t>
            </a:r>
          </a:p>
        </p:txBody>
      </p:sp>
      <p:sp>
        <p:nvSpPr>
          <p:cNvPr id="2" name="Title 1">
            <a:extLst>
              <a:ext uri="{FF2B5EF4-FFF2-40B4-BE49-F238E27FC236}">
                <a16:creationId xmlns:a16="http://schemas.microsoft.com/office/drawing/2014/main" id="{05E1A668-3626-7C2C-E80D-13E6ECAF6175}"/>
              </a:ext>
            </a:extLst>
          </p:cNvPr>
          <p:cNvSpPr>
            <a:spLocks noGrp="1"/>
          </p:cNvSpPr>
          <p:nvPr>
            <p:ph type="title" idx="4294967295"/>
          </p:nvPr>
        </p:nvSpPr>
        <p:spPr>
          <a:xfrm>
            <a:off x="0" y="1155700"/>
            <a:ext cx="10920413" cy="669925"/>
          </a:xfrm>
        </p:spPr>
        <p:txBody>
          <a:bodyPr/>
          <a:lstStyle/>
          <a:p>
            <a:r>
              <a:rPr lang="en-US"/>
              <a:t>Women face unique challenges</a:t>
            </a:r>
          </a:p>
        </p:txBody>
      </p:sp>
    </p:spTree>
    <p:extLst>
      <p:ext uri="{BB962C8B-B14F-4D97-AF65-F5344CB8AC3E}">
        <p14:creationId xmlns:p14="http://schemas.microsoft.com/office/powerpoint/2010/main" val="11071419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74102082-C654-19F5-4C14-11A8018A0E2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4" r="86095" b="81207"/>
          <a:stretch/>
        </p:blipFill>
        <p:spPr>
          <a:xfrm>
            <a:off x="3357117" y="2462406"/>
            <a:ext cx="1191494" cy="621138"/>
          </a:xfrm>
          <a:prstGeom prst="rect">
            <a:avLst/>
          </a:prstGeom>
        </p:spPr>
      </p:pic>
      <p:pic>
        <p:nvPicPr>
          <p:cNvPr id="6" name="Picture 5">
            <a:extLst>
              <a:ext uri="{FF2B5EF4-FFF2-40B4-BE49-F238E27FC236}">
                <a16:creationId xmlns:a16="http://schemas.microsoft.com/office/drawing/2014/main" id="{2D1B19AE-7B3A-D594-F566-42996CE729A0}"/>
              </a:ext>
            </a:extLst>
          </p:cNvPr>
          <p:cNvPicPr>
            <a:picLocks noChangeAspect="1"/>
          </p:cNvPicPr>
          <p:nvPr/>
        </p:nvPicPr>
        <p:blipFill>
          <a:blip r:embed="rId4"/>
          <a:stretch>
            <a:fillRect/>
          </a:stretch>
        </p:blipFill>
        <p:spPr>
          <a:xfrm>
            <a:off x="7455546" y="2798775"/>
            <a:ext cx="3748157" cy="2147982"/>
          </a:xfrm>
          <a:prstGeom prst="rect">
            <a:avLst/>
          </a:prstGeom>
        </p:spPr>
      </p:pic>
      <p:sp>
        <p:nvSpPr>
          <p:cNvPr id="8" name="Title 7">
            <a:extLst>
              <a:ext uri="{FF2B5EF4-FFF2-40B4-BE49-F238E27FC236}">
                <a16:creationId xmlns:a16="http://schemas.microsoft.com/office/drawing/2014/main" id="{537B8578-2758-C469-1095-213434BF8CE4}"/>
              </a:ext>
            </a:extLst>
          </p:cNvPr>
          <p:cNvSpPr>
            <a:spLocks noGrp="1"/>
          </p:cNvSpPr>
          <p:nvPr>
            <p:ph type="title"/>
          </p:nvPr>
        </p:nvSpPr>
        <p:spPr/>
        <p:txBody>
          <a:bodyPr/>
          <a:lstStyle/>
          <a:p>
            <a:pPr marL="0" indent="0">
              <a:lnSpc>
                <a:spcPct val="200000"/>
              </a:lnSpc>
              <a:spcBef>
                <a:spcPts val="0"/>
              </a:spcBef>
              <a:buNone/>
            </a:pPr>
            <a:r>
              <a:rPr lang="en-US" sz="3200"/>
              <a:t>Longer life expectancy </a:t>
            </a:r>
            <a:endParaRPr lang="en-US" sz="4400">
              <a:solidFill>
                <a:schemeClr val="accent2"/>
              </a:solidFill>
              <a:latin typeface="+mj-lt"/>
            </a:endParaRPr>
          </a:p>
        </p:txBody>
      </p:sp>
      <p:sp>
        <p:nvSpPr>
          <p:cNvPr id="11" name="Text Placeholder 10">
            <a:extLst>
              <a:ext uri="{FF2B5EF4-FFF2-40B4-BE49-F238E27FC236}">
                <a16:creationId xmlns:a16="http://schemas.microsoft.com/office/drawing/2014/main" id="{264B3C83-A167-63E8-CE24-4435D97A5FF4}"/>
              </a:ext>
            </a:extLst>
          </p:cNvPr>
          <p:cNvSpPr>
            <a:spLocks noGrp="1"/>
          </p:cNvSpPr>
          <p:nvPr>
            <p:ph type="body" sz="quarter" idx="26"/>
          </p:nvPr>
        </p:nvSpPr>
        <p:spPr>
          <a:xfrm>
            <a:off x="623889" y="5919907"/>
            <a:ext cx="10919634" cy="483081"/>
          </a:xfrm>
        </p:spPr>
        <p:txBody>
          <a:bodyPr/>
          <a:lstStyle/>
          <a:p>
            <a:r>
              <a:rPr lang="en-US"/>
              <a:t>1. Average life expectancy at birth in 2023, by continent and gender (in years).” https://www.statista.com/statistics/270861/lifeexpectancy-by-continent. Statista, January 2024.</a:t>
            </a:r>
          </a:p>
        </p:txBody>
      </p:sp>
      <p:grpSp>
        <p:nvGrpSpPr>
          <p:cNvPr id="3" name="Group 2">
            <a:extLst>
              <a:ext uri="{FF2B5EF4-FFF2-40B4-BE49-F238E27FC236}">
                <a16:creationId xmlns:a16="http://schemas.microsoft.com/office/drawing/2014/main" id="{0359BCFF-17EC-B50C-D9D2-E3E9F7AF052E}"/>
              </a:ext>
            </a:extLst>
          </p:cNvPr>
          <p:cNvGrpSpPr/>
          <p:nvPr/>
        </p:nvGrpSpPr>
        <p:grpSpPr>
          <a:xfrm>
            <a:off x="656546" y="2143879"/>
            <a:ext cx="3296318" cy="3597618"/>
            <a:chOff x="8270207" y="2741464"/>
            <a:chExt cx="3296318" cy="3003542"/>
          </a:xfrm>
        </p:grpSpPr>
        <p:sp>
          <p:nvSpPr>
            <p:cNvPr id="4" name="Text Placeholder 18">
              <a:extLst>
                <a:ext uri="{FF2B5EF4-FFF2-40B4-BE49-F238E27FC236}">
                  <a16:creationId xmlns:a16="http://schemas.microsoft.com/office/drawing/2014/main" id="{CED0B2C1-4F52-1A60-DEA8-CE63D5F1F744}"/>
                </a:ext>
              </a:extLst>
            </p:cNvPr>
            <p:cNvSpPr txBox="1">
              <a:spLocks/>
            </p:cNvSpPr>
            <p:nvPr/>
          </p:nvSpPr>
          <p:spPr>
            <a:xfrm>
              <a:off x="8496762" y="2741464"/>
              <a:ext cx="3069763" cy="3003542"/>
            </a:xfrm>
            <a:prstGeom prst="rect">
              <a:avLst/>
            </a:prstGeom>
          </p:spPr>
          <p:txBody>
            <a:bodyPr/>
            <a:lstStyle>
              <a:lvl1pPr marL="233363" indent="-233363" algn="l" defTabSz="914400" rtl="0" eaLnBrk="1" latinLnBrk="0" hangingPunct="1">
                <a:lnSpc>
                  <a:spcPts val="2600"/>
                </a:lnSpc>
                <a:spcBef>
                  <a:spcPts val="1000"/>
                </a:spcBef>
                <a:buFont typeface="Arial" panose="020B0604020202020204" pitchFamily="34" charset="0"/>
                <a:buChar char="•"/>
                <a:defRPr sz="2400" kern="1200">
                  <a:solidFill>
                    <a:schemeClr val="tx1"/>
                  </a:solidFill>
                  <a:latin typeface="+mn-lt"/>
                  <a:ea typeface="+mn-ea"/>
                  <a:cs typeface="+mn-cs"/>
                </a:defRPr>
              </a:lvl1pPr>
              <a:lvl2pPr marL="465138" indent="-231775" algn="l" defTabSz="914400" rtl="0" eaLnBrk="1" latinLnBrk="0" hangingPunct="1">
                <a:lnSpc>
                  <a:spcPts val="2600"/>
                </a:lnSpc>
                <a:spcBef>
                  <a:spcPts val="500"/>
                </a:spcBef>
                <a:buFont typeface="Courier New" panose="02070309020205020404" pitchFamily="49" charset="0"/>
                <a:buChar char="-"/>
                <a:defRPr sz="2400" kern="1200">
                  <a:solidFill>
                    <a:schemeClr val="tx1"/>
                  </a:solidFill>
                  <a:latin typeface="+mn-lt"/>
                  <a:ea typeface="+mn-ea"/>
                  <a:cs typeface="+mn-cs"/>
                </a:defRPr>
              </a:lvl2pPr>
              <a:lvl3pPr marL="681038" indent="-215900" algn="l" defTabSz="914400" rtl="0" eaLnBrk="1" latinLnBrk="0" hangingPunct="1">
                <a:lnSpc>
                  <a:spcPts val="26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ts val="26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ts val="26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endParaRPr lang="en-US">
                <a:solidFill>
                  <a:schemeClr val="accent2"/>
                </a:solidFill>
                <a:latin typeface="+mj-lt"/>
              </a:endParaRPr>
            </a:p>
            <a:p>
              <a:pPr marL="0" indent="0">
                <a:lnSpc>
                  <a:spcPct val="100000"/>
                </a:lnSpc>
                <a:spcBef>
                  <a:spcPts val="0"/>
                </a:spcBef>
                <a:buNone/>
              </a:pPr>
              <a:endParaRPr lang="en-US" sz="2000">
                <a:solidFill>
                  <a:schemeClr val="accent2"/>
                </a:solidFill>
                <a:latin typeface="+mj-lt"/>
              </a:endParaRPr>
            </a:p>
            <a:p>
              <a:pPr marL="0" indent="0">
                <a:lnSpc>
                  <a:spcPct val="100000"/>
                </a:lnSpc>
                <a:spcBef>
                  <a:spcPts val="0"/>
                </a:spcBef>
                <a:buNone/>
              </a:pPr>
              <a:endParaRPr lang="en-US" sz="1200"/>
            </a:p>
            <a:p>
              <a:pPr marL="0" indent="0">
                <a:lnSpc>
                  <a:spcPct val="100000"/>
                </a:lnSpc>
                <a:spcBef>
                  <a:spcPts val="0"/>
                </a:spcBef>
                <a:buNone/>
              </a:pPr>
              <a:endParaRPr lang="en-US" sz="1200"/>
            </a:p>
            <a:p>
              <a:pPr marL="0" indent="0">
                <a:lnSpc>
                  <a:spcPct val="100000"/>
                </a:lnSpc>
                <a:spcBef>
                  <a:spcPts val="0"/>
                </a:spcBef>
                <a:buNone/>
              </a:pPr>
              <a:endParaRPr lang="en-US" sz="1200"/>
            </a:p>
            <a:p>
              <a:pPr marL="0" indent="0">
                <a:lnSpc>
                  <a:spcPct val="100000"/>
                </a:lnSpc>
                <a:spcBef>
                  <a:spcPts val="0"/>
                </a:spcBef>
                <a:buNone/>
              </a:pPr>
              <a:endParaRPr lang="en-US" sz="1200"/>
            </a:p>
            <a:p>
              <a:pPr marL="0" indent="0">
                <a:lnSpc>
                  <a:spcPct val="100000"/>
                </a:lnSpc>
                <a:spcBef>
                  <a:spcPts val="0"/>
                </a:spcBef>
                <a:buNone/>
              </a:pPr>
              <a:endParaRPr lang="en-US" sz="1200"/>
            </a:p>
            <a:p>
              <a:pPr marL="0" indent="0">
                <a:lnSpc>
                  <a:spcPct val="100000"/>
                </a:lnSpc>
                <a:spcBef>
                  <a:spcPts val="0"/>
                </a:spcBef>
                <a:buNone/>
              </a:pPr>
              <a:endParaRPr lang="en-US" sz="1200"/>
            </a:p>
            <a:p>
              <a:pPr marL="0" indent="0">
                <a:lnSpc>
                  <a:spcPct val="100000"/>
                </a:lnSpc>
                <a:spcBef>
                  <a:spcPts val="0"/>
                </a:spcBef>
                <a:buNone/>
              </a:pPr>
              <a:endParaRPr lang="en-US" sz="1200"/>
            </a:p>
            <a:p>
              <a:pPr marL="0" indent="0">
                <a:lnSpc>
                  <a:spcPct val="100000"/>
                </a:lnSpc>
                <a:spcBef>
                  <a:spcPts val="0"/>
                </a:spcBef>
                <a:buNone/>
              </a:pPr>
              <a:endParaRPr lang="en-US" sz="1200"/>
            </a:p>
            <a:p>
              <a:pPr marL="0" indent="0">
                <a:lnSpc>
                  <a:spcPct val="100000"/>
                </a:lnSpc>
                <a:spcBef>
                  <a:spcPts val="0"/>
                </a:spcBef>
                <a:buNone/>
              </a:pPr>
              <a:endParaRPr lang="en-US" sz="1200"/>
            </a:p>
            <a:p>
              <a:pPr marL="0" indent="0">
                <a:lnSpc>
                  <a:spcPct val="100000"/>
                </a:lnSpc>
                <a:spcBef>
                  <a:spcPts val="0"/>
                </a:spcBef>
                <a:buNone/>
              </a:pPr>
              <a:r>
                <a:rPr lang="en-US" sz="1200"/>
                <a:t>This creates a need for more lifetime income as well as considerations around potential long-term care needs. It’s important to plan now to help reduce financial stress in your later years. </a:t>
              </a:r>
              <a:endParaRPr lang="en-US" sz="1600"/>
            </a:p>
          </p:txBody>
        </p:sp>
        <p:cxnSp>
          <p:nvCxnSpPr>
            <p:cNvPr id="5" name="Straight Connector 4">
              <a:extLst>
                <a:ext uri="{FF2B5EF4-FFF2-40B4-BE49-F238E27FC236}">
                  <a16:creationId xmlns:a16="http://schemas.microsoft.com/office/drawing/2014/main" id="{C3D9C2F4-68CC-82FB-0F2F-CB2C4F42E8C7}"/>
                </a:ext>
              </a:extLst>
            </p:cNvPr>
            <p:cNvCxnSpPr>
              <a:cxnSpLocks/>
            </p:cNvCxnSpPr>
            <p:nvPr/>
          </p:nvCxnSpPr>
          <p:spPr>
            <a:xfrm>
              <a:off x="8270207" y="2795894"/>
              <a:ext cx="0" cy="275828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20" name="Graphic 19">
            <a:extLst>
              <a:ext uri="{FF2B5EF4-FFF2-40B4-BE49-F238E27FC236}">
                <a16:creationId xmlns:a16="http://schemas.microsoft.com/office/drawing/2014/main" id="{DF08C96B-CD5D-DA44-7F41-2E25CEBEAEB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83101" y="2356877"/>
            <a:ext cx="669925" cy="669925"/>
          </a:xfrm>
          <a:prstGeom prst="rect">
            <a:avLst/>
          </a:prstGeom>
        </p:spPr>
      </p:pic>
      <p:sp>
        <p:nvSpPr>
          <p:cNvPr id="2" name="Title 7">
            <a:extLst>
              <a:ext uri="{FF2B5EF4-FFF2-40B4-BE49-F238E27FC236}">
                <a16:creationId xmlns:a16="http://schemas.microsoft.com/office/drawing/2014/main" id="{171804B1-40FA-D48A-200E-12A69B2627F9}"/>
              </a:ext>
            </a:extLst>
          </p:cNvPr>
          <p:cNvSpPr txBox="1">
            <a:spLocks/>
          </p:cNvSpPr>
          <p:nvPr/>
        </p:nvSpPr>
        <p:spPr>
          <a:xfrm>
            <a:off x="988297" y="3247653"/>
            <a:ext cx="2734533" cy="1232798"/>
          </a:xfrm>
          <a:prstGeom prst="rect">
            <a:avLst/>
          </a:prstGeom>
        </p:spPr>
        <p:txBody>
          <a:bodyPr vert="horz" lIns="0" tIns="0" rIns="0" bIns="0" rtlCol="0" anchor="t" anchorCtr="0">
            <a:noAutofit/>
          </a:bodyPr>
          <a:lstStyle>
            <a:lvl1pPr algn="l" defTabSz="914400" rtl="0" eaLnBrk="1" latinLnBrk="0" hangingPunct="1">
              <a:lnSpc>
                <a:spcPts val="3100"/>
              </a:lnSpc>
              <a:spcBef>
                <a:spcPct val="0"/>
              </a:spcBef>
              <a:buNone/>
              <a:defRPr sz="3000" b="1" kern="1200">
                <a:solidFill>
                  <a:schemeClr val="accent1"/>
                </a:solidFill>
                <a:latin typeface="+mj-lt"/>
                <a:ea typeface="+mj-ea"/>
                <a:cs typeface="+mj-cs"/>
              </a:defRPr>
            </a:lvl1pPr>
          </a:lstStyle>
          <a:p>
            <a:pPr>
              <a:lnSpc>
                <a:spcPct val="100000"/>
              </a:lnSpc>
            </a:pPr>
            <a:r>
              <a:rPr lang="en-US" sz="1800"/>
              <a:t>Women born in North America in 2023 are expected to live six years longer than men.</a:t>
            </a:r>
            <a:r>
              <a:rPr lang="en-US" sz="1800" baseline="30000"/>
              <a:t>1</a:t>
            </a:r>
          </a:p>
        </p:txBody>
      </p:sp>
      <p:pic>
        <p:nvPicPr>
          <p:cNvPr id="28" name="Picture 27" descr="A person holding glasses and looking at a paper&#10;&#10;Description automatically generated">
            <a:extLst>
              <a:ext uri="{FF2B5EF4-FFF2-40B4-BE49-F238E27FC236}">
                <a16:creationId xmlns:a16="http://schemas.microsoft.com/office/drawing/2014/main" id="{3534A73A-6EE2-E3DE-4E51-E7ACADD79A6C}"/>
              </a:ext>
            </a:extLst>
          </p:cNvPr>
          <p:cNvPicPr>
            <a:picLocks noChangeAspect="1"/>
          </p:cNvPicPr>
          <p:nvPr/>
        </p:nvPicPr>
        <p:blipFill rotWithShape="1">
          <a:blip r:embed="rId7"/>
          <a:srcRect l="2265" t="31318" r="6523" b="3966"/>
          <a:stretch/>
        </p:blipFill>
        <p:spPr>
          <a:xfrm flipH="1">
            <a:off x="4273815" y="2155926"/>
            <a:ext cx="3410141" cy="3410141"/>
          </a:xfrm>
          <a:prstGeom prst="ellipse">
            <a:avLst/>
          </a:prstGeom>
        </p:spPr>
      </p:pic>
      <p:pic>
        <p:nvPicPr>
          <p:cNvPr id="27" name="Picture 26">
            <a:extLst>
              <a:ext uri="{FF2B5EF4-FFF2-40B4-BE49-F238E27FC236}">
                <a16:creationId xmlns:a16="http://schemas.microsoft.com/office/drawing/2014/main" id="{FE3DF636-A573-A31F-E920-CC7C0B4A7F7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3791" t="1297" r="79542" b="81423"/>
          <a:stretch/>
        </p:blipFill>
        <p:spPr>
          <a:xfrm rot="10800000" flipH="1">
            <a:off x="4548611" y="2487410"/>
            <a:ext cx="571129" cy="571129"/>
          </a:xfrm>
          <a:prstGeom prst="ellipse">
            <a:avLst/>
          </a:prstGeom>
        </p:spPr>
      </p:pic>
    </p:spTree>
    <p:extLst>
      <p:ext uri="{BB962C8B-B14F-4D97-AF65-F5344CB8AC3E}">
        <p14:creationId xmlns:p14="http://schemas.microsoft.com/office/powerpoint/2010/main" val="994650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6CD2CC44-8690-5C74-BC78-D50C46B32C1C}"/>
              </a:ext>
            </a:extLst>
          </p:cNvPr>
          <p:cNvSpPr/>
          <p:nvPr/>
        </p:nvSpPr>
        <p:spPr>
          <a:xfrm>
            <a:off x="5802157" y="2450691"/>
            <a:ext cx="3062229" cy="3062229"/>
          </a:xfrm>
          <a:prstGeom prst="ellipse">
            <a:avLst/>
          </a:prstGeom>
          <a:solidFill>
            <a:schemeClr val="bg1"/>
          </a:solidFill>
          <a:ln w="28575">
            <a:solidFill>
              <a:srgbClr val="2846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537B8578-2758-C469-1095-213434BF8CE4}"/>
              </a:ext>
            </a:extLst>
          </p:cNvPr>
          <p:cNvSpPr>
            <a:spLocks noGrp="1"/>
          </p:cNvSpPr>
          <p:nvPr>
            <p:ph type="title"/>
          </p:nvPr>
        </p:nvSpPr>
        <p:spPr/>
        <p:txBody>
          <a:bodyPr/>
          <a:lstStyle/>
          <a:p>
            <a:pPr marL="0" indent="0">
              <a:lnSpc>
                <a:spcPct val="200000"/>
              </a:lnSpc>
              <a:spcBef>
                <a:spcPts val="0"/>
              </a:spcBef>
              <a:buNone/>
            </a:pPr>
            <a:r>
              <a:rPr lang="en-US" sz="3200"/>
              <a:t>Primary caregiver</a:t>
            </a:r>
            <a:endParaRPr lang="en-US" sz="4400">
              <a:solidFill>
                <a:schemeClr val="accent2"/>
              </a:solidFill>
              <a:latin typeface="+mj-lt"/>
            </a:endParaRPr>
          </a:p>
        </p:txBody>
      </p:sp>
      <p:sp>
        <p:nvSpPr>
          <p:cNvPr id="11" name="Text Placeholder 10">
            <a:extLst>
              <a:ext uri="{FF2B5EF4-FFF2-40B4-BE49-F238E27FC236}">
                <a16:creationId xmlns:a16="http://schemas.microsoft.com/office/drawing/2014/main" id="{264B3C83-A167-63E8-CE24-4435D97A5FF4}"/>
              </a:ext>
            </a:extLst>
          </p:cNvPr>
          <p:cNvSpPr>
            <a:spLocks noGrp="1"/>
          </p:cNvSpPr>
          <p:nvPr>
            <p:ph type="body" sz="quarter" idx="26"/>
          </p:nvPr>
        </p:nvSpPr>
        <p:spPr>
          <a:xfrm>
            <a:off x="623889" y="5919907"/>
            <a:ext cx="10919634" cy="483081"/>
          </a:xfrm>
        </p:spPr>
        <p:txBody>
          <a:bodyPr/>
          <a:lstStyle/>
          <a:p>
            <a:r>
              <a:rPr lang="en-US"/>
              <a:t>1. 2. </a:t>
            </a:r>
            <a:r>
              <a:rPr lang="en-US" err="1"/>
              <a:t>Aragao</a:t>
            </a:r>
            <a:r>
              <a:rPr lang="en-US"/>
              <a:t>, Carolina. Gender pay gap in U.S. hasn’t changed much in two decades. Pew Research Center. https://www.pewresearch.org/short-reads/2023/03/01/gender-pay-gapfacts/#:~:text=The%20gender%20gap%20in%20pay,-%20and%20part-time%20workers. March 1, 2023.</a:t>
            </a:r>
          </a:p>
          <a:p>
            <a:r>
              <a:rPr lang="en-US"/>
              <a:t>2. “The rising purchasing power of women: Facts and statistics.” https://www.bankrate.com/loans/personal-loans/purchasing-powerof-women-statistics/. January, 2023.</a:t>
            </a:r>
          </a:p>
        </p:txBody>
      </p:sp>
      <p:grpSp>
        <p:nvGrpSpPr>
          <p:cNvPr id="3" name="Group 2">
            <a:extLst>
              <a:ext uri="{FF2B5EF4-FFF2-40B4-BE49-F238E27FC236}">
                <a16:creationId xmlns:a16="http://schemas.microsoft.com/office/drawing/2014/main" id="{0359BCFF-17EC-B50C-D9D2-E3E9F7AF052E}"/>
              </a:ext>
            </a:extLst>
          </p:cNvPr>
          <p:cNvGrpSpPr/>
          <p:nvPr/>
        </p:nvGrpSpPr>
        <p:grpSpPr>
          <a:xfrm>
            <a:off x="656546" y="2209075"/>
            <a:ext cx="2879674" cy="3532421"/>
            <a:chOff x="8270207" y="2795894"/>
            <a:chExt cx="2879674" cy="2949111"/>
          </a:xfrm>
        </p:grpSpPr>
        <p:sp>
          <p:nvSpPr>
            <p:cNvPr id="4" name="Text Placeholder 18">
              <a:extLst>
                <a:ext uri="{FF2B5EF4-FFF2-40B4-BE49-F238E27FC236}">
                  <a16:creationId xmlns:a16="http://schemas.microsoft.com/office/drawing/2014/main" id="{CED0B2C1-4F52-1A60-DEA8-CE63D5F1F744}"/>
                </a:ext>
              </a:extLst>
            </p:cNvPr>
            <p:cNvSpPr txBox="1">
              <a:spLocks/>
            </p:cNvSpPr>
            <p:nvPr/>
          </p:nvSpPr>
          <p:spPr>
            <a:xfrm>
              <a:off x="8496763" y="2917540"/>
              <a:ext cx="2653118" cy="2827465"/>
            </a:xfrm>
            <a:prstGeom prst="rect">
              <a:avLst/>
            </a:prstGeom>
          </p:spPr>
          <p:txBody>
            <a:bodyPr/>
            <a:lstStyle>
              <a:lvl1pPr marL="233363" indent="-233363" algn="l" defTabSz="914400" rtl="0" eaLnBrk="1" latinLnBrk="0" hangingPunct="1">
                <a:lnSpc>
                  <a:spcPts val="2600"/>
                </a:lnSpc>
                <a:spcBef>
                  <a:spcPts val="1000"/>
                </a:spcBef>
                <a:buFont typeface="Arial" panose="020B0604020202020204" pitchFamily="34" charset="0"/>
                <a:buChar char="•"/>
                <a:defRPr sz="2400" kern="1200">
                  <a:solidFill>
                    <a:schemeClr val="tx1"/>
                  </a:solidFill>
                  <a:latin typeface="+mn-lt"/>
                  <a:ea typeface="+mn-ea"/>
                  <a:cs typeface="+mn-cs"/>
                </a:defRPr>
              </a:lvl1pPr>
              <a:lvl2pPr marL="465138" indent="-231775" algn="l" defTabSz="914400" rtl="0" eaLnBrk="1" latinLnBrk="0" hangingPunct="1">
                <a:lnSpc>
                  <a:spcPts val="2600"/>
                </a:lnSpc>
                <a:spcBef>
                  <a:spcPts val="500"/>
                </a:spcBef>
                <a:buFont typeface="Courier New" panose="02070309020205020404" pitchFamily="49" charset="0"/>
                <a:buChar char="-"/>
                <a:defRPr sz="2400" kern="1200">
                  <a:solidFill>
                    <a:schemeClr val="tx1"/>
                  </a:solidFill>
                  <a:latin typeface="+mn-lt"/>
                  <a:ea typeface="+mn-ea"/>
                  <a:cs typeface="+mn-cs"/>
                </a:defRPr>
              </a:lvl2pPr>
              <a:lvl3pPr marL="681038" indent="-215900" algn="l" defTabSz="914400" rtl="0" eaLnBrk="1" latinLnBrk="0" hangingPunct="1">
                <a:lnSpc>
                  <a:spcPts val="26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ts val="26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ts val="26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endParaRPr lang="en-US">
                <a:solidFill>
                  <a:schemeClr val="accent2"/>
                </a:solidFill>
                <a:latin typeface="+mj-lt"/>
              </a:endParaRPr>
            </a:p>
            <a:p>
              <a:pPr marL="0" indent="0">
                <a:lnSpc>
                  <a:spcPct val="100000"/>
                </a:lnSpc>
                <a:spcBef>
                  <a:spcPts val="0"/>
                </a:spcBef>
                <a:buNone/>
              </a:pPr>
              <a:endParaRPr lang="en-US" sz="2000">
                <a:solidFill>
                  <a:schemeClr val="accent2"/>
                </a:solidFill>
                <a:latin typeface="+mj-lt"/>
              </a:endParaRPr>
            </a:p>
            <a:p>
              <a:pPr marL="0" indent="0">
                <a:lnSpc>
                  <a:spcPct val="100000"/>
                </a:lnSpc>
                <a:spcBef>
                  <a:spcPts val="0"/>
                </a:spcBef>
                <a:buNone/>
              </a:pPr>
              <a:endParaRPr lang="en-US" sz="1200"/>
            </a:p>
            <a:p>
              <a:pPr marL="0" indent="0">
                <a:lnSpc>
                  <a:spcPct val="100000"/>
                </a:lnSpc>
                <a:spcBef>
                  <a:spcPts val="0"/>
                </a:spcBef>
                <a:buNone/>
              </a:pPr>
              <a:endParaRPr lang="en-US" sz="1200"/>
            </a:p>
            <a:p>
              <a:pPr marL="0" indent="0">
                <a:lnSpc>
                  <a:spcPct val="100000"/>
                </a:lnSpc>
                <a:spcBef>
                  <a:spcPts val="0"/>
                </a:spcBef>
                <a:buNone/>
              </a:pPr>
              <a:endParaRPr lang="en-US" sz="1200"/>
            </a:p>
            <a:p>
              <a:pPr marL="0" indent="0">
                <a:lnSpc>
                  <a:spcPct val="100000"/>
                </a:lnSpc>
                <a:spcBef>
                  <a:spcPts val="0"/>
                </a:spcBef>
                <a:buNone/>
              </a:pPr>
              <a:r>
                <a:rPr lang="en-US" sz="1800" b="1">
                  <a:solidFill>
                    <a:srgbClr val="098D3E"/>
                  </a:solidFill>
                </a:rPr>
                <a:t>More than 75 percent </a:t>
              </a:r>
            </a:p>
            <a:p>
              <a:pPr marL="0" indent="0">
                <a:lnSpc>
                  <a:spcPct val="100000"/>
                </a:lnSpc>
                <a:spcBef>
                  <a:spcPts val="0"/>
                </a:spcBef>
                <a:buNone/>
              </a:pPr>
              <a:r>
                <a:rPr lang="en-US" sz="1800" b="1">
                  <a:solidFill>
                    <a:srgbClr val="098D3E"/>
                  </a:solidFill>
                </a:rPr>
                <a:t>of caregivers identify </a:t>
              </a:r>
            </a:p>
            <a:p>
              <a:pPr marL="0" indent="0">
                <a:lnSpc>
                  <a:spcPct val="100000"/>
                </a:lnSpc>
                <a:spcBef>
                  <a:spcPts val="0"/>
                </a:spcBef>
                <a:buNone/>
              </a:pPr>
              <a:r>
                <a:rPr lang="en-US" sz="1800" b="1">
                  <a:solidFill>
                    <a:srgbClr val="098D3E"/>
                  </a:solidFill>
                </a:rPr>
                <a:t>as women.</a:t>
              </a:r>
              <a:r>
                <a:rPr lang="en-US" sz="1800" b="1" baseline="30000">
                  <a:solidFill>
                    <a:srgbClr val="098D3E"/>
                  </a:solidFill>
                </a:rPr>
                <a:t>1</a:t>
              </a:r>
              <a:r>
                <a:rPr lang="en-US" sz="1800" b="1">
                  <a:solidFill>
                    <a:srgbClr val="098D3E"/>
                  </a:solidFill>
                </a:rPr>
                <a:t> </a:t>
              </a:r>
            </a:p>
            <a:p>
              <a:pPr marL="0" indent="0">
                <a:lnSpc>
                  <a:spcPct val="100000"/>
                </a:lnSpc>
                <a:spcBef>
                  <a:spcPts val="0"/>
                </a:spcBef>
                <a:buNone/>
              </a:pPr>
              <a:endParaRPr lang="en-US" sz="1200"/>
            </a:p>
            <a:p>
              <a:pPr marL="0" indent="0">
                <a:lnSpc>
                  <a:spcPct val="100000"/>
                </a:lnSpc>
                <a:spcBef>
                  <a:spcPts val="0"/>
                </a:spcBef>
                <a:buNone/>
              </a:pPr>
              <a:r>
                <a:rPr lang="en-US" sz="1200"/>
                <a:t>At some point, you may provide care for aging parents or relatives, while potentially taking care of your own children. </a:t>
              </a:r>
              <a:endParaRPr lang="en-US" sz="1600"/>
            </a:p>
          </p:txBody>
        </p:sp>
        <p:cxnSp>
          <p:nvCxnSpPr>
            <p:cNvPr id="5" name="Straight Connector 4">
              <a:extLst>
                <a:ext uri="{FF2B5EF4-FFF2-40B4-BE49-F238E27FC236}">
                  <a16:creationId xmlns:a16="http://schemas.microsoft.com/office/drawing/2014/main" id="{C3D9C2F4-68CC-82FB-0F2F-CB2C4F42E8C7}"/>
                </a:ext>
              </a:extLst>
            </p:cNvPr>
            <p:cNvCxnSpPr>
              <a:cxnSpLocks/>
            </p:cNvCxnSpPr>
            <p:nvPr/>
          </p:nvCxnSpPr>
          <p:spPr>
            <a:xfrm>
              <a:off x="8270207" y="2795894"/>
              <a:ext cx="0" cy="275828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7">
            <a:extLst>
              <a:ext uri="{FF2B5EF4-FFF2-40B4-BE49-F238E27FC236}">
                <a16:creationId xmlns:a16="http://schemas.microsoft.com/office/drawing/2014/main" id="{171804B1-40FA-D48A-200E-12A69B2627F9}"/>
              </a:ext>
            </a:extLst>
          </p:cNvPr>
          <p:cNvSpPr txBox="1">
            <a:spLocks/>
          </p:cNvSpPr>
          <p:nvPr/>
        </p:nvSpPr>
        <p:spPr>
          <a:xfrm>
            <a:off x="6241290" y="3864287"/>
            <a:ext cx="2292744" cy="1263872"/>
          </a:xfrm>
          <a:prstGeom prst="rect">
            <a:avLst/>
          </a:prstGeom>
        </p:spPr>
        <p:txBody>
          <a:bodyPr vert="horz" lIns="0" tIns="0" rIns="0" bIns="0" rtlCol="0" anchor="t" anchorCtr="0">
            <a:noAutofit/>
          </a:bodyPr>
          <a:lstStyle>
            <a:lvl1pPr algn="l" defTabSz="914400" rtl="0" eaLnBrk="1" latinLnBrk="0" hangingPunct="1">
              <a:lnSpc>
                <a:spcPts val="3100"/>
              </a:lnSpc>
              <a:spcBef>
                <a:spcPct val="0"/>
              </a:spcBef>
              <a:buNone/>
              <a:defRPr sz="3000" b="1" kern="1200">
                <a:solidFill>
                  <a:schemeClr val="accent1"/>
                </a:solidFill>
                <a:latin typeface="+mj-lt"/>
                <a:ea typeface="+mj-ea"/>
                <a:cs typeface="+mj-cs"/>
              </a:defRPr>
            </a:lvl1pPr>
          </a:lstStyle>
          <a:p>
            <a:pPr algn="ctr">
              <a:lnSpc>
                <a:spcPct val="100000"/>
              </a:lnSpc>
            </a:pPr>
            <a:r>
              <a:rPr lang="en-US" sz="1400"/>
              <a:t>Women globally tend to spend three times as many hours on unpaid domestic and care work compared to men.</a:t>
            </a:r>
            <a:r>
              <a:rPr lang="en-US" sz="1400" baseline="30000"/>
              <a:t>2</a:t>
            </a:r>
          </a:p>
        </p:txBody>
      </p:sp>
      <p:pic>
        <p:nvPicPr>
          <p:cNvPr id="16" name="Picture 15">
            <a:extLst>
              <a:ext uri="{FF2B5EF4-FFF2-40B4-BE49-F238E27FC236}">
                <a16:creationId xmlns:a16="http://schemas.microsoft.com/office/drawing/2014/main" id="{5909085A-3337-8600-217F-52ED715785D2}"/>
              </a:ext>
            </a:extLst>
          </p:cNvPr>
          <p:cNvPicPr>
            <a:picLocks noChangeAspect="1"/>
          </p:cNvPicPr>
          <p:nvPr/>
        </p:nvPicPr>
        <p:blipFill>
          <a:blip r:embed="rId3"/>
          <a:stretch>
            <a:fillRect/>
          </a:stretch>
        </p:blipFill>
        <p:spPr>
          <a:xfrm>
            <a:off x="6556877" y="2879160"/>
            <a:ext cx="1552787" cy="949373"/>
          </a:xfrm>
          <a:prstGeom prst="rect">
            <a:avLst/>
          </a:prstGeom>
        </p:spPr>
      </p:pic>
      <p:pic>
        <p:nvPicPr>
          <p:cNvPr id="17" name="Picture 16" descr="A person holding a baby&#10;&#10;Description automatically generated">
            <a:extLst>
              <a:ext uri="{FF2B5EF4-FFF2-40B4-BE49-F238E27FC236}">
                <a16:creationId xmlns:a16="http://schemas.microsoft.com/office/drawing/2014/main" id="{6A80BC9C-A50C-19CB-4E12-F89C438E960B}"/>
              </a:ext>
            </a:extLst>
          </p:cNvPr>
          <p:cNvPicPr>
            <a:picLocks noChangeAspect="1"/>
          </p:cNvPicPr>
          <p:nvPr/>
        </p:nvPicPr>
        <p:blipFill rotWithShape="1">
          <a:blip r:embed="rId4"/>
          <a:srcRect l="16658" r="16658"/>
          <a:stretch/>
        </p:blipFill>
        <p:spPr>
          <a:xfrm>
            <a:off x="3762775" y="2209075"/>
            <a:ext cx="2478515" cy="2478515"/>
          </a:xfrm>
          <a:prstGeom prst="ellipse">
            <a:avLst/>
          </a:prstGeom>
        </p:spPr>
      </p:pic>
      <p:pic>
        <p:nvPicPr>
          <p:cNvPr id="18" name="Graphic 17">
            <a:extLst>
              <a:ext uri="{FF2B5EF4-FFF2-40B4-BE49-F238E27FC236}">
                <a16:creationId xmlns:a16="http://schemas.microsoft.com/office/drawing/2014/main" id="{5100E1B2-60B3-39DC-B7C7-B05D6B7AB907}"/>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83102" y="2508480"/>
            <a:ext cx="1166878" cy="855711"/>
          </a:xfrm>
          <a:prstGeom prst="rect">
            <a:avLst/>
          </a:prstGeom>
        </p:spPr>
      </p:pic>
      <p:pic>
        <p:nvPicPr>
          <p:cNvPr id="21" name="Picture 20" descr="A green circle with black circle&#10;&#10;Description automatically generated">
            <a:extLst>
              <a:ext uri="{FF2B5EF4-FFF2-40B4-BE49-F238E27FC236}">
                <a16:creationId xmlns:a16="http://schemas.microsoft.com/office/drawing/2014/main" id="{8F28D841-D74D-FD39-149B-442F5D7128E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14299"/>
          <a:stretch/>
        </p:blipFill>
        <p:spPr>
          <a:xfrm>
            <a:off x="8626832" y="4048139"/>
            <a:ext cx="3565168" cy="1258819"/>
          </a:xfrm>
          <a:prstGeom prst="rect">
            <a:avLst/>
          </a:prstGeom>
        </p:spPr>
      </p:pic>
      <p:sp>
        <p:nvSpPr>
          <p:cNvPr id="22" name="Oval 21">
            <a:extLst>
              <a:ext uri="{FF2B5EF4-FFF2-40B4-BE49-F238E27FC236}">
                <a16:creationId xmlns:a16="http://schemas.microsoft.com/office/drawing/2014/main" id="{6A64AFA0-0354-1CD6-C565-FD78DBC7D89E}"/>
              </a:ext>
            </a:extLst>
          </p:cNvPr>
          <p:cNvSpPr/>
          <p:nvPr/>
        </p:nvSpPr>
        <p:spPr>
          <a:xfrm>
            <a:off x="5638242" y="4432276"/>
            <a:ext cx="445319" cy="44531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970E7B6-EAEC-32FC-76AB-A0FE7B46149D}"/>
              </a:ext>
            </a:extLst>
          </p:cNvPr>
          <p:cNvSpPr/>
          <p:nvPr/>
        </p:nvSpPr>
        <p:spPr>
          <a:xfrm>
            <a:off x="5980862" y="4687590"/>
            <a:ext cx="258778" cy="258778"/>
          </a:xfrm>
          <a:prstGeom prst="ellipse">
            <a:avLst/>
          </a:prstGeom>
          <a:solidFill>
            <a:schemeClr val="bg1"/>
          </a:solidFill>
          <a:ln w="28575">
            <a:solidFill>
              <a:srgbClr val="95C9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6696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een and black logo&#10;&#10;Description automatically generated">
            <a:extLst>
              <a:ext uri="{FF2B5EF4-FFF2-40B4-BE49-F238E27FC236}">
                <a16:creationId xmlns:a16="http://schemas.microsoft.com/office/drawing/2014/main" id="{9E66D361-88BE-90DA-B6AE-F60BD5D0127F}"/>
              </a:ext>
            </a:extLst>
          </p:cNvPr>
          <p:cNvPicPr>
            <a:picLocks noChangeAspect="1"/>
          </p:cNvPicPr>
          <p:nvPr/>
        </p:nvPicPr>
        <p:blipFill rotWithShape="1">
          <a:blip r:embed="rId3">
            <a:extLst>
              <a:ext uri="{28A0092B-C50C-407E-A947-70E740481C1C}">
                <a14:useLocalDpi xmlns:a14="http://schemas.microsoft.com/office/drawing/2010/main"/>
              </a:ext>
            </a:extLst>
          </a:blip>
          <a:srcRect l="8483" t="8440" r="29643" b="36228"/>
          <a:stretch/>
        </p:blipFill>
        <p:spPr>
          <a:xfrm>
            <a:off x="5124489" y="1962836"/>
            <a:ext cx="3397878" cy="3038661"/>
          </a:xfrm>
          <a:prstGeom prst="rect">
            <a:avLst/>
          </a:prstGeom>
        </p:spPr>
      </p:pic>
      <p:sp>
        <p:nvSpPr>
          <p:cNvPr id="8" name="Title 7">
            <a:extLst>
              <a:ext uri="{FF2B5EF4-FFF2-40B4-BE49-F238E27FC236}">
                <a16:creationId xmlns:a16="http://schemas.microsoft.com/office/drawing/2014/main" id="{537B8578-2758-C469-1095-213434BF8CE4}"/>
              </a:ext>
            </a:extLst>
          </p:cNvPr>
          <p:cNvSpPr>
            <a:spLocks noGrp="1"/>
          </p:cNvSpPr>
          <p:nvPr>
            <p:ph type="title"/>
          </p:nvPr>
        </p:nvSpPr>
        <p:spPr/>
        <p:txBody>
          <a:bodyPr/>
          <a:lstStyle/>
          <a:p>
            <a:pPr marL="0" indent="0">
              <a:lnSpc>
                <a:spcPct val="200000"/>
              </a:lnSpc>
              <a:spcBef>
                <a:spcPts val="0"/>
              </a:spcBef>
              <a:buNone/>
            </a:pPr>
            <a:r>
              <a:rPr lang="en-US" sz="3200"/>
              <a:t>Retirement catch-up</a:t>
            </a:r>
          </a:p>
        </p:txBody>
      </p:sp>
      <p:sp>
        <p:nvSpPr>
          <p:cNvPr id="11" name="Text Placeholder 10">
            <a:extLst>
              <a:ext uri="{FF2B5EF4-FFF2-40B4-BE49-F238E27FC236}">
                <a16:creationId xmlns:a16="http://schemas.microsoft.com/office/drawing/2014/main" id="{264B3C83-A167-63E8-CE24-4435D97A5FF4}"/>
              </a:ext>
            </a:extLst>
          </p:cNvPr>
          <p:cNvSpPr>
            <a:spLocks noGrp="1"/>
          </p:cNvSpPr>
          <p:nvPr>
            <p:ph type="body" sz="quarter" idx="26"/>
          </p:nvPr>
        </p:nvSpPr>
        <p:spPr>
          <a:xfrm>
            <a:off x="623889" y="6251679"/>
            <a:ext cx="10919634" cy="483081"/>
          </a:xfrm>
        </p:spPr>
        <p:txBody>
          <a:bodyPr/>
          <a:lstStyle/>
          <a:p>
            <a:r>
              <a:rPr lang="en-US"/>
              <a:t>1. </a:t>
            </a:r>
            <a:r>
              <a:rPr lang="en-US" err="1"/>
              <a:t>Aragao</a:t>
            </a:r>
            <a:r>
              <a:rPr lang="en-US"/>
              <a:t>, Carolina. Gender pay gap in U.S. hasn’t changed much in two decades. Pew Research Center. https://www.pewresearch.org/short-reads/2023/03/01/gender-pay-gapfacts/#:~:text=The%20gender%20gap%20in%20pay,-%20and%20part-time%20workers. March 1, 2023.</a:t>
            </a:r>
          </a:p>
          <a:p>
            <a:r>
              <a:rPr lang="en-US"/>
              <a:t>2. Samuels, Claire. Caregiver statistics: A data portrait of family caregiving in 2023. aplaceformom.com. www.aplaceformom.com/senior-living-data/articles/caregiver-statistics. June 15, 2023</a:t>
            </a:r>
          </a:p>
          <a:p>
            <a:endParaRPr lang="en-US"/>
          </a:p>
        </p:txBody>
      </p:sp>
      <p:grpSp>
        <p:nvGrpSpPr>
          <p:cNvPr id="3" name="Group 2">
            <a:extLst>
              <a:ext uri="{FF2B5EF4-FFF2-40B4-BE49-F238E27FC236}">
                <a16:creationId xmlns:a16="http://schemas.microsoft.com/office/drawing/2014/main" id="{0359BCFF-17EC-B50C-D9D2-E3E9F7AF052E}"/>
              </a:ext>
            </a:extLst>
          </p:cNvPr>
          <p:cNvGrpSpPr/>
          <p:nvPr/>
        </p:nvGrpSpPr>
        <p:grpSpPr>
          <a:xfrm>
            <a:off x="656546" y="2209075"/>
            <a:ext cx="4360513" cy="3532421"/>
            <a:chOff x="8270207" y="2795894"/>
            <a:chExt cx="4360513" cy="2949111"/>
          </a:xfrm>
        </p:grpSpPr>
        <p:sp>
          <p:nvSpPr>
            <p:cNvPr id="4" name="Text Placeholder 18">
              <a:extLst>
                <a:ext uri="{FF2B5EF4-FFF2-40B4-BE49-F238E27FC236}">
                  <a16:creationId xmlns:a16="http://schemas.microsoft.com/office/drawing/2014/main" id="{CED0B2C1-4F52-1A60-DEA8-CE63D5F1F744}"/>
                </a:ext>
              </a:extLst>
            </p:cNvPr>
            <p:cNvSpPr txBox="1">
              <a:spLocks/>
            </p:cNvSpPr>
            <p:nvPr/>
          </p:nvSpPr>
          <p:spPr>
            <a:xfrm>
              <a:off x="8496762" y="2917540"/>
              <a:ext cx="4133958" cy="2827465"/>
            </a:xfrm>
            <a:prstGeom prst="rect">
              <a:avLst/>
            </a:prstGeom>
          </p:spPr>
          <p:txBody>
            <a:bodyPr/>
            <a:lstStyle>
              <a:lvl1pPr marL="233363" indent="-233363" algn="l" defTabSz="914400" rtl="0" eaLnBrk="1" latinLnBrk="0" hangingPunct="1">
                <a:lnSpc>
                  <a:spcPts val="2600"/>
                </a:lnSpc>
                <a:spcBef>
                  <a:spcPts val="1000"/>
                </a:spcBef>
                <a:buFont typeface="Arial" panose="020B0604020202020204" pitchFamily="34" charset="0"/>
                <a:buChar char="•"/>
                <a:defRPr sz="2400" kern="1200">
                  <a:solidFill>
                    <a:schemeClr val="tx1"/>
                  </a:solidFill>
                  <a:latin typeface="+mn-lt"/>
                  <a:ea typeface="+mn-ea"/>
                  <a:cs typeface="+mn-cs"/>
                </a:defRPr>
              </a:lvl1pPr>
              <a:lvl2pPr marL="465138" indent="-231775" algn="l" defTabSz="914400" rtl="0" eaLnBrk="1" latinLnBrk="0" hangingPunct="1">
                <a:lnSpc>
                  <a:spcPts val="2600"/>
                </a:lnSpc>
                <a:spcBef>
                  <a:spcPts val="500"/>
                </a:spcBef>
                <a:buFont typeface="Courier New" panose="02070309020205020404" pitchFamily="49" charset="0"/>
                <a:buChar char="-"/>
                <a:defRPr sz="2400" kern="1200">
                  <a:solidFill>
                    <a:schemeClr val="tx1"/>
                  </a:solidFill>
                  <a:latin typeface="+mn-lt"/>
                  <a:ea typeface="+mn-ea"/>
                  <a:cs typeface="+mn-cs"/>
                </a:defRPr>
              </a:lvl2pPr>
              <a:lvl3pPr marL="681038" indent="-215900" algn="l" defTabSz="914400" rtl="0" eaLnBrk="1" latinLnBrk="0" hangingPunct="1">
                <a:lnSpc>
                  <a:spcPts val="26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ts val="26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ts val="26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endParaRPr lang="en-US">
                <a:solidFill>
                  <a:schemeClr val="accent2"/>
                </a:solidFill>
                <a:latin typeface="+mj-lt"/>
              </a:endParaRPr>
            </a:p>
            <a:p>
              <a:pPr marL="0" indent="0">
                <a:lnSpc>
                  <a:spcPct val="100000"/>
                </a:lnSpc>
                <a:spcBef>
                  <a:spcPts val="0"/>
                </a:spcBef>
                <a:buNone/>
              </a:pPr>
              <a:endParaRPr lang="en-US" sz="1200"/>
            </a:p>
            <a:p>
              <a:pPr marL="0" indent="0">
                <a:lnSpc>
                  <a:spcPct val="100000"/>
                </a:lnSpc>
                <a:spcBef>
                  <a:spcPts val="0"/>
                </a:spcBef>
                <a:buNone/>
              </a:pPr>
              <a:endParaRPr lang="en-US" sz="1800" b="1">
                <a:solidFill>
                  <a:srgbClr val="098D3E"/>
                </a:solidFill>
              </a:endParaRPr>
            </a:p>
            <a:p>
              <a:pPr marL="0" indent="0">
                <a:lnSpc>
                  <a:spcPct val="100000"/>
                </a:lnSpc>
                <a:spcBef>
                  <a:spcPts val="0"/>
                </a:spcBef>
                <a:buNone/>
              </a:pPr>
              <a:r>
                <a:rPr lang="en-US" sz="1800" b="1">
                  <a:solidFill>
                    <a:srgbClr val="098D3E"/>
                  </a:solidFill>
                </a:rPr>
                <a:t>On average, women earn 82%  </a:t>
              </a:r>
            </a:p>
            <a:p>
              <a:pPr marL="0" indent="0">
                <a:lnSpc>
                  <a:spcPct val="100000"/>
                </a:lnSpc>
                <a:spcBef>
                  <a:spcPts val="0"/>
                </a:spcBef>
                <a:buNone/>
              </a:pPr>
              <a:r>
                <a:rPr lang="en-US" sz="1800" b="1">
                  <a:solidFill>
                    <a:srgbClr val="098D3E"/>
                  </a:solidFill>
                </a:rPr>
                <a:t>of what men earn, which can prevent women from saving or planning for retirement in the early years of employment.</a:t>
              </a:r>
              <a:r>
                <a:rPr lang="en-US" sz="1800" b="1" baseline="30000">
                  <a:solidFill>
                    <a:srgbClr val="098D3E"/>
                  </a:solidFill>
                </a:rPr>
                <a:t>1</a:t>
              </a:r>
              <a:r>
                <a:rPr lang="en-US" sz="1800" b="1">
                  <a:solidFill>
                    <a:srgbClr val="098D3E"/>
                  </a:solidFill>
                </a:rPr>
                <a:t> </a:t>
              </a:r>
            </a:p>
            <a:p>
              <a:pPr marL="0" indent="0">
                <a:lnSpc>
                  <a:spcPct val="100000"/>
                </a:lnSpc>
                <a:spcBef>
                  <a:spcPts val="0"/>
                </a:spcBef>
                <a:buNone/>
              </a:pPr>
              <a:endParaRPr lang="en-US" sz="1200"/>
            </a:p>
            <a:p>
              <a:pPr marL="0" indent="0">
                <a:lnSpc>
                  <a:spcPct val="100000"/>
                </a:lnSpc>
                <a:spcBef>
                  <a:spcPts val="0"/>
                </a:spcBef>
                <a:buNone/>
              </a:pPr>
              <a:r>
                <a:rPr lang="en-US" sz="1200"/>
                <a:t>In addition, many women take time off work to care for family, which creates a need to catch up on their retirement savings. </a:t>
              </a:r>
              <a:endParaRPr lang="en-US" sz="1600" baseline="30000"/>
            </a:p>
          </p:txBody>
        </p:sp>
        <p:cxnSp>
          <p:nvCxnSpPr>
            <p:cNvPr id="5" name="Straight Connector 4">
              <a:extLst>
                <a:ext uri="{FF2B5EF4-FFF2-40B4-BE49-F238E27FC236}">
                  <a16:creationId xmlns:a16="http://schemas.microsoft.com/office/drawing/2014/main" id="{C3D9C2F4-68CC-82FB-0F2F-CB2C4F42E8C7}"/>
                </a:ext>
              </a:extLst>
            </p:cNvPr>
            <p:cNvCxnSpPr>
              <a:cxnSpLocks/>
            </p:cNvCxnSpPr>
            <p:nvPr/>
          </p:nvCxnSpPr>
          <p:spPr>
            <a:xfrm>
              <a:off x="8270207" y="2795894"/>
              <a:ext cx="0" cy="275828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6" name="Graphic 5">
            <a:extLst>
              <a:ext uri="{FF2B5EF4-FFF2-40B4-BE49-F238E27FC236}">
                <a16:creationId xmlns:a16="http://schemas.microsoft.com/office/drawing/2014/main" id="{5D5AA463-672D-E17C-A227-A824DFACCAF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83101" y="2248797"/>
            <a:ext cx="669926" cy="669926"/>
          </a:xfrm>
          <a:prstGeom prst="rect">
            <a:avLst/>
          </a:prstGeom>
        </p:spPr>
      </p:pic>
      <p:sp>
        <p:nvSpPr>
          <p:cNvPr id="14" name="Rectangle 13">
            <a:extLst>
              <a:ext uri="{FF2B5EF4-FFF2-40B4-BE49-F238E27FC236}">
                <a16:creationId xmlns:a16="http://schemas.microsoft.com/office/drawing/2014/main" id="{84935CB9-6D9F-0B0D-916B-670A863F6678}"/>
              </a:ext>
            </a:extLst>
          </p:cNvPr>
          <p:cNvSpPr/>
          <p:nvPr/>
        </p:nvSpPr>
        <p:spPr>
          <a:xfrm>
            <a:off x="5653665" y="2439265"/>
            <a:ext cx="2299956" cy="13304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EB5A85E-31E8-8380-D657-3168A3FA0412}"/>
              </a:ext>
            </a:extLst>
          </p:cNvPr>
          <p:cNvSpPr txBox="1"/>
          <p:nvPr/>
        </p:nvSpPr>
        <p:spPr>
          <a:xfrm>
            <a:off x="5655306" y="2511554"/>
            <a:ext cx="2336244" cy="1261884"/>
          </a:xfrm>
          <a:prstGeom prst="rect">
            <a:avLst/>
          </a:prstGeom>
          <a:solidFill>
            <a:schemeClr val="bg1"/>
          </a:solidFill>
          <a:ln>
            <a:noFill/>
          </a:ln>
        </p:spPr>
        <p:txBody>
          <a:bodyPr wrap="square">
            <a:spAutoFit/>
          </a:bodyPr>
          <a:lstStyle/>
          <a:p>
            <a:pPr marL="0" indent="0" algn="ctr">
              <a:lnSpc>
                <a:spcPct val="100000"/>
              </a:lnSpc>
              <a:spcBef>
                <a:spcPts val="0"/>
              </a:spcBef>
              <a:buNone/>
            </a:pPr>
            <a:r>
              <a:rPr lang="en-US" sz="4000" b="1">
                <a:solidFill>
                  <a:srgbClr val="58595B"/>
                </a:solidFill>
                <a:latin typeface="Hurme Geometric Sans 4 Bold" panose="020B0A00020000000000" pitchFamily="34" charset="0"/>
              </a:rPr>
              <a:t>4.5</a:t>
            </a:r>
            <a:r>
              <a:rPr lang="en-US" b="1">
                <a:solidFill>
                  <a:srgbClr val="58595B"/>
                </a:solidFill>
              </a:rPr>
              <a:t> </a:t>
            </a:r>
            <a:r>
              <a:rPr lang="en-US" sz="1400" b="1">
                <a:solidFill>
                  <a:srgbClr val="58595B"/>
                </a:solidFill>
              </a:rPr>
              <a:t>years</a:t>
            </a:r>
          </a:p>
          <a:p>
            <a:pPr marL="0" indent="0" algn="ctr">
              <a:lnSpc>
                <a:spcPct val="100000"/>
              </a:lnSpc>
              <a:spcBef>
                <a:spcPts val="0"/>
              </a:spcBef>
              <a:buNone/>
            </a:pPr>
            <a:r>
              <a:rPr lang="en-US" sz="1200" b="1">
                <a:solidFill>
                  <a:srgbClr val="58595B"/>
                </a:solidFill>
              </a:rPr>
              <a:t>is the average length of time a caregiver provides unpaid care to a loved one.</a:t>
            </a:r>
            <a:r>
              <a:rPr lang="en-US" sz="1200" b="1" baseline="30000">
                <a:solidFill>
                  <a:srgbClr val="58595B"/>
                </a:solidFill>
              </a:rPr>
              <a:t>2</a:t>
            </a:r>
            <a:endParaRPr lang="en-US" sz="1600" b="1" baseline="30000">
              <a:solidFill>
                <a:srgbClr val="58595B"/>
              </a:solidFill>
            </a:endParaRPr>
          </a:p>
        </p:txBody>
      </p:sp>
      <p:sp>
        <p:nvSpPr>
          <p:cNvPr id="12" name="Rectangle 11">
            <a:extLst>
              <a:ext uri="{FF2B5EF4-FFF2-40B4-BE49-F238E27FC236}">
                <a16:creationId xmlns:a16="http://schemas.microsoft.com/office/drawing/2014/main" id="{2B819932-A3F8-96E9-E2F7-7BF843E89501}"/>
              </a:ext>
            </a:extLst>
          </p:cNvPr>
          <p:cNvSpPr/>
          <p:nvPr/>
        </p:nvSpPr>
        <p:spPr>
          <a:xfrm>
            <a:off x="6096000" y="4429386"/>
            <a:ext cx="574535" cy="86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4E00F6C-28E6-CAB4-49B7-CA0E3F534E47}"/>
              </a:ext>
            </a:extLst>
          </p:cNvPr>
          <p:cNvSpPr/>
          <p:nvPr/>
        </p:nvSpPr>
        <p:spPr>
          <a:xfrm>
            <a:off x="7582565" y="4349215"/>
            <a:ext cx="1104529" cy="86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close up of a logo&#10;&#10;Description automatically generated">
            <a:extLst>
              <a:ext uri="{FF2B5EF4-FFF2-40B4-BE49-F238E27FC236}">
                <a16:creationId xmlns:a16="http://schemas.microsoft.com/office/drawing/2014/main" id="{B9C4442B-32C5-CE41-5A1F-1938F05C6AB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60376" y="4559621"/>
            <a:ext cx="914400" cy="914400"/>
          </a:xfrm>
          <a:prstGeom prst="rect">
            <a:avLst/>
          </a:prstGeom>
        </p:spPr>
      </p:pic>
      <p:pic>
        <p:nvPicPr>
          <p:cNvPr id="24" name="Content Placeholder 9">
            <a:extLst>
              <a:ext uri="{FF2B5EF4-FFF2-40B4-BE49-F238E27FC236}">
                <a16:creationId xmlns:a16="http://schemas.microsoft.com/office/drawing/2014/main" id="{CFF27F26-4F2D-5C92-FB70-F348C496D19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16264" t="23486" r="11437" b="28314"/>
          <a:stretch/>
        </p:blipFill>
        <p:spPr>
          <a:xfrm>
            <a:off x="8134829" y="2655950"/>
            <a:ext cx="3046348" cy="3046348"/>
          </a:xfrm>
          <a:prstGeom prst="ellipse">
            <a:avLst/>
          </a:prstGeom>
        </p:spPr>
      </p:pic>
    </p:spTree>
    <p:extLst>
      <p:ext uri="{BB962C8B-B14F-4D97-AF65-F5344CB8AC3E}">
        <p14:creationId xmlns:p14="http://schemas.microsoft.com/office/powerpoint/2010/main" val="1945620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5F3D9A-D24B-7176-7C52-5B8CFA1D325F}"/>
              </a:ext>
            </a:extLst>
          </p:cNvPr>
          <p:cNvPicPr>
            <a:picLocks noChangeAspect="1"/>
          </p:cNvPicPr>
          <p:nvPr/>
        </p:nvPicPr>
        <p:blipFill rotWithShape="1">
          <a:blip r:embed="rId4"/>
          <a:srcRect t="21107" r="544" b="18893"/>
          <a:stretch/>
        </p:blipFill>
        <p:spPr>
          <a:xfrm flipH="1">
            <a:off x="-1" y="12008"/>
            <a:ext cx="12192000" cy="6895505"/>
          </a:xfrm>
          <a:prstGeom prst="rect">
            <a:avLst/>
          </a:prstGeom>
        </p:spPr>
      </p:pic>
      <p:sp>
        <p:nvSpPr>
          <p:cNvPr id="8" name="Title 7">
            <a:extLst>
              <a:ext uri="{FF2B5EF4-FFF2-40B4-BE49-F238E27FC236}">
                <a16:creationId xmlns:a16="http://schemas.microsoft.com/office/drawing/2014/main" id="{537B8578-2758-C469-1095-213434BF8CE4}"/>
              </a:ext>
            </a:extLst>
          </p:cNvPr>
          <p:cNvSpPr>
            <a:spLocks noGrp="1"/>
          </p:cNvSpPr>
          <p:nvPr>
            <p:ph type="title"/>
          </p:nvPr>
        </p:nvSpPr>
        <p:spPr>
          <a:xfrm>
            <a:off x="518143" y="4505325"/>
            <a:ext cx="6506615" cy="3022647"/>
          </a:xfrm>
        </p:spPr>
        <p:txBody>
          <a:bodyPr/>
          <a:lstStyle/>
          <a:p>
            <a:pPr marL="0" indent="0">
              <a:lnSpc>
                <a:spcPct val="100000"/>
              </a:lnSpc>
              <a:spcBef>
                <a:spcPts val="0"/>
              </a:spcBef>
              <a:buNone/>
            </a:pPr>
            <a:r>
              <a:rPr lang="en-US" sz="4400">
                <a:solidFill>
                  <a:schemeClr val="bg1"/>
                </a:solidFill>
              </a:rPr>
              <a:t>Women can be  </a:t>
            </a:r>
            <a:br>
              <a:rPr lang="en-US" sz="4400">
                <a:solidFill>
                  <a:schemeClr val="bg1"/>
                </a:solidFill>
              </a:rPr>
            </a:br>
            <a:r>
              <a:rPr lang="en-US" sz="4400">
                <a:solidFill>
                  <a:schemeClr val="bg1"/>
                </a:solidFill>
              </a:rPr>
              <a:t>your best clients</a:t>
            </a:r>
            <a:br>
              <a:rPr lang="en-US" sz="4400">
                <a:solidFill>
                  <a:schemeClr val="bg1"/>
                </a:solidFill>
              </a:rPr>
            </a:br>
            <a:r>
              <a:rPr lang="en-US" sz="2000" b="0">
                <a:solidFill>
                  <a:schemeClr val="bg1"/>
                </a:solidFill>
              </a:rPr>
              <a:t>With life insurance and annuity solutions, you can help them own their future and ensure they are financially secure now and in the future.</a:t>
            </a:r>
            <a:endParaRPr lang="en-US" sz="6000" b="0">
              <a:solidFill>
                <a:schemeClr val="bg1"/>
              </a:solidFill>
              <a:latin typeface="+mj-lt"/>
            </a:endParaRPr>
          </a:p>
        </p:txBody>
      </p:sp>
      <p:cxnSp>
        <p:nvCxnSpPr>
          <p:cNvPr id="4" name="Straight Connector 3">
            <a:extLst>
              <a:ext uri="{FF2B5EF4-FFF2-40B4-BE49-F238E27FC236}">
                <a16:creationId xmlns:a16="http://schemas.microsoft.com/office/drawing/2014/main" id="{6421A2C7-2D5E-4058-61F1-C8B1B5C46F81}"/>
              </a:ext>
            </a:extLst>
          </p:cNvPr>
          <p:cNvCxnSpPr>
            <a:cxnSpLocks/>
          </p:cNvCxnSpPr>
          <p:nvPr/>
        </p:nvCxnSpPr>
        <p:spPr>
          <a:xfrm>
            <a:off x="342647" y="4581525"/>
            <a:ext cx="0" cy="121920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7602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1D3575FF-15FF-D491-820A-7D6430182966}"/>
              </a:ext>
            </a:extLst>
          </p:cNvPr>
          <p:cNvSpPr/>
          <p:nvPr/>
        </p:nvSpPr>
        <p:spPr>
          <a:xfrm>
            <a:off x="8350172" y="2580447"/>
            <a:ext cx="3194483" cy="3194483"/>
          </a:xfrm>
          <a:prstGeom prst="ellipse">
            <a:avLst/>
          </a:prstGeom>
          <a:solidFill>
            <a:srgbClr val="2846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6F906FC-2AED-E838-C894-2A7157186ADE}"/>
              </a:ext>
            </a:extLst>
          </p:cNvPr>
          <p:cNvSpPr/>
          <p:nvPr/>
        </p:nvSpPr>
        <p:spPr>
          <a:xfrm>
            <a:off x="6121811" y="2317965"/>
            <a:ext cx="2739255" cy="2739255"/>
          </a:xfrm>
          <a:prstGeom prst="ellipse">
            <a:avLst/>
          </a:prstGeom>
          <a:solidFill>
            <a:srgbClr val="CED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537B8578-2758-C469-1095-213434BF8CE4}"/>
              </a:ext>
            </a:extLst>
          </p:cNvPr>
          <p:cNvSpPr>
            <a:spLocks noGrp="1"/>
          </p:cNvSpPr>
          <p:nvPr>
            <p:ph type="title"/>
          </p:nvPr>
        </p:nvSpPr>
        <p:spPr/>
        <p:txBody>
          <a:bodyPr/>
          <a:lstStyle/>
          <a:p>
            <a:pPr marL="0" indent="0">
              <a:lnSpc>
                <a:spcPct val="200000"/>
              </a:lnSpc>
              <a:spcBef>
                <a:spcPts val="0"/>
              </a:spcBef>
              <a:buNone/>
            </a:pPr>
            <a:r>
              <a:rPr lang="en-US" sz="3200"/>
              <a:t>Why women have the potential to be your best clients</a:t>
            </a:r>
          </a:p>
        </p:txBody>
      </p:sp>
      <p:sp>
        <p:nvSpPr>
          <p:cNvPr id="11" name="Text Placeholder 10">
            <a:extLst>
              <a:ext uri="{FF2B5EF4-FFF2-40B4-BE49-F238E27FC236}">
                <a16:creationId xmlns:a16="http://schemas.microsoft.com/office/drawing/2014/main" id="{264B3C83-A167-63E8-CE24-4435D97A5FF4}"/>
              </a:ext>
            </a:extLst>
          </p:cNvPr>
          <p:cNvSpPr>
            <a:spLocks noGrp="1"/>
          </p:cNvSpPr>
          <p:nvPr>
            <p:ph type="body" sz="quarter" idx="26"/>
          </p:nvPr>
        </p:nvSpPr>
        <p:spPr>
          <a:xfrm>
            <a:off x="623889" y="6432334"/>
            <a:ext cx="10919634" cy="570443"/>
          </a:xfrm>
        </p:spPr>
        <p:txBody>
          <a:bodyPr/>
          <a:lstStyle/>
          <a:p>
            <a:pPr marL="228600" indent="-228600">
              <a:buAutoNum type="arabicPeriod"/>
            </a:pPr>
            <a:r>
              <a:rPr lang="en-US">
                <a:hlinkClick r:id="rId3"/>
              </a:rPr>
              <a:t>https://finance.yahoo.com/news/woman-world-survey-finds-women-150013815.html</a:t>
            </a:r>
            <a:r>
              <a:rPr lang="en-US"/>
              <a:t> March 2023</a:t>
            </a:r>
          </a:p>
          <a:p>
            <a:pPr marL="228600" indent="-228600">
              <a:buFont typeface="Arial" panose="020B0604020202020204" pitchFamily="34" charset="0"/>
              <a:buAutoNum type="arabicPeriod"/>
            </a:pPr>
            <a:r>
              <a:rPr lang="en-US"/>
              <a:t>Average life expectancy at birth in 2023, by continent and gender (in years).” https://www.statista.com/statistics/270861/lifeexpectancy-by-continent. Statista, January 2024.</a:t>
            </a:r>
          </a:p>
          <a:p>
            <a:pPr marL="228600" indent="-228600">
              <a:buFont typeface="Arial" panose="020B0604020202020204" pitchFamily="34" charset="0"/>
              <a:buAutoNum type="arabicPeriod"/>
            </a:pPr>
            <a:r>
              <a:rPr lang="en-US">
                <a:hlinkClick r:id="rId4"/>
              </a:rPr>
              <a:t>https://www.ml.com/women-research.html</a:t>
            </a:r>
            <a:r>
              <a:rPr lang="en-US"/>
              <a:t> 2024</a:t>
            </a:r>
          </a:p>
          <a:p>
            <a:pPr marL="228600" indent="-228600">
              <a:buFont typeface="Arial" panose="020B0604020202020204" pitchFamily="34" charset="0"/>
              <a:buAutoNum type="arabicPeriod"/>
            </a:pPr>
            <a:endParaRPr lang="en-US"/>
          </a:p>
          <a:p>
            <a:pPr marL="228600" indent="-228600">
              <a:buAutoNum type="arabicPeriod"/>
            </a:pPr>
            <a:endParaRPr lang="en-US"/>
          </a:p>
          <a:p>
            <a:pPr marL="228600" indent="-228600">
              <a:buAutoNum type="arabicPeriod"/>
            </a:pPr>
            <a:endParaRPr lang="en-US"/>
          </a:p>
        </p:txBody>
      </p:sp>
      <p:sp>
        <p:nvSpPr>
          <p:cNvPr id="4" name="Text Placeholder 18">
            <a:extLst>
              <a:ext uri="{FF2B5EF4-FFF2-40B4-BE49-F238E27FC236}">
                <a16:creationId xmlns:a16="http://schemas.microsoft.com/office/drawing/2014/main" id="{CED0B2C1-4F52-1A60-DEA8-CE63D5F1F744}"/>
              </a:ext>
            </a:extLst>
          </p:cNvPr>
          <p:cNvSpPr txBox="1">
            <a:spLocks/>
          </p:cNvSpPr>
          <p:nvPr/>
        </p:nvSpPr>
        <p:spPr>
          <a:xfrm>
            <a:off x="751787" y="2909098"/>
            <a:ext cx="4964069" cy="2537180"/>
          </a:xfrm>
          <a:prstGeom prst="rect">
            <a:avLst/>
          </a:prstGeom>
        </p:spPr>
        <p:txBody>
          <a:bodyPr/>
          <a:lstStyle>
            <a:lvl1pPr marL="233363" indent="-233363" algn="l" defTabSz="914400" rtl="0" eaLnBrk="1" latinLnBrk="0" hangingPunct="1">
              <a:lnSpc>
                <a:spcPts val="2600"/>
              </a:lnSpc>
              <a:spcBef>
                <a:spcPts val="1000"/>
              </a:spcBef>
              <a:buFont typeface="Arial" panose="020B0604020202020204" pitchFamily="34" charset="0"/>
              <a:buChar char="•"/>
              <a:defRPr sz="2400" kern="1200">
                <a:solidFill>
                  <a:schemeClr val="tx1"/>
                </a:solidFill>
                <a:latin typeface="+mn-lt"/>
                <a:ea typeface="+mn-ea"/>
                <a:cs typeface="+mn-cs"/>
              </a:defRPr>
            </a:lvl1pPr>
            <a:lvl2pPr marL="465138" indent="-231775" algn="l" defTabSz="914400" rtl="0" eaLnBrk="1" latinLnBrk="0" hangingPunct="1">
              <a:lnSpc>
                <a:spcPts val="2600"/>
              </a:lnSpc>
              <a:spcBef>
                <a:spcPts val="500"/>
              </a:spcBef>
              <a:buFont typeface="Courier New" panose="02070309020205020404" pitchFamily="49" charset="0"/>
              <a:buChar char="-"/>
              <a:defRPr sz="2400" kern="1200">
                <a:solidFill>
                  <a:schemeClr val="tx1"/>
                </a:solidFill>
                <a:latin typeface="+mn-lt"/>
                <a:ea typeface="+mn-ea"/>
                <a:cs typeface="+mn-cs"/>
              </a:defRPr>
            </a:lvl2pPr>
            <a:lvl3pPr marL="681038" indent="-215900" algn="l" defTabSz="914400" rtl="0" eaLnBrk="1" latinLnBrk="0" hangingPunct="1">
              <a:lnSpc>
                <a:spcPts val="26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ts val="26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ts val="26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600" dirty="0"/>
              <a:t>Women posses a majority of the purchasing power</a:t>
            </a:r>
          </a:p>
          <a:p>
            <a:pPr marL="233363" lvl="1" indent="0">
              <a:lnSpc>
                <a:spcPct val="100000"/>
              </a:lnSpc>
              <a:spcBef>
                <a:spcPts val="0"/>
              </a:spcBef>
              <a:buNone/>
            </a:pPr>
            <a:endParaRPr lang="en-US" sz="1600" dirty="0"/>
          </a:p>
          <a:p>
            <a:pPr marL="0" indent="0">
              <a:lnSpc>
                <a:spcPct val="100000"/>
              </a:lnSpc>
              <a:spcBef>
                <a:spcPts val="0"/>
              </a:spcBef>
              <a:buNone/>
            </a:pPr>
            <a:r>
              <a:rPr lang="en-US" sz="1600" dirty="0"/>
              <a:t>Transfer of wealth and inheritance financial planning</a:t>
            </a:r>
          </a:p>
          <a:p>
            <a:pPr marL="0" indent="0">
              <a:lnSpc>
                <a:spcPct val="100000"/>
              </a:lnSpc>
              <a:spcBef>
                <a:spcPts val="0"/>
              </a:spcBef>
              <a:buNone/>
            </a:pPr>
            <a:endParaRPr lang="en-US" sz="1600" dirty="0"/>
          </a:p>
          <a:p>
            <a:pPr marL="0" indent="0">
              <a:lnSpc>
                <a:spcPct val="100000"/>
              </a:lnSpc>
              <a:spcBef>
                <a:spcPts val="0"/>
              </a:spcBef>
              <a:buNone/>
            </a:pPr>
            <a:r>
              <a:rPr lang="en-US" sz="1600" dirty="0"/>
              <a:t>Women are loyal customers – they give positive recommendations and build strong relationships</a:t>
            </a:r>
          </a:p>
          <a:p>
            <a:pPr marL="0" indent="0">
              <a:lnSpc>
                <a:spcPct val="100000"/>
              </a:lnSpc>
              <a:spcBef>
                <a:spcPts val="0"/>
              </a:spcBef>
              <a:buNone/>
            </a:pPr>
            <a:endParaRPr lang="en-US" sz="1600" dirty="0"/>
          </a:p>
          <a:p>
            <a:pPr marL="0" indent="0">
              <a:lnSpc>
                <a:spcPct val="100000"/>
              </a:lnSpc>
              <a:spcBef>
                <a:spcPts val="0"/>
              </a:spcBef>
              <a:buNone/>
            </a:pPr>
            <a:endParaRPr lang="en-US" sz="1600" dirty="0"/>
          </a:p>
          <a:p>
            <a:pPr marL="0" indent="0">
              <a:lnSpc>
                <a:spcPct val="100000"/>
              </a:lnSpc>
              <a:spcBef>
                <a:spcPts val="0"/>
              </a:spcBef>
              <a:buNone/>
            </a:pPr>
            <a:endParaRPr lang="en-US" sz="1400" dirty="0"/>
          </a:p>
          <a:p>
            <a:pPr marL="0" indent="0">
              <a:lnSpc>
                <a:spcPct val="100000"/>
              </a:lnSpc>
              <a:spcBef>
                <a:spcPts val="0"/>
              </a:spcBef>
              <a:buNone/>
            </a:pPr>
            <a:endParaRPr lang="en-US" sz="1400" dirty="0"/>
          </a:p>
        </p:txBody>
      </p:sp>
      <p:sp>
        <p:nvSpPr>
          <p:cNvPr id="7" name="TextBox 6">
            <a:extLst>
              <a:ext uri="{FF2B5EF4-FFF2-40B4-BE49-F238E27FC236}">
                <a16:creationId xmlns:a16="http://schemas.microsoft.com/office/drawing/2014/main" id="{4F6C1951-BABF-3AA9-74B9-186C1105E89A}"/>
              </a:ext>
            </a:extLst>
          </p:cNvPr>
          <p:cNvSpPr txBox="1"/>
          <p:nvPr/>
        </p:nvSpPr>
        <p:spPr>
          <a:xfrm>
            <a:off x="6649956" y="3555554"/>
            <a:ext cx="1909597" cy="969553"/>
          </a:xfrm>
          <a:prstGeom prst="rect">
            <a:avLst/>
          </a:prstGeom>
          <a:noFill/>
          <a:ln>
            <a:noFill/>
          </a:ln>
        </p:spPr>
        <p:txBody>
          <a:bodyPr wrap="square">
            <a:spAutoFit/>
          </a:bodyPr>
          <a:lstStyle/>
          <a:p>
            <a:r>
              <a:rPr lang="en-US" sz="1400"/>
              <a:t>of women either assume control or share control over their family finances.</a:t>
            </a:r>
            <a:r>
              <a:rPr lang="en-US" sz="1400" baseline="30000"/>
              <a:t>1</a:t>
            </a:r>
          </a:p>
        </p:txBody>
      </p:sp>
      <p:sp>
        <p:nvSpPr>
          <p:cNvPr id="16" name="TextBox 15">
            <a:extLst>
              <a:ext uri="{FF2B5EF4-FFF2-40B4-BE49-F238E27FC236}">
                <a16:creationId xmlns:a16="http://schemas.microsoft.com/office/drawing/2014/main" id="{80495B7F-AD13-B59E-32AB-8897D1CA5AEC}"/>
              </a:ext>
            </a:extLst>
          </p:cNvPr>
          <p:cNvSpPr txBox="1"/>
          <p:nvPr/>
        </p:nvSpPr>
        <p:spPr>
          <a:xfrm>
            <a:off x="6615465" y="2529742"/>
            <a:ext cx="2412125" cy="1292662"/>
          </a:xfrm>
          <a:prstGeom prst="rect">
            <a:avLst/>
          </a:prstGeom>
          <a:noFill/>
          <a:ln>
            <a:noFill/>
          </a:ln>
        </p:spPr>
        <p:txBody>
          <a:bodyPr wrap="square">
            <a:spAutoFit/>
          </a:bodyPr>
          <a:lstStyle/>
          <a:p>
            <a:pPr lvl="1">
              <a:lnSpc>
                <a:spcPct val="100000"/>
              </a:lnSpc>
              <a:spcBef>
                <a:spcPts val="0"/>
              </a:spcBef>
            </a:pPr>
            <a:r>
              <a:rPr lang="en-US" sz="1800"/>
              <a:t> </a:t>
            </a:r>
          </a:p>
          <a:p>
            <a:r>
              <a:rPr lang="en-US" sz="6000">
                <a:latin typeface="Hurme Geometric Sans 4 Bold" panose="020B0A00020000000000" pitchFamily="34" charset="0"/>
              </a:rPr>
              <a:t>90% </a:t>
            </a:r>
          </a:p>
        </p:txBody>
      </p:sp>
      <p:sp>
        <p:nvSpPr>
          <p:cNvPr id="18" name="TextBox 17">
            <a:extLst>
              <a:ext uri="{FF2B5EF4-FFF2-40B4-BE49-F238E27FC236}">
                <a16:creationId xmlns:a16="http://schemas.microsoft.com/office/drawing/2014/main" id="{8B591DFA-95EF-ED44-2781-8707676044D5}"/>
              </a:ext>
            </a:extLst>
          </p:cNvPr>
          <p:cNvSpPr txBox="1"/>
          <p:nvPr/>
        </p:nvSpPr>
        <p:spPr>
          <a:xfrm>
            <a:off x="6649956" y="2734871"/>
            <a:ext cx="1034612" cy="307777"/>
          </a:xfrm>
          <a:prstGeom prst="rect">
            <a:avLst/>
          </a:prstGeom>
          <a:noFill/>
          <a:ln>
            <a:noFill/>
          </a:ln>
        </p:spPr>
        <p:txBody>
          <a:bodyPr wrap="square">
            <a:spAutoFit/>
          </a:bodyPr>
          <a:lstStyle/>
          <a:p>
            <a:r>
              <a:rPr lang="en-US" sz="1400"/>
              <a:t>Nearly</a:t>
            </a:r>
          </a:p>
        </p:txBody>
      </p:sp>
      <p:sp>
        <p:nvSpPr>
          <p:cNvPr id="22" name="TextBox 21">
            <a:extLst>
              <a:ext uri="{FF2B5EF4-FFF2-40B4-BE49-F238E27FC236}">
                <a16:creationId xmlns:a16="http://schemas.microsoft.com/office/drawing/2014/main" id="{DC05683B-5A99-ACF8-5842-00FFB8807CAB}"/>
              </a:ext>
            </a:extLst>
          </p:cNvPr>
          <p:cNvSpPr txBox="1"/>
          <p:nvPr/>
        </p:nvSpPr>
        <p:spPr>
          <a:xfrm>
            <a:off x="9132530" y="3368781"/>
            <a:ext cx="2307683" cy="646331"/>
          </a:xfrm>
          <a:prstGeom prst="rect">
            <a:avLst/>
          </a:prstGeom>
          <a:noFill/>
          <a:ln>
            <a:noFill/>
          </a:ln>
        </p:spPr>
        <p:txBody>
          <a:bodyPr wrap="square">
            <a:spAutoFit/>
          </a:bodyPr>
          <a:lstStyle/>
          <a:p>
            <a:r>
              <a:rPr lang="en-US" sz="1200">
                <a:solidFill>
                  <a:schemeClr val="bg1"/>
                </a:solidFill>
              </a:rPr>
              <a:t>of women are likely to recommend their financial advisor to a friend or relative.</a:t>
            </a:r>
            <a:r>
              <a:rPr lang="en-US" sz="1200" baseline="30000">
                <a:solidFill>
                  <a:schemeClr val="bg1"/>
                </a:solidFill>
              </a:rPr>
              <a:t>3</a:t>
            </a:r>
            <a:endParaRPr lang="en-US" sz="1200">
              <a:solidFill>
                <a:schemeClr val="bg1"/>
              </a:solidFill>
            </a:endParaRPr>
          </a:p>
        </p:txBody>
      </p:sp>
      <p:sp>
        <p:nvSpPr>
          <p:cNvPr id="23" name="TextBox 22">
            <a:extLst>
              <a:ext uri="{FF2B5EF4-FFF2-40B4-BE49-F238E27FC236}">
                <a16:creationId xmlns:a16="http://schemas.microsoft.com/office/drawing/2014/main" id="{9FA75D51-A03E-F96A-780F-E46B93237108}"/>
              </a:ext>
            </a:extLst>
          </p:cNvPr>
          <p:cNvSpPr txBox="1"/>
          <p:nvPr/>
        </p:nvSpPr>
        <p:spPr>
          <a:xfrm>
            <a:off x="9132530" y="2432432"/>
            <a:ext cx="2412125" cy="1107996"/>
          </a:xfrm>
          <a:prstGeom prst="rect">
            <a:avLst/>
          </a:prstGeom>
          <a:noFill/>
          <a:ln>
            <a:noFill/>
          </a:ln>
        </p:spPr>
        <p:txBody>
          <a:bodyPr wrap="square">
            <a:spAutoFit/>
          </a:bodyPr>
          <a:lstStyle/>
          <a:p>
            <a:pPr lvl="1">
              <a:lnSpc>
                <a:spcPct val="100000"/>
              </a:lnSpc>
              <a:spcBef>
                <a:spcPts val="0"/>
              </a:spcBef>
            </a:pPr>
            <a:r>
              <a:rPr lang="en-US" sz="1800"/>
              <a:t> </a:t>
            </a:r>
          </a:p>
          <a:p>
            <a:r>
              <a:rPr lang="en-US" sz="4800">
                <a:solidFill>
                  <a:schemeClr val="bg1"/>
                </a:solidFill>
                <a:latin typeface="Hurme Geometric Sans 4 Bold" panose="020B0A00020000000000" pitchFamily="34" charset="0"/>
              </a:rPr>
              <a:t>70% </a:t>
            </a:r>
          </a:p>
        </p:txBody>
      </p:sp>
      <p:sp>
        <p:nvSpPr>
          <p:cNvPr id="26" name="TextBox 25">
            <a:extLst>
              <a:ext uri="{FF2B5EF4-FFF2-40B4-BE49-F238E27FC236}">
                <a16:creationId xmlns:a16="http://schemas.microsoft.com/office/drawing/2014/main" id="{CAB9D4D5-3301-B3D6-F72F-A974A7027CFD}"/>
              </a:ext>
            </a:extLst>
          </p:cNvPr>
          <p:cNvSpPr txBox="1"/>
          <p:nvPr/>
        </p:nvSpPr>
        <p:spPr>
          <a:xfrm>
            <a:off x="8755146" y="4652045"/>
            <a:ext cx="2462377" cy="646331"/>
          </a:xfrm>
          <a:prstGeom prst="rect">
            <a:avLst/>
          </a:prstGeom>
          <a:noFill/>
          <a:ln>
            <a:noFill/>
          </a:ln>
        </p:spPr>
        <p:txBody>
          <a:bodyPr wrap="square">
            <a:spAutoFit/>
          </a:bodyPr>
          <a:lstStyle/>
          <a:p>
            <a:r>
              <a:rPr lang="en-US" sz="1200">
                <a:solidFill>
                  <a:schemeClr val="bg1"/>
                </a:solidFill>
              </a:rPr>
              <a:t>of women are likely to follow their financial advisor to another firm (vs. 30% for men).</a:t>
            </a:r>
            <a:r>
              <a:rPr lang="en-US" sz="1200" baseline="30000">
                <a:solidFill>
                  <a:schemeClr val="bg1"/>
                </a:solidFill>
              </a:rPr>
              <a:t>3</a:t>
            </a:r>
          </a:p>
        </p:txBody>
      </p:sp>
      <p:sp>
        <p:nvSpPr>
          <p:cNvPr id="27" name="TextBox 26">
            <a:extLst>
              <a:ext uri="{FF2B5EF4-FFF2-40B4-BE49-F238E27FC236}">
                <a16:creationId xmlns:a16="http://schemas.microsoft.com/office/drawing/2014/main" id="{45B3F3D5-8F83-A5B6-A0CD-7561AA4F1772}"/>
              </a:ext>
            </a:extLst>
          </p:cNvPr>
          <p:cNvSpPr txBox="1"/>
          <p:nvPr/>
        </p:nvSpPr>
        <p:spPr>
          <a:xfrm>
            <a:off x="8726575" y="3748658"/>
            <a:ext cx="2412125" cy="1107996"/>
          </a:xfrm>
          <a:prstGeom prst="rect">
            <a:avLst/>
          </a:prstGeom>
          <a:noFill/>
          <a:ln>
            <a:noFill/>
          </a:ln>
        </p:spPr>
        <p:txBody>
          <a:bodyPr wrap="square">
            <a:spAutoFit/>
          </a:bodyPr>
          <a:lstStyle/>
          <a:p>
            <a:pPr lvl="1">
              <a:lnSpc>
                <a:spcPct val="100000"/>
              </a:lnSpc>
              <a:spcBef>
                <a:spcPts val="0"/>
              </a:spcBef>
            </a:pPr>
            <a:r>
              <a:rPr lang="en-US" sz="1800"/>
              <a:t> </a:t>
            </a:r>
          </a:p>
          <a:p>
            <a:r>
              <a:rPr lang="en-US" sz="4800">
                <a:solidFill>
                  <a:schemeClr val="bg1"/>
                </a:solidFill>
                <a:latin typeface="Hurme Geometric Sans 4 Bold" panose="020B0A00020000000000" pitchFamily="34" charset="0"/>
              </a:rPr>
              <a:t>40% </a:t>
            </a:r>
          </a:p>
        </p:txBody>
      </p:sp>
    </p:spTree>
    <p:extLst>
      <p:ext uri="{BB962C8B-B14F-4D97-AF65-F5344CB8AC3E}">
        <p14:creationId xmlns:p14="http://schemas.microsoft.com/office/powerpoint/2010/main" val="21546350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03DE8A6-469D-7B89-5A19-AFCC46C281F0}"/>
              </a:ext>
            </a:extLst>
          </p:cNvPr>
          <p:cNvSpPr/>
          <p:nvPr/>
        </p:nvSpPr>
        <p:spPr>
          <a:xfrm>
            <a:off x="725822" y="2370950"/>
            <a:ext cx="3118943" cy="492443"/>
          </a:xfrm>
          <a:prstGeom prst="rect">
            <a:avLst/>
          </a:prstGeom>
        </p:spPr>
        <p:txBody>
          <a:bodyPr wrap="square" lIns="0" tIns="0" rIns="0" bIns="0">
            <a:spAutoFit/>
          </a:bodyPr>
          <a:lstStyle/>
          <a:p>
            <a:pPr marL="0" indent="0">
              <a:buNone/>
            </a:pPr>
            <a:r>
              <a:rPr lang="en-US" sz="1600"/>
              <a:t>Women are predicted to control much of the</a:t>
            </a:r>
          </a:p>
        </p:txBody>
      </p:sp>
      <p:sp>
        <p:nvSpPr>
          <p:cNvPr id="6" name="TextBox 5">
            <a:extLst>
              <a:ext uri="{FF2B5EF4-FFF2-40B4-BE49-F238E27FC236}">
                <a16:creationId xmlns:a16="http://schemas.microsoft.com/office/drawing/2014/main" id="{3AEBB26B-5F93-C0EB-2165-2CDD4F3FCA19}"/>
              </a:ext>
            </a:extLst>
          </p:cNvPr>
          <p:cNvSpPr txBox="1"/>
          <p:nvPr/>
        </p:nvSpPr>
        <p:spPr>
          <a:xfrm>
            <a:off x="130556" y="6435535"/>
            <a:ext cx="5363795" cy="338554"/>
          </a:xfrm>
          <a:prstGeom prst="rect">
            <a:avLst/>
          </a:prstGeom>
          <a:ln>
            <a:noFill/>
          </a:ln>
        </p:spPr>
        <p:txBody>
          <a:bodyPr wrap="square" rtlCol="0">
            <a:spAutoFit/>
          </a:bodyPr>
          <a:lstStyle/>
          <a:p>
            <a:pPr algn="l"/>
            <a:r>
              <a:rPr lang="en-US" sz="800"/>
              <a:t>1. Washingtonpost.com, https://www.washingtonpost.com/ business/2024/01/16/women-economic-power-</a:t>
            </a:r>
            <a:r>
              <a:rPr lang="en-US" sz="800" err="1"/>
              <a:t>demographicshifts</a:t>
            </a:r>
            <a:r>
              <a:rPr lang="en-US" sz="800"/>
              <a:t>/, The wealth transfer from baby boomers mostly benefits women, January 16, 2024.</a:t>
            </a:r>
          </a:p>
        </p:txBody>
      </p:sp>
      <p:sp>
        <p:nvSpPr>
          <p:cNvPr id="11" name="Rectangle 10">
            <a:extLst>
              <a:ext uri="{FF2B5EF4-FFF2-40B4-BE49-F238E27FC236}">
                <a16:creationId xmlns:a16="http://schemas.microsoft.com/office/drawing/2014/main" id="{C1067A80-7DD2-CB04-9726-7FCD1207BD12}"/>
              </a:ext>
            </a:extLst>
          </p:cNvPr>
          <p:cNvSpPr/>
          <p:nvPr/>
        </p:nvSpPr>
        <p:spPr>
          <a:xfrm>
            <a:off x="725822" y="3692055"/>
            <a:ext cx="3118944" cy="1231106"/>
          </a:xfrm>
          <a:prstGeom prst="rect">
            <a:avLst/>
          </a:prstGeom>
        </p:spPr>
        <p:txBody>
          <a:bodyPr wrap="square" lIns="0" tIns="0" rIns="0" bIns="0">
            <a:spAutoFit/>
          </a:bodyPr>
          <a:lstStyle/>
          <a:p>
            <a:pPr marL="0" indent="0">
              <a:buNone/>
            </a:pPr>
            <a:r>
              <a:rPr lang="en-US" sz="1600"/>
              <a:t>in financial assets baby boomers will possess by 2030.</a:t>
            </a:r>
            <a:r>
              <a:rPr lang="en-US" sz="1600" baseline="30000"/>
              <a:t>1</a:t>
            </a:r>
            <a:r>
              <a:rPr lang="en-US" sz="1600"/>
              <a:t> This wealth transfer creates significant opportunities with a new and growing customer base. </a:t>
            </a:r>
          </a:p>
        </p:txBody>
      </p:sp>
      <p:sp>
        <p:nvSpPr>
          <p:cNvPr id="12" name="Rectangle 11">
            <a:extLst>
              <a:ext uri="{FF2B5EF4-FFF2-40B4-BE49-F238E27FC236}">
                <a16:creationId xmlns:a16="http://schemas.microsoft.com/office/drawing/2014/main" id="{11F51806-8AD6-75FB-5BA5-E6A8A2E5DA34}"/>
              </a:ext>
            </a:extLst>
          </p:cNvPr>
          <p:cNvSpPr/>
          <p:nvPr/>
        </p:nvSpPr>
        <p:spPr>
          <a:xfrm>
            <a:off x="725823" y="2863393"/>
            <a:ext cx="1473024" cy="830997"/>
          </a:xfrm>
          <a:prstGeom prst="rect">
            <a:avLst/>
          </a:prstGeom>
        </p:spPr>
        <p:txBody>
          <a:bodyPr wrap="square" lIns="0" tIns="0" rIns="0" bIns="0">
            <a:spAutoFit/>
          </a:bodyPr>
          <a:lstStyle/>
          <a:p>
            <a:pPr marL="0" indent="0">
              <a:buNone/>
            </a:pPr>
            <a:r>
              <a:rPr lang="en-US" sz="5400">
                <a:solidFill>
                  <a:srgbClr val="95C93D"/>
                </a:solidFill>
                <a:latin typeface="Hurme Geometric Sans 4 Bold" panose="020B0A00020000000000" pitchFamily="34" charset="0"/>
              </a:rPr>
              <a:t>$30</a:t>
            </a:r>
          </a:p>
        </p:txBody>
      </p:sp>
      <p:sp>
        <p:nvSpPr>
          <p:cNvPr id="13" name="Rectangle 12">
            <a:extLst>
              <a:ext uri="{FF2B5EF4-FFF2-40B4-BE49-F238E27FC236}">
                <a16:creationId xmlns:a16="http://schemas.microsoft.com/office/drawing/2014/main" id="{F172EECB-8BCE-D2E0-40EF-867B2B43FEB6}"/>
              </a:ext>
            </a:extLst>
          </p:cNvPr>
          <p:cNvSpPr/>
          <p:nvPr/>
        </p:nvSpPr>
        <p:spPr>
          <a:xfrm>
            <a:off x="1969610" y="3093058"/>
            <a:ext cx="944853" cy="369332"/>
          </a:xfrm>
          <a:prstGeom prst="rect">
            <a:avLst/>
          </a:prstGeom>
        </p:spPr>
        <p:txBody>
          <a:bodyPr wrap="square" lIns="0" tIns="0" rIns="0" bIns="0">
            <a:spAutoFit/>
          </a:bodyPr>
          <a:lstStyle/>
          <a:p>
            <a:pPr marL="0" indent="0">
              <a:buNone/>
            </a:pPr>
            <a:r>
              <a:rPr lang="en-US" sz="2400" b="1">
                <a:solidFill>
                  <a:srgbClr val="95C93D"/>
                </a:solidFill>
              </a:rPr>
              <a:t>trillion</a:t>
            </a:r>
          </a:p>
        </p:txBody>
      </p:sp>
      <p:pic>
        <p:nvPicPr>
          <p:cNvPr id="14" name="Picture 13">
            <a:extLst>
              <a:ext uri="{FF2B5EF4-FFF2-40B4-BE49-F238E27FC236}">
                <a16:creationId xmlns:a16="http://schemas.microsoft.com/office/drawing/2014/main" id="{5E939C09-2261-7904-F1D1-D13EA7194456}"/>
              </a:ext>
            </a:extLst>
          </p:cNvPr>
          <p:cNvPicPr>
            <a:picLocks noChangeAspect="1"/>
          </p:cNvPicPr>
          <p:nvPr/>
        </p:nvPicPr>
        <p:blipFill rotWithShape="1">
          <a:blip r:embed="rId3"/>
          <a:srcRect l="38741"/>
          <a:stretch/>
        </p:blipFill>
        <p:spPr>
          <a:xfrm>
            <a:off x="5662246" y="0"/>
            <a:ext cx="6529754" cy="6858000"/>
          </a:xfrm>
          <a:prstGeom prst="rect">
            <a:avLst/>
          </a:prstGeom>
        </p:spPr>
      </p:pic>
      <p:pic>
        <p:nvPicPr>
          <p:cNvPr id="15" name="Picture 14" descr="A green circle with black circle&#10;&#10;Description automatically generated">
            <a:extLst>
              <a:ext uri="{FF2B5EF4-FFF2-40B4-BE49-F238E27FC236}">
                <a16:creationId xmlns:a16="http://schemas.microsoft.com/office/drawing/2014/main" id="{2125175F-DEB2-CEF8-D4D2-189CC2661C7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4299"/>
          <a:stretch/>
        </p:blipFill>
        <p:spPr>
          <a:xfrm rot="16200000">
            <a:off x="2466232" y="1873972"/>
            <a:ext cx="5793594" cy="2045650"/>
          </a:xfrm>
          <a:prstGeom prst="rect">
            <a:avLst/>
          </a:prstGeom>
        </p:spPr>
      </p:pic>
      <p:pic>
        <p:nvPicPr>
          <p:cNvPr id="17" name="Graphic 16">
            <a:extLst>
              <a:ext uri="{FF2B5EF4-FFF2-40B4-BE49-F238E27FC236}">
                <a16:creationId xmlns:a16="http://schemas.microsoft.com/office/drawing/2014/main" id="{7FBE5C36-60ED-4B19-2CD1-060D25F87D6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25821" y="1533519"/>
            <a:ext cx="837431" cy="837431"/>
          </a:xfrm>
          <a:prstGeom prst="rect">
            <a:avLst/>
          </a:prstGeom>
        </p:spPr>
      </p:pic>
    </p:spTree>
    <p:extLst>
      <p:ext uri="{BB962C8B-B14F-4D97-AF65-F5344CB8AC3E}">
        <p14:creationId xmlns:p14="http://schemas.microsoft.com/office/powerpoint/2010/main" val="3818408969"/>
      </p:ext>
    </p:extLst>
  </p:cSld>
  <p:clrMapOvr>
    <a:masterClrMapping/>
  </p:clrMapOvr>
</p:sld>
</file>

<file path=ppt/theme/theme1.xml><?xml version="1.0" encoding="utf-8"?>
<a:theme xmlns:a="http://schemas.openxmlformats.org/drawingml/2006/main" name="Master slide styles">
  <a:themeElements>
    <a:clrScheme name="Custom 5">
      <a:dk1>
        <a:srgbClr val="58595B"/>
      </a:dk1>
      <a:lt1>
        <a:srgbClr val="FFFFFF"/>
      </a:lt1>
      <a:dk2>
        <a:srgbClr val="000000"/>
      </a:dk2>
      <a:lt2>
        <a:srgbClr val="FFFFFF"/>
      </a:lt2>
      <a:accent1>
        <a:srgbClr val="098D3E"/>
      </a:accent1>
      <a:accent2>
        <a:srgbClr val="5CA311"/>
      </a:accent2>
      <a:accent3>
        <a:srgbClr val="006DAF"/>
      </a:accent3>
      <a:accent4>
        <a:srgbClr val="389CC6"/>
      </a:accent4>
      <a:accent5>
        <a:srgbClr val="929397"/>
      </a:accent5>
      <a:accent6>
        <a:srgbClr val="0B753C"/>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ln>
          <a:noFill/>
        </a:ln>
      </a:spPr>
      <a:bodyPr/>
      <a:lstStyle>
        <a:defPPr algn="l">
          <a:defRPr dirty="0" smtClean="0"/>
        </a:defPPr>
      </a:lstStyle>
    </a:txDef>
  </a:objectDefaults>
  <a:extraClrSchemeLst/>
  <a:extLst>
    <a:ext uri="{05A4C25C-085E-4340-85A3-A5531E510DB2}">
      <thm15:themeFamily xmlns:thm15="http://schemas.microsoft.com/office/thememl/2012/main" name="Presentation2" id="{D2C35A40-8AF3-4FA1-A821-A5EADBD5D5ED}" vid="{C91F00BE-FD71-48B3-A5A7-1607F3DE44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daf87064-9bbc-4a4c-84ef-c70848ed355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CAFF1E19A29BE4F893A528F39AD0F5E" ma:contentTypeVersion="17" ma:contentTypeDescription="Create a new document." ma:contentTypeScope="" ma:versionID="f9e265a7c3cb3bf6498d26cc8e2d15ec">
  <xsd:schema xmlns:xsd="http://www.w3.org/2001/XMLSchema" xmlns:xs="http://www.w3.org/2001/XMLSchema" xmlns:p="http://schemas.microsoft.com/office/2006/metadata/properties" xmlns:ns3="daf87064-9bbc-4a4c-84ef-c70848ed355d" xmlns:ns4="ad894e77-55bb-4cef-a180-73b05d5665bd" targetNamespace="http://schemas.microsoft.com/office/2006/metadata/properties" ma:root="true" ma:fieldsID="82427a587467ae3fb946b258deb79fff" ns3:_="" ns4:_="">
    <xsd:import namespace="daf87064-9bbc-4a4c-84ef-c70848ed355d"/>
    <xsd:import namespace="ad894e77-55bb-4cef-a180-73b05d5665b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_activity" minOccurs="0"/>
                <xsd:element ref="ns3:MediaServiceObjectDetectorVersions" minOccurs="0"/>
                <xsd:element ref="ns3:MediaServiceSearchProperties" minOccurs="0"/>
                <xsd:element ref="ns3:MediaServiceSystemTag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f87064-9bbc-4a4c-84ef-c70848ed35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SystemTags" ma:index="23" nillable="true" ma:displayName="MediaServiceSystemTags" ma:hidden="true" ma:internalName="MediaServiceSystemTag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d894e77-55bb-4cef-a180-73b05d5665b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F031FF2-43D1-4A88-8182-EB4D1192B458}">
  <ds:schemaRefs>
    <ds:schemaRef ds:uri="ad894e77-55bb-4cef-a180-73b05d5665bd"/>
    <ds:schemaRef ds:uri="http://schemas.openxmlformats.org/package/2006/metadata/core-properties"/>
    <ds:schemaRef ds:uri="http://purl.org/dc/elements/1.1/"/>
    <ds:schemaRef ds:uri="http://purl.org/dc/dcmitype/"/>
    <ds:schemaRef ds:uri="http://schemas.microsoft.com/office/infopath/2007/PartnerControls"/>
    <ds:schemaRef ds:uri="http://purl.org/dc/terms/"/>
    <ds:schemaRef ds:uri="http://schemas.microsoft.com/office/2006/documentManagement/types"/>
    <ds:schemaRef ds:uri="daf87064-9bbc-4a4c-84ef-c70848ed355d"/>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CD1F022B-ADB2-4409-8E39-F55702DDD3B5}">
  <ds:schemaRefs>
    <ds:schemaRef ds:uri="ad894e77-55bb-4cef-a180-73b05d5665bd"/>
    <ds:schemaRef ds:uri="daf87064-9bbc-4a4c-84ef-c70848ed355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82BF12D-2610-44C4-90C9-3E7963E3223E}">
  <ds:schemaRefs>
    <ds:schemaRef ds:uri="http://schemas.microsoft.com/sharepoint/v3/contenttype/forms"/>
  </ds:schemaRefs>
</ds:datastoreItem>
</file>

<file path=docMetadata/LabelInfo.xml><?xml version="1.0" encoding="utf-8"?>
<clbl:labelList xmlns:clbl="http://schemas.microsoft.com/office/2020/mipLabelMetadata">
  <clbl:label id="{f2cd7e05-4f28-4f6c-91f8-8ae3c24654cd}" enabled="0" method="" siteId="{f2cd7e05-4f28-4f6c-91f8-8ae3c24654cd}" removed="1"/>
</clbl:labelList>
</file>

<file path=docProps/app.xml><?xml version="1.0" encoding="utf-8"?>
<Properties xmlns="http://schemas.openxmlformats.org/officeDocument/2006/extended-properties" xmlns:vt="http://schemas.openxmlformats.org/officeDocument/2006/docPropsVTypes">
  <Template>Enterprise PPT template</Template>
  <TotalTime>1428</TotalTime>
  <Words>3128</Words>
  <Application>Microsoft Office PowerPoint</Application>
  <PresentationFormat>Widescreen</PresentationFormat>
  <Paragraphs>226</Paragraphs>
  <Slides>18</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Hurme Geometric Sans 4 Bold</vt:lpstr>
      <vt:lpstr>HurmeGeometricSans4 Bold</vt:lpstr>
      <vt:lpstr>System Font Regular</vt:lpstr>
      <vt:lpstr>Times New Roman</vt:lpstr>
      <vt:lpstr>Times-Roman</vt:lpstr>
      <vt:lpstr>Master slide styles</vt:lpstr>
      <vt:lpstr>Own It Understanding and empowering women on their financial journeys </vt:lpstr>
      <vt:lpstr>PowerPoint Presentation</vt:lpstr>
      <vt:lpstr>Women face unique challenges</vt:lpstr>
      <vt:lpstr>Longer life expectancy </vt:lpstr>
      <vt:lpstr>Primary caregiver</vt:lpstr>
      <vt:lpstr>Retirement catch-up</vt:lpstr>
      <vt:lpstr>Women can be   your best clients With life insurance and annuity solutions, you can help them own their future and ensure they are financially secure now and in the future.</vt:lpstr>
      <vt:lpstr>Why women have the potential to be your best clients</vt:lpstr>
      <vt:lpstr>PowerPoint Presentation</vt:lpstr>
      <vt:lpstr>Women face unique challenges</vt:lpstr>
      <vt:lpstr>When working with women, keep in mind:</vt:lpstr>
      <vt:lpstr>    70%</vt:lpstr>
      <vt:lpstr>Women face unique challenges</vt:lpstr>
      <vt:lpstr>As you prepare to discuss finances with women, also remember to:</vt:lpstr>
      <vt:lpstr>During the meeting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Rada, Joanna</dc:creator>
  <cp:lastModifiedBy>Huberty, Douglas J.</cp:lastModifiedBy>
  <cp:revision>6</cp:revision>
  <dcterms:created xsi:type="dcterms:W3CDTF">2024-09-05T17:19:59Z</dcterms:created>
  <dcterms:modified xsi:type="dcterms:W3CDTF">2024-11-26T22:48:39Z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0x0101007CAFF1E19A29BE4F893A528F39AD0F5E</vt:lpwstr>
  </property>
</Properties>
</file>