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409" r:id="rId3"/>
    <p:sldId id="332" r:id="rId4"/>
    <p:sldId id="257" r:id="rId5"/>
    <p:sldId id="335" r:id="rId6"/>
    <p:sldId id="296" r:id="rId7"/>
    <p:sldId id="414" r:id="rId8"/>
    <p:sldId id="410" r:id="rId9"/>
    <p:sldId id="412" r:id="rId10"/>
    <p:sldId id="411" r:id="rId11"/>
    <p:sldId id="413" r:id="rId12"/>
    <p:sldId id="418" r:id="rId13"/>
    <p:sldId id="340" r:id="rId14"/>
    <p:sldId id="341" r:id="rId15"/>
    <p:sldId id="415" r:id="rId16"/>
    <p:sldId id="416" r:id="rId17"/>
    <p:sldId id="343" r:id="rId18"/>
    <p:sldId id="344" r:id="rId19"/>
    <p:sldId id="417" r:id="rId20"/>
    <p:sldId id="3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3D"/>
    <a:srgbClr val="0C7B40"/>
    <a:srgbClr val="CEDC27"/>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87607" autoAdjust="0"/>
  </p:normalViewPr>
  <p:slideViewPr>
    <p:cSldViewPr snapToGrid="0">
      <p:cViewPr>
        <p:scale>
          <a:sx n="135" d="100"/>
          <a:sy n="135" d="100"/>
        </p:scale>
        <p:origin x="64" y="-3392"/>
      </p:cViewPr>
      <p:guideLst/>
    </p:cSldViewPr>
  </p:slideViewPr>
  <p:notesTextViewPr>
    <p:cViewPr>
      <p:scale>
        <a:sx n="1" d="1"/>
        <a:sy n="1" d="1"/>
      </p:scale>
      <p:origin x="0" y="0"/>
    </p:cViewPr>
  </p:notesTextViewPr>
  <p:sorterViewPr>
    <p:cViewPr>
      <p:scale>
        <a:sx n="200" d="100"/>
        <a:sy n="200" d="100"/>
      </p:scale>
      <p:origin x="0" y="-22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02/21/2024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Securian Financial 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u="none" strike="noStrike" baseline="0" dirty="0">
                <a:latin typeface="HurmeGeometricSans3-Regular" panose="020B0500020000000000" pitchFamily="34" charset="0"/>
              </a:rPr>
              <a:t>With passage of the Setting Every Community up for Retirement Enhancement (SECURE) Act, beneficiaries of an IRA must spend down that asset within 10 years, with some exceptions for individuals known as eligible designated beneficiaries.</a:t>
            </a:r>
          </a:p>
          <a:p>
            <a:pPr marL="0" indent="0" algn="l">
              <a:buNone/>
            </a:pPr>
            <a:endParaRPr lang="en-US" sz="1200" b="0" i="0" u="none" strike="noStrike" baseline="0" dirty="0">
              <a:latin typeface="HurmeGeometricSans3-Regular" panose="020B0500020000000000" pitchFamily="34" charset="0"/>
            </a:endParaRPr>
          </a:p>
          <a:p>
            <a:pPr marL="0" indent="0" algn="l">
              <a:buNone/>
            </a:pPr>
            <a:r>
              <a:rPr lang="en-US" sz="1200" b="0" i="0" u="none" strike="noStrike" baseline="0" dirty="0">
                <a:latin typeface="HurmeGeometricSans3-Regular" panose="020B0500020000000000" pitchFamily="34" charset="0"/>
              </a:rPr>
              <a:t>Prior to this law, beneficiaries inheriting these accounts were able to stretch the required distributions over their lifetime — reducing the annual distributions and lowering taxes due.</a:t>
            </a:r>
            <a:endParaRPr lang="en-US" dirty="0"/>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10</a:t>
            </a:fld>
            <a:endParaRPr lang="en-US"/>
          </a:p>
        </p:txBody>
      </p:sp>
    </p:spTree>
    <p:extLst>
      <p:ext uri="{BB962C8B-B14F-4D97-AF65-F5344CB8AC3E}">
        <p14:creationId xmlns:p14="http://schemas.microsoft.com/office/powerpoint/2010/main" val="272359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urmeGeometricSans3-Regular" panose="020B0500020000000000" pitchFamily="34" charset="0"/>
              </a:rPr>
              <a:t>Typically, when a beneficiary inherits an IRA from a parent, they’re often older and in their peak earning years — putting them in high tax brackets.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HurmeGeometricSans3-Regular" panose="020B050002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urmeGeometricSans3-Regular" panose="020B0500020000000000" pitchFamily="34" charset="0"/>
              </a:rPr>
              <a:t>Coupled with having to deplete an account within 10 years, the tax impact can be significant.</a:t>
            </a:r>
            <a:endParaRPr lang="en-US" dirty="0"/>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11</a:t>
            </a:fld>
            <a:endParaRPr lang="en-US"/>
          </a:p>
        </p:txBody>
      </p:sp>
    </p:spTree>
    <p:extLst>
      <p:ext uri="{BB962C8B-B14F-4D97-AF65-F5344CB8AC3E}">
        <p14:creationId xmlns:p14="http://schemas.microsoft.com/office/powerpoint/2010/main" val="370675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52425"/>
            <a:ext cx="4114800" cy="3086100"/>
          </a:xfrm>
        </p:spPr>
      </p:sp>
      <p:sp>
        <p:nvSpPr>
          <p:cNvPr id="3" name="Notes Placeholder 2"/>
          <p:cNvSpPr>
            <a:spLocks noGrp="1"/>
          </p:cNvSpPr>
          <p:nvPr>
            <p:ph type="body" idx="1"/>
          </p:nvPr>
        </p:nvSpPr>
        <p:spPr/>
        <p:txBody>
          <a:bodyPr/>
          <a:lstStyle/>
          <a:p>
            <a:pPr marL="1588" indent="0">
              <a:lnSpc>
                <a:spcPct val="100000"/>
              </a:lnSpc>
              <a:buNone/>
            </a:pPr>
            <a:r>
              <a:rPr lang="en-US" sz="1200" b="1" dirty="0">
                <a:latin typeface="HurmeGeometricSans3 Regular" panose="020B0500020000000000" pitchFamily="34" charset="0"/>
              </a:rPr>
              <a:t>Allow your heirs the flexibility </a:t>
            </a:r>
            <a:r>
              <a:rPr lang="en-US" sz="1200" dirty="0">
                <a:latin typeface="HurmeGeometricSans3 Regular" panose="020B0500020000000000" pitchFamily="34" charset="0"/>
              </a:rPr>
              <a:t>to enjoy their inherited IRA most efficiently by funding a life insurance policy with a tax-free death benefit. </a:t>
            </a:r>
          </a:p>
          <a:p>
            <a:pPr marL="1588" indent="0">
              <a:lnSpc>
                <a:spcPct val="100000"/>
              </a:lnSpc>
              <a:buNone/>
            </a:pPr>
            <a:endParaRPr lang="en-US" sz="1200" dirty="0">
              <a:latin typeface="HurmeGeometricSans3 Regular" panose="020B0500020000000000" pitchFamily="34" charset="0"/>
            </a:endParaRPr>
          </a:p>
          <a:p>
            <a:pPr marL="1588" indent="0">
              <a:lnSpc>
                <a:spcPct val="100000"/>
              </a:lnSpc>
              <a:buNone/>
            </a:pPr>
            <a:r>
              <a:rPr lang="en-US" sz="1200" dirty="0">
                <a:latin typeface="HurmeGeometricSans3 Regular" panose="020B0500020000000000" pitchFamily="34" charset="0"/>
              </a:rPr>
              <a:t>This gives them options with inherited IRAs: take a lump sum distribution or stretch over the 10 years — </a:t>
            </a:r>
            <a:r>
              <a:rPr lang="en-US" sz="1200" b="1" dirty="0">
                <a:latin typeface="HurmeGeometricSans3 Regular" panose="020B0500020000000000" pitchFamily="34" charset="0"/>
              </a:rPr>
              <a:t>and pay the tax with the death benefit.</a:t>
            </a:r>
          </a:p>
          <a:p>
            <a:endParaRPr lang="en-US" dirty="0"/>
          </a:p>
        </p:txBody>
      </p:sp>
      <p:sp>
        <p:nvSpPr>
          <p:cNvPr id="4" name="Slide Number Placeholder 3"/>
          <p:cNvSpPr>
            <a:spLocks noGrp="1"/>
          </p:cNvSpPr>
          <p:nvPr>
            <p:ph type="sldNum" sz="quarter" idx="5"/>
          </p:nvPr>
        </p:nvSpPr>
        <p:spPr/>
        <p:txBody>
          <a:bodyPr/>
          <a:lstStyle/>
          <a:p>
            <a:fld id="{4F3E1D09-1D10-476B-87F3-22F96DB9C743}" type="slidenum">
              <a:rPr lang="en-US" smtClean="0"/>
              <a:t>12</a:t>
            </a:fld>
            <a:endParaRPr lang="en-US"/>
          </a:p>
        </p:txBody>
      </p:sp>
    </p:spTree>
    <p:extLst>
      <p:ext uri="{BB962C8B-B14F-4D97-AF65-F5344CB8AC3E}">
        <p14:creationId xmlns:p14="http://schemas.microsoft.com/office/powerpoint/2010/main" val="261458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271096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14</a:t>
            </a:fld>
            <a:endParaRPr lang="en-US"/>
          </a:p>
        </p:txBody>
      </p:sp>
    </p:spTree>
    <p:extLst>
      <p:ext uri="{BB962C8B-B14F-4D97-AF65-F5344CB8AC3E}">
        <p14:creationId xmlns:p14="http://schemas.microsoft.com/office/powerpoint/2010/main" val="16103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15</a:t>
            </a:fld>
            <a:endParaRPr lang="en-US"/>
          </a:p>
        </p:txBody>
      </p:sp>
    </p:spTree>
    <p:extLst>
      <p:ext uri="{BB962C8B-B14F-4D97-AF65-F5344CB8AC3E}">
        <p14:creationId xmlns:p14="http://schemas.microsoft.com/office/powerpoint/2010/main" val="32043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333896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19</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Presenters, be sure to land on this slide and let it show while you wrap up your remarks.</a:t>
            </a:r>
          </a:p>
          <a:p>
            <a:endParaRPr lang="en-US" dirty="0"/>
          </a:p>
        </p:txBody>
      </p:sp>
      <p:sp>
        <p:nvSpPr>
          <p:cNvPr id="4" name="Slide Number Placeholder 3"/>
          <p:cNvSpPr>
            <a:spLocks noGrp="1"/>
          </p:cNvSpPr>
          <p:nvPr>
            <p:ph type="sldNum" sz="quarter" idx="10"/>
          </p:nvPr>
        </p:nvSpPr>
        <p:spPr/>
        <p:txBody>
          <a:bodyPr/>
          <a:lstStyle/>
          <a:p>
            <a:fld id="{F7D1C772-F33A-48AD-B554-8B3C11ACCDAF}" type="slidenum">
              <a:rPr lang="en-US" smtClean="0"/>
              <a:t>20</a:t>
            </a:fld>
            <a:endParaRPr lang="en-US"/>
          </a:p>
        </p:txBody>
      </p:sp>
    </p:spTree>
    <p:extLst>
      <p:ext uri="{BB962C8B-B14F-4D97-AF65-F5344CB8AC3E}">
        <p14:creationId xmlns:p14="http://schemas.microsoft.com/office/powerpoint/2010/main" val="15826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4</a:t>
            </a:fld>
            <a:endParaRPr lang="en-US"/>
          </a:p>
        </p:txBody>
      </p:sp>
    </p:spTree>
    <p:extLst>
      <p:ext uri="{BB962C8B-B14F-4D97-AF65-F5344CB8AC3E}">
        <p14:creationId xmlns:p14="http://schemas.microsoft.com/office/powerpoint/2010/main" val="12606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220403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7</a:t>
            </a:fld>
            <a:endParaRPr lang="en-US"/>
          </a:p>
        </p:txBody>
      </p:sp>
    </p:spTree>
    <p:extLst>
      <p:ext uri="{BB962C8B-B14F-4D97-AF65-F5344CB8AC3E}">
        <p14:creationId xmlns:p14="http://schemas.microsoft.com/office/powerpoint/2010/main" val="19676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urmeGeometricSans3-Regular" panose="020B0500020000000000" pitchFamily="34" charset="0"/>
              </a:rPr>
              <a:t>Because IRAs are funded with pre-tax dollars, distributions from these accounts are subject to individual income taxation.</a:t>
            </a:r>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8</a:t>
            </a:fld>
            <a:endParaRPr lang="en-US"/>
          </a:p>
        </p:txBody>
      </p:sp>
    </p:spTree>
    <p:extLst>
      <p:ext uri="{BB962C8B-B14F-4D97-AF65-F5344CB8AC3E}">
        <p14:creationId xmlns:p14="http://schemas.microsoft.com/office/powerpoint/2010/main" val="313797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u="none" strike="noStrike" baseline="0" dirty="0">
                <a:latin typeface="HurmeGeometricSans3-Regular" panose="020B0500020000000000" pitchFamily="34" charset="0"/>
              </a:rPr>
              <a:t>IRA assets remain in your estate upon your death, subjecting them to possible estate taxes. </a:t>
            </a:r>
          </a:p>
          <a:p>
            <a:pPr marL="0" indent="0" algn="l">
              <a:buNone/>
            </a:pPr>
            <a:endParaRPr lang="en-US" sz="1200" b="0" i="0" u="none" strike="noStrike" baseline="0" dirty="0">
              <a:latin typeface="HurmeGeometricSans3-Regular" panose="020B0500020000000000" pitchFamily="34" charset="0"/>
            </a:endParaRPr>
          </a:p>
          <a:p>
            <a:pPr marL="0" indent="0" algn="l">
              <a:buNone/>
            </a:pPr>
            <a:r>
              <a:rPr lang="en-US" sz="1200" b="0" i="0" u="none" strike="noStrike" baseline="0" dirty="0">
                <a:latin typeface="HurmeGeometricSans3-Regular" panose="020B0500020000000000" pitchFamily="34" charset="0"/>
              </a:rPr>
              <a:t>Even if you’re not currently subject to estate tax, tax laws can change — making individuals with even modest estates potentially subject to estate tax.</a:t>
            </a:r>
            <a:endParaRPr lang="en-US" dirty="0"/>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9</a:t>
            </a:fld>
            <a:endParaRPr lang="en-US"/>
          </a:p>
        </p:txBody>
      </p:sp>
    </p:spTree>
    <p:extLst>
      <p:ext uri="{BB962C8B-B14F-4D97-AF65-F5344CB8AC3E}">
        <p14:creationId xmlns:p14="http://schemas.microsoft.com/office/powerpoint/2010/main" val="390501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1" y="1130302"/>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944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4628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60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0" y="1629398"/>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1" y="5694365"/>
            <a:ext cx="4979320" cy="365125"/>
          </a:xfrm>
        </p:spPr>
        <p:txBody>
          <a:bodyPr>
            <a:noAutofit/>
          </a:bodyPr>
          <a:lstStyle>
            <a:lvl1pPr marL="0" indent="0">
              <a:buNone/>
              <a:defRPr sz="1500" baseline="0">
                <a:solidFill>
                  <a:schemeClr val="tx2"/>
                </a:solidFill>
              </a:defRPr>
            </a:lvl1pPr>
            <a:lvl2pPr marL="175022" indent="0">
              <a:buNone/>
              <a:defRPr sz="1200"/>
            </a:lvl2pPr>
            <a:lvl3pPr marL="348854" indent="0">
              <a:buNone/>
              <a:defRPr sz="1200"/>
            </a:lvl3pPr>
            <a:lvl4pPr marL="1028700" indent="0">
              <a:buNone/>
              <a:defRPr sz="1200"/>
            </a:lvl4pPr>
            <a:lvl5pPr marL="1371600" indent="0">
              <a:buNone/>
              <a:defRPr sz="1200"/>
            </a:lvl5pPr>
          </a:lstStyle>
          <a:p>
            <a:pPr lvl="0"/>
            <a:r>
              <a:rPr lang="en-US" dirty="0"/>
              <a:t>FIRSTNAME LASTNAME</a:t>
            </a:r>
          </a:p>
        </p:txBody>
      </p:sp>
    </p:spTree>
    <p:extLst>
      <p:ext uri="{BB962C8B-B14F-4D97-AF65-F5344CB8AC3E}">
        <p14:creationId xmlns:p14="http://schemas.microsoft.com/office/powerpoint/2010/main" val="74100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5965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23211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3064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0"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3019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Tree>
    <p:extLst>
      <p:ext uri="{BB962C8B-B14F-4D97-AF65-F5344CB8AC3E}">
        <p14:creationId xmlns:p14="http://schemas.microsoft.com/office/powerpoint/2010/main" val="312610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04551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7851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2"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20326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0"/>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0"/>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0"/>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4"/>
            <a:ext cx="25527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47827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9"/>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21801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54290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6988176"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856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2628901"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Tree>
    <p:extLst>
      <p:ext uri="{BB962C8B-B14F-4D97-AF65-F5344CB8AC3E}">
        <p14:creationId xmlns:p14="http://schemas.microsoft.com/office/powerpoint/2010/main" val="46195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a:t>Click icon to add chart</a:t>
            </a:r>
          </a:p>
        </p:txBody>
      </p:sp>
    </p:spTree>
    <p:extLst>
      <p:ext uri="{BB962C8B-B14F-4D97-AF65-F5344CB8AC3E}">
        <p14:creationId xmlns:p14="http://schemas.microsoft.com/office/powerpoint/2010/main" val="266872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800"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413379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a:t>Click icon to add picture</a:t>
            </a:r>
          </a:p>
        </p:txBody>
      </p:sp>
      <p:sp>
        <p:nvSpPr>
          <p:cNvPr id="11" name="Picture Placeholder 10"/>
          <p:cNvSpPr>
            <a:spLocks noGrp="1"/>
          </p:cNvSpPr>
          <p:nvPr>
            <p:ph type="pic" sz="quarter" idx="11"/>
          </p:nvPr>
        </p:nvSpPr>
        <p:spPr>
          <a:xfrm>
            <a:off x="3300985"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3" name="Picture Placeholder 12"/>
          <p:cNvSpPr>
            <a:spLocks noGrp="1"/>
          </p:cNvSpPr>
          <p:nvPr>
            <p:ph type="pic" sz="quarter" idx="12"/>
          </p:nvPr>
        </p:nvSpPr>
        <p:spPr>
          <a:xfrm>
            <a:off x="5905501"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758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a:latin typeface="+mn-lt"/>
              </a:defRPr>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5"/>
            <a:ext cx="7886700" cy="1360487"/>
          </a:xfrm>
        </p:spPr>
        <p:txBody>
          <a:bodyPr bIns="457200" anchor="b" anchorCtr="0">
            <a:noAutofit/>
          </a:bodyPr>
          <a:lstStyle>
            <a:lvl1pPr marL="514350" indent="0">
              <a:lnSpc>
                <a:spcPts val="750"/>
              </a:lnSpc>
              <a:spcBef>
                <a:spcPts val="0"/>
              </a:spcBef>
              <a:spcAft>
                <a:spcPts val="338"/>
              </a:spcAft>
              <a:buNone/>
              <a:defRPr sz="600">
                <a:solidFill>
                  <a:schemeClr val="tx2">
                    <a:lumMod val="65000"/>
                    <a:lumOff val="35000"/>
                  </a:schemeClr>
                </a:solidFill>
              </a:defRPr>
            </a:lvl1pPr>
            <a:lvl2pPr>
              <a:lnSpc>
                <a:spcPts val="750"/>
              </a:lnSpc>
              <a:defRPr sz="600">
                <a:solidFill>
                  <a:schemeClr val="tx2">
                    <a:lumMod val="65000"/>
                    <a:lumOff val="35000"/>
                  </a:schemeClr>
                </a:solidFill>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922" lvl="0" algn="just">
              <a:lnSpc>
                <a:spcPts val="600"/>
              </a:lnSpc>
              <a:spcAft>
                <a:spcPts val="161"/>
              </a:spcAft>
            </a:pPr>
            <a:r>
              <a:rPr lang="en-US" sz="600" spc="-4">
                <a:solidFill>
                  <a:srgbClr val="595959"/>
                </a:solidFill>
                <a:latin typeface="Arial" panose="020B0604020202020204" pitchFamily="34" charset="0"/>
              </a:rPr>
              <a:t>Click to edit Master text styles</a:t>
            </a:r>
          </a:p>
          <a:p>
            <a:pPr marL="517922" lvl="1" algn="just">
              <a:lnSpc>
                <a:spcPts val="600"/>
              </a:lnSpc>
              <a:spcAft>
                <a:spcPts val="161"/>
              </a:spcAft>
            </a:pPr>
            <a:r>
              <a:rPr lang="en-US" sz="600" spc="-4">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9955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1"/>
            <a:ext cx="5829300" cy="1404851"/>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sz="488"/>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922" marR="0" indent="0" algn="just" defTabSz="342900" rtl="0" eaLnBrk="1" fontAlgn="auto" latinLnBrk="0" hangingPunct="1">
              <a:lnSpc>
                <a:spcPts val="600"/>
              </a:lnSpc>
              <a:spcBef>
                <a:spcPts val="0"/>
              </a:spcBef>
              <a:spcAft>
                <a:spcPts val="161"/>
              </a:spcAft>
              <a:buClrTx/>
              <a:buSzTx/>
              <a:buFontTx/>
              <a:buNone/>
              <a:tabLst/>
              <a:defRPr/>
            </a:lvl1pPr>
          </a:lstStyle>
          <a:p>
            <a:pPr marL="517922" marR="0" lvl="0"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Click to edit Master text styles</a:t>
            </a:r>
          </a:p>
          <a:p>
            <a:pPr marL="517922" marR="0" lvl="1"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23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2746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683F-105C-46E3-AD8B-A60936440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71D3-CC65-4F68-92DA-722954C5C1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C72E4A-747A-4B54-ACC6-0F53A47281C7}"/>
              </a:ext>
            </a:extLst>
          </p:cNvPr>
          <p:cNvSpPr>
            <a:spLocks noGrp="1"/>
          </p:cNvSpPr>
          <p:nvPr>
            <p:ph type="dt" sz="half" idx="10"/>
          </p:nvPr>
        </p:nvSpPr>
        <p:spPr/>
        <p:txBody>
          <a:bodyPr/>
          <a:lstStyle/>
          <a:p>
            <a:fld id="{8BDA5968-04B1-4850-9995-41194EA3192C}" type="datetimeFigureOut">
              <a:rPr lang="en-US" smtClean="0"/>
              <a:t>02/21/2024</a:t>
            </a:fld>
            <a:endParaRPr lang="en-US"/>
          </a:p>
        </p:txBody>
      </p:sp>
      <p:sp>
        <p:nvSpPr>
          <p:cNvPr id="5" name="Footer Placeholder 4">
            <a:extLst>
              <a:ext uri="{FF2B5EF4-FFF2-40B4-BE49-F238E27FC236}">
                <a16:creationId xmlns:a16="http://schemas.microsoft.com/office/drawing/2014/main" id="{CE835CA0-FA99-404B-898C-9CCE5C68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B56C-42D5-4B85-8F5B-9F1D83BEF2BD}"/>
              </a:ext>
            </a:extLst>
          </p:cNvPr>
          <p:cNvSpPr>
            <a:spLocks noGrp="1"/>
          </p:cNvSpPr>
          <p:nvPr>
            <p:ph type="sldNum" sz="quarter" idx="12"/>
          </p:nvPr>
        </p:nvSpPr>
        <p:spPr/>
        <p:txBody>
          <a:bodyPr/>
          <a:lstStyle/>
          <a:p>
            <a:fld id="{C1C1C5AE-B190-4A69-86D9-92D4663D8BC1}" type="slidenum">
              <a:rPr lang="en-US" smtClean="0"/>
              <a:t>‹#›</a:t>
            </a:fld>
            <a:endParaRPr lang="en-US"/>
          </a:p>
        </p:txBody>
      </p:sp>
    </p:spTree>
    <p:extLst>
      <p:ext uri="{BB962C8B-B14F-4D97-AF65-F5344CB8AC3E}">
        <p14:creationId xmlns:p14="http://schemas.microsoft.com/office/powerpoint/2010/main" val="29244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508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0628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160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1672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597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766316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3" cstate="print">
            <a:extLst>
              <a:ext uri="{28A0092B-C50C-407E-A947-70E740481C1C}">
                <a14:useLocalDpi xmlns:a14="http://schemas.microsoft.com/office/drawing/2010/main" val="0"/>
              </a:ext>
            </a:extLst>
          </a:blip>
          <a:srcRect r="77130" b="10353"/>
          <a:stretch/>
        </p:blipFill>
        <p:spPr>
          <a:xfrm>
            <a:off x="278367" y="456798"/>
            <a:ext cx="373567" cy="339070"/>
          </a:xfrm>
          <a:prstGeom prst="rect">
            <a:avLst/>
          </a:prstGeom>
        </p:spPr>
      </p:pic>
      <p:sp>
        <p:nvSpPr>
          <p:cNvPr id="8" name="object 4"/>
          <p:cNvSpPr txBox="1"/>
          <p:nvPr/>
        </p:nvSpPr>
        <p:spPr>
          <a:xfrm>
            <a:off x="7289210" y="583572"/>
            <a:ext cx="1586865" cy="105157"/>
          </a:xfrm>
          <a:prstGeom prst="rect">
            <a:avLst/>
          </a:prstGeom>
        </p:spPr>
        <p:txBody>
          <a:bodyPr vert="horz" wrap="square" lIns="0" tIns="9525" rIns="0" bIns="0" rtlCol="0">
            <a:spAutoFit/>
          </a:bodyPr>
          <a:lstStyle/>
          <a:p>
            <a:pPr marL="9525">
              <a:lnSpc>
                <a:spcPct val="100000"/>
              </a:lnSpc>
              <a:spcBef>
                <a:spcPts val="75"/>
              </a:spcBef>
              <a:tabLst>
                <a:tab pos="1076801" algn="l"/>
              </a:tabLst>
            </a:pPr>
            <a:r>
              <a:rPr sz="600" spc="11" dirty="0">
                <a:solidFill>
                  <a:srgbClr val="636466"/>
                </a:solidFill>
                <a:latin typeface="Arial" panose="020B0604020202020204" pitchFamily="34" charset="0"/>
                <a:cs typeface="Arial" panose="020B0604020202020204" pitchFamily="34" charset="0"/>
              </a:rPr>
              <a:t>SECURIA</a:t>
            </a:r>
            <a:r>
              <a:rPr sz="600" dirty="0">
                <a:solidFill>
                  <a:srgbClr val="636466"/>
                </a:solidFill>
                <a:latin typeface="Arial" panose="020B0604020202020204" pitchFamily="34" charset="0"/>
                <a:cs typeface="Arial" panose="020B0604020202020204" pitchFamily="34" charset="0"/>
              </a:rPr>
              <a:t>N</a:t>
            </a:r>
            <a:r>
              <a:rPr sz="600" spc="30" dirty="0">
                <a:solidFill>
                  <a:srgbClr val="636466"/>
                </a:solidFill>
                <a:latin typeface="Arial" panose="020B0604020202020204" pitchFamily="34" charset="0"/>
                <a:cs typeface="Arial" panose="020B0604020202020204" pitchFamily="34" charset="0"/>
              </a:rPr>
              <a:t> </a:t>
            </a:r>
            <a:r>
              <a:rPr sz="600" spc="11" dirty="0">
                <a:solidFill>
                  <a:srgbClr val="636466"/>
                </a:solidFill>
                <a:latin typeface="Arial" panose="020B0604020202020204" pitchFamily="34" charset="0"/>
                <a:cs typeface="Arial" panose="020B0604020202020204" pitchFamily="34" charset="0"/>
              </a:rPr>
              <a:t>FINANCIA</a:t>
            </a:r>
            <a:r>
              <a:rPr sz="600" dirty="0">
                <a:solidFill>
                  <a:srgbClr val="636466"/>
                </a:solidFill>
                <a:latin typeface="Arial" panose="020B0604020202020204" pitchFamily="34" charset="0"/>
                <a:cs typeface="Arial" panose="020B0604020202020204" pitchFamily="34" charset="0"/>
              </a:rPr>
              <a:t>L   </a:t>
            </a:r>
            <a:r>
              <a:rPr sz="600" spc="56" dirty="0">
                <a:solidFill>
                  <a:srgbClr val="636466"/>
                </a:solidFill>
                <a:latin typeface="Arial" panose="020B0604020202020204" pitchFamily="34" charset="0"/>
                <a:cs typeface="Arial" panose="020B0604020202020204" pitchFamily="34" charset="0"/>
              </a:rPr>
              <a:t> </a:t>
            </a:r>
            <a:r>
              <a:rPr sz="600" dirty="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nSpc>
                  <a:spcPct val="100000"/>
                </a:lnSpc>
                <a:spcBef>
                  <a:spcPts val="75"/>
                </a:spcBef>
                <a:tabLst>
                  <a:tab pos="1076801" algn="l"/>
                </a:tabLst>
              </a:pPr>
              <a:t>‹#›</a:t>
            </a:fld>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65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08" userDrawn="1">
          <p15:clr>
            <a:srgbClr val="F26B43"/>
          </p15:clr>
        </p15:guide>
        <p15:guide id="14" pos="144" userDrawn="1">
          <p15:clr>
            <a:srgbClr val="F26B43"/>
          </p15:clr>
        </p15:guide>
        <p15:guide id="15" pos="324" userDrawn="1">
          <p15:clr>
            <a:srgbClr val="F26B43"/>
          </p15:clr>
        </p15:guide>
        <p15:guide id="16" pos="576" userDrawn="1">
          <p15:clr>
            <a:srgbClr val="F26B43"/>
          </p15:clr>
        </p15:guide>
        <p15:guide id="17" pos="630" userDrawn="1">
          <p15:clr>
            <a:srgbClr val="F26B43"/>
          </p15:clr>
        </p15:guide>
        <p15:guide id="18" pos="900" userDrawn="1">
          <p15:clr>
            <a:srgbClr val="F26B43"/>
          </p15:clr>
        </p15:guide>
        <p15:guide id="19" pos="936" userDrawn="1">
          <p15:clr>
            <a:srgbClr val="F26B43"/>
          </p15:clr>
        </p15:guide>
        <p15:guide id="20" pos="1206" userDrawn="1">
          <p15:clr>
            <a:srgbClr val="F26B43"/>
          </p15:clr>
        </p15:guide>
        <p15:guide id="21" pos="1242" userDrawn="1">
          <p15:clr>
            <a:srgbClr val="F26B43"/>
          </p15:clr>
        </p15:guide>
        <p15:guide id="22" pos="1512" userDrawn="1">
          <p15:clr>
            <a:srgbClr val="F26B43"/>
          </p15:clr>
        </p15:guide>
        <p15:guide id="23" pos="1818" userDrawn="1">
          <p15:clr>
            <a:srgbClr val="F26B43"/>
          </p15:clr>
        </p15:guide>
        <p15:guide id="24" pos="1872" userDrawn="1">
          <p15:clr>
            <a:srgbClr val="F26B43"/>
          </p15:clr>
        </p15:guide>
        <p15:guide id="25" pos="2124" userDrawn="1">
          <p15:clr>
            <a:srgbClr val="F26B43"/>
          </p15:clr>
        </p15:guide>
        <p15:guide id="26" pos="2178" userDrawn="1">
          <p15:clr>
            <a:srgbClr val="F26B43"/>
          </p15:clr>
        </p15:guide>
        <p15:guide id="27" pos="2448" userDrawn="1">
          <p15:clr>
            <a:srgbClr val="F26B43"/>
          </p15:clr>
        </p15:guide>
        <p15:guide id="28" pos="2484" userDrawn="1">
          <p15:clr>
            <a:srgbClr val="F26B43"/>
          </p15:clr>
        </p15:guide>
        <p15:guide id="29" pos="2754" userDrawn="1">
          <p15:clr>
            <a:srgbClr val="F26B43"/>
          </p15:clr>
        </p15:guide>
        <p15:guide id="30" pos="2790" userDrawn="1">
          <p15:clr>
            <a:srgbClr val="F26B43"/>
          </p15:clr>
        </p15:guide>
        <p15:guide id="31" pos="3060" userDrawn="1">
          <p15:clr>
            <a:srgbClr val="F26B43"/>
          </p15:clr>
        </p15:guide>
        <p15:guide id="32" pos="3114" userDrawn="1">
          <p15:clr>
            <a:srgbClr val="F26B43"/>
          </p15:clr>
        </p15:guide>
        <p15:guide id="33" pos="3366" userDrawn="1">
          <p15:clr>
            <a:srgbClr val="F26B43"/>
          </p15:clr>
        </p15:guide>
        <p15:guide id="34" pos="3420" userDrawn="1">
          <p15:clr>
            <a:srgbClr val="F26B43"/>
          </p15:clr>
        </p15:guide>
        <p15:guide id="35" pos="3690" userDrawn="1">
          <p15:clr>
            <a:srgbClr val="F26B43"/>
          </p15:clr>
        </p15:guide>
        <p15:guide id="36" pos="3726" userDrawn="1">
          <p15:clr>
            <a:srgbClr val="F26B43"/>
          </p15:clr>
        </p15:guide>
        <p15:guide id="37" pos="3996" userDrawn="1">
          <p15:clr>
            <a:srgbClr val="F26B43"/>
          </p15:clr>
        </p15:guide>
        <p15:guide id="38" pos="4176" userDrawn="1">
          <p15:clr>
            <a:srgbClr val="F26B43"/>
          </p15:clr>
        </p15:guide>
        <p15:guide id="39" pos="4212" userDrawn="1">
          <p15:clr>
            <a:srgbClr val="F26B43"/>
          </p15:clr>
        </p15:guide>
        <p15:guide id="40" pos="4320" userDrawn="1">
          <p15:clr>
            <a:srgbClr val="F26B43"/>
          </p15:clr>
        </p15:guide>
        <p15:guide id="41"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7.svg"/><Relationship Id="rId4" Type="http://schemas.openxmlformats.org/officeDocument/2006/relationships/image" Target="../media/image15.sv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Prepaying your </a:t>
            </a:r>
            <a:br>
              <a:rPr lang="en-US" dirty="0"/>
            </a:br>
            <a:r>
              <a:rPr lang="en-US" dirty="0"/>
              <a:t>beneficiary’s taxes</a:t>
            </a:r>
          </a:p>
        </p:txBody>
      </p:sp>
      <p:sp>
        <p:nvSpPr>
          <p:cNvPr id="5" name="Subtitle 4">
            <a:extLst>
              <a:ext uri="{FF2B5EF4-FFF2-40B4-BE49-F238E27FC236}">
                <a16:creationId xmlns:a16="http://schemas.microsoft.com/office/drawing/2014/main" id="{3722C461-BEB2-4E13-890D-DDDEA7D9431D}"/>
              </a:ext>
            </a:extLst>
          </p:cNvPr>
          <p:cNvSpPr>
            <a:spLocks noGrp="1"/>
          </p:cNvSpPr>
          <p:nvPr>
            <p:ph type="subTitle" idx="1"/>
          </p:nvPr>
        </p:nvSpPr>
        <p:spPr>
          <a:xfrm>
            <a:off x="685801" y="2560320"/>
            <a:ext cx="4260272" cy="576072"/>
          </a:xfrm>
        </p:spPr>
        <p:txBody>
          <a:bodyPr/>
          <a:lstStyle/>
          <a:p>
            <a:r>
              <a:rPr lang="en-US" b="1" dirty="0"/>
              <a:t>Passing on your individual retirement account can cause tax problems for your heirs</a:t>
            </a:r>
            <a:endParaRPr lang="en-US" dirty="0"/>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Tree>
    <p:extLst>
      <p:ext uri="{BB962C8B-B14F-4D97-AF65-F5344CB8AC3E}">
        <p14:creationId xmlns:p14="http://schemas.microsoft.com/office/powerpoint/2010/main" val="3769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D4D5-3E3A-4027-8B57-ACCC42ADA28C}"/>
              </a:ext>
            </a:extLst>
          </p:cNvPr>
          <p:cNvSpPr>
            <a:spLocks noGrp="1"/>
          </p:cNvSpPr>
          <p:nvPr>
            <p:ph type="title"/>
          </p:nvPr>
        </p:nvSpPr>
        <p:spPr>
          <a:xfrm>
            <a:off x="4491451" y="1402080"/>
            <a:ext cx="4418635" cy="960120"/>
          </a:xfrm>
        </p:spPr>
        <p:txBody>
          <a:bodyPr/>
          <a:lstStyle/>
          <a:p>
            <a:r>
              <a:rPr lang="en-US" dirty="0"/>
              <a:t>Stretch IRA laws have changed</a:t>
            </a:r>
          </a:p>
        </p:txBody>
      </p:sp>
      <p:sp>
        <p:nvSpPr>
          <p:cNvPr id="3" name="Content Placeholder 2">
            <a:extLst>
              <a:ext uri="{FF2B5EF4-FFF2-40B4-BE49-F238E27FC236}">
                <a16:creationId xmlns:a16="http://schemas.microsoft.com/office/drawing/2014/main" id="{79167613-2442-468F-8DD0-530ED051504E}"/>
              </a:ext>
            </a:extLst>
          </p:cNvPr>
          <p:cNvSpPr>
            <a:spLocks noGrp="1"/>
          </p:cNvSpPr>
          <p:nvPr>
            <p:ph idx="1"/>
          </p:nvPr>
        </p:nvSpPr>
        <p:spPr>
          <a:xfrm>
            <a:off x="4491451" y="2438153"/>
            <a:ext cx="4418635" cy="4104132"/>
          </a:xfrm>
        </p:spPr>
        <p:txBody>
          <a:bodyPr/>
          <a:lstStyle/>
          <a:p>
            <a:pPr marL="0" indent="0" algn="l">
              <a:buNone/>
            </a:pPr>
            <a:r>
              <a:rPr lang="en-US" sz="1800" b="0" i="0" u="none" strike="noStrike" baseline="0" dirty="0">
                <a:latin typeface="HurmeGeometricSans3-Regular" panose="020B0500020000000000" pitchFamily="34" charset="0"/>
              </a:rPr>
              <a:t>With passage of the Setting Every Community up for Retirement Enhancement (SECURE) Act, beneficiaries of an IRA must spend down that asset within 10 years, with some exceptions for individuals known as eligible designated beneficiaries.</a:t>
            </a:r>
          </a:p>
          <a:p>
            <a:pPr marL="0" indent="0" algn="l">
              <a:buNone/>
            </a:pPr>
            <a:r>
              <a:rPr lang="en-US" sz="1800" b="0" i="0" u="none" strike="noStrike" baseline="0" dirty="0">
                <a:latin typeface="HurmeGeometricSans3-Regular" panose="020B0500020000000000" pitchFamily="34" charset="0"/>
              </a:rPr>
              <a:t>Prior to this law, beneficiaries inheriting these accounts were able to stretch the required distributions over their lifetime — reducing the annual distributions and lowering taxes due.</a:t>
            </a:r>
            <a:endParaRPr lang="en-US" dirty="0"/>
          </a:p>
        </p:txBody>
      </p:sp>
      <p:pic>
        <p:nvPicPr>
          <p:cNvPr id="5" name="Picture 4">
            <a:extLst>
              <a:ext uri="{FF2B5EF4-FFF2-40B4-BE49-F238E27FC236}">
                <a16:creationId xmlns:a16="http://schemas.microsoft.com/office/drawing/2014/main" id="{5910AB7F-9F16-42B8-A4B2-2B3453C134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685800" y="1402080"/>
            <a:ext cx="3636653" cy="5324276"/>
          </a:xfrm>
          <a:prstGeom prst="rect">
            <a:avLst/>
          </a:prstGeom>
        </p:spPr>
      </p:pic>
    </p:spTree>
    <p:extLst>
      <p:ext uri="{BB962C8B-B14F-4D97-AF65-F5344CB8AC3E}">
        <p14:creationId xmlns:p14="http://schemas.microsoft.com/office/powerpoint/2010/main" val="38289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AD23-92DE-4E46-A605-EDA5F2E854EF}"/>
              </a:ext>
            </a:extLst>
          </p:cNvPr>
          <p:cNvSpPr>
            <a:spLocks noGrp="1"/>
          </p:cNvSpPr>
          <p:nvPr>
            <p:ph type="title"/>
          </p:nvPr>
        </p:nvSpPr>
        <p:spPr>
          <a:xfrm>
            <a:off x="685800" y="1402080"/>
            <a:ext cx="4418635" cy="960120"/>
          </a:xfrm>
        </p:spPr>
        <p:txBody>
          <a:bodyPr/>
          <a:lstStyle/>
          <a:p>
            <a:r>
              <a:rPr lang="en-US" dirty="0"/>
              <a:t>Your heirs may be in their highest tax bracket</a:t>
            </a:r>
          </a:p>
        </p:txBody>
      </p:sp>
      <p:sp>
        <p:nvSpPr>
          <p:cNvPr id="3" name="Content Placeholder 2">
            <a:extLst>
              <a:ext uri="{FF2B5EF4-FFF2-40B4-BE49-F238E27FC236}">
                <a16:creationId xmlns:a16="http://schemas.microsoft.com/office/drawing/2014/main" id="{152EB1E2-62E9-45CD-B62C-E2425F564D68}"/>
              </a:ext>
            </a:extLst>
          </p:cNvPr>
          <p:cNvSpPr>
            <a:spLocks noGrp="1"/>
          </p:cNvSpPr>
          <p:nvPr>
            <p:ph idx="1"/>
          </p:nvPr>
        </p:nvSpPr>
        <p:spPr>
          <a:xfrm>
            <a:off x="685800" y="2487168"/>
            <a:ext cx="4268165" cy="4104132"/>
          </a:xfrm>
        </p:spPr>
        <p:txBody>
          <a:bodyPr/>
          <a:lstStyle/>
          <a:p>
            <a:pPr marL="0" indent="0" algn="l">
              <a:buNone/>
            </a:pPr>
            <a:r>
              <a:rPr lang="en-US" sz="1800" b="0" i="0" u="none" strike="noStrike" baseline="0" dirty="0">
                <a:latin typeface="HurmeGeometricSans3-Regular" panose="020B0500020000000000" pitchFamily="34" charset="0"/>
              </a:rPr>
              <a:t>Typically, when a beneficiary inherits an IRA from a parent, they’re often older and in their peak earning years — putting them in high tax brackets. Coupled with having to deplete an account within 10 years, the tax impact can be significant.</a:t>
            </a:r>
            <a:endParaRPr lang="en-US" dirty="0"/>
          </a:p>
        </p:txBody>
      </p:sp>
      <p:pic>
        <p:nvPicPr>
          <p:cNvPr id="5" name="Picture 4">
            <a:extLst>
              <a:ext uri="{FF2B5EF4-FFF2-40B4-BE49-F238E27FC236}">
                <a16:creationId xmlns:a16="http://schemas.microsoft.com/office/drawing/2014/main" id="{A7502B1B-4A7A-4555-89A7-75C58649D2AA}"/>
              </a:ext>
            </a:extLst>
          </p:cNvPr>
          <p:cNvPicPr>
            <a:picLocks noChangeAspect="1"/>
          </p:cNvPicPr>
          <p:nvPr/>
        </p:nvPicPr>
        <p:blipFill rotWithShape="1">
          <a:blip r:embed="rId3">
            <a:extLst>
              <a:ext uri="{28A0092B-C50C-407E-A947-70E740481C1C}">
                <a14:useLocalDpi xmlns:a14="http://schemas.microsoft.com/office/drawing/2010/main" val="0"/>
              </a:ext>
            </a:extLst>
          </a:blip>
          <a:srcRect l="43801" t="21235" r="19687" b="4721"/>
          <a:stretch/>
        </p:blipFill>
        <p:spPr>
          <a:xfrm>
            <a:off x="5104435" y="1309482"/>
            <a:ext cx="4039565" cy="5455920"/>
          </a:xfrm>
          <a:prstGeom prst="rect">
            <a:avLst/>
          </a:prstGeom>
        </p:spPr>
      </p:pic>
    </p:spTree>
    <p:extLst>
      <p:ext uri="{BB962C8B-B14F-4D97-AF65-F5344CB8AC3E}">
        <p14:creationId xmlns:p14="http://schemas.microsoft.com/office/powerpoint/2010/main" val="291600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15D29-C01A-AF42-BF79-F3C57D13A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6858000"/>
          </a:xfrm>
          <a:prstGeom prst="rect">
            <a:avLst/>
          </a:prstGeom>
        </p:spPr>
      </p:pic>
      <p:grpSp>
        <p:nvGrpSpPr>
          <p:cNvPr id="6" name="Group 5">
            <a:extLst>
              <a:ext uri="{FF2B5EF4-FFF2-40B4-BE49-F238E27FC236}">
                <a16:creationId xmlns:a16="http://schemas.microsoft.com/office/drawing/2014/main" id="{605E67E4-602F-A543-B2B3-17545126D334}"/>
              </a:ext>
            </a:extLst>
          </p:cNvPr>
          <p:cNvGrpSpPr/>
          <p:nvPr/>
        </p:nvGrpSpPr>
        <p:grpSpPr>
          <a:xfrm>
            <a:off x="5472886" y="110674"/>
            <a:ext cx="3582444" cy="3541046"/>
            <a:chOff x="5905500" y="1801541"/>
            <a:chExt cx="2950418" cy="2324202"/>
          </a:xfrm>
        </p:grpSpPr>
        <p:sp>
          <p:nvSpPr>
            <p:cNvPr id="9" name="Rectangle 8">
              <a:extLst>
                <a:ext uri="{FF2B5EF4-FFF2-40B4-BE49-F238E27FC236}">
                  <a16:creationId xmlns:a16="http://schemas.microsoft.com/office/drawing/2014/main" id="{69C32B84-FD2B-4347-B3A0-8A863C3472E6}"/>
                </a:ext>
              </a:extLst>
            </p:cNvPr>
            <p:cNvSpPr/>
            <p:nvPr/>
          </p:nvSpPr>
          <p:spPr>
            <a:xfrm flipH="1">
              <a:off x="5905500" y="1801541"/>
              <a:ext cx="2950418" cy="232420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651B8C2-CA4D-9C44-AC28-D00AF42D7F9A}"/>
                </a:ext>
              </a:extLst>
            </p:cNvPr>
            <p:cNvCxnSpPr/>
            <p:nvPr/>
          </p:nvCxnSpPr>
          <p:spPr>
            <a:xfrm flipH="1">
              <a:off x="5905500" y="1801541"/>
              <a:ext cx="2044" cy="2324202"/>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Content Placeholder 9">
            <a:extLst>
              <a:ext uri="{FF2B5EF4-FFF2-40B4-BE49-F238E27FC236}">
                <a16:creationId xmlns:a16="http://schemas.microsoft.com/office/drawing/2014/main" id="{34E0CF7D-5F76-5840-AEC5-13BB197DE3F6}"/>
              </a:ext>
            </a:extLst>
          </p:cNvPr>
          <p:cNvSpPr txBox="1">
            <a:spLocks/>
          </p:cNvSpPr>
          <p:nvPr/>
        </p:nvSpPr>
        <p:spPr>
          <a:xfrm>
            <a:off x="5819282" y="1059240"/>
            <a:ext cx="3015777" cy="2592480"/>
          </a:xfrm>
          <a:prstGeom prst="rect">
            <a:avLst/>
          </a:prstGeom>
        </p:spPr>
        <p:txBody>
          <a:bodyPr vert="horz" lIns="0" tIns="0" rIns="0" bIns="0" rtlCol="0" anchor="t" anchorCtr="0">
            <a:noAutofit/>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8" indent="0">
              <a:lnSpc>
                <a:spcPct val="100000"/>
              </a:lnSpc>
              <a:buNone/>
            </a:pPr>
            <a:r>
              <a:rPr lang="en-US" sz="1600" b="1" dirty="0">
                <a:latin typeface="HurmeGeometricSans3 Regular" panose="020B0500020000000000" pitchFamily="34" charset="0"/>
              </a:rPr>
              <a:t>Allow your heirs the flexibility </a:t>
            </a:r>
            <a:r>
              <a:rPr lang="en-US" sz="1600" dirty="0">
                <a:latin typeface="HurmeGeometricSans3 Regular" panose="020B0500020000000000" pitchFamily="34" charset="0"/>
              </a:rPr>
              <a:t>to enjoy their inherited IRA most efficiently by funding a life insurance policy with a tax-free death benefit. </a:t>
            </a:r>
          </a:p>
          <a:p>
            <a:pPr marL="1588" indent="0">
              <a:lnSpc>
                <a:spcPct val="100000"/>
              </a:lnSpc>
              <a:buNone/>
            </a:pPr>
            <a:r>
              <a:rPr lang="en-US" sz="1600" dirty="0">
                <a:latin typeface="HurmeGeometricSans3 Regular" panose="020B0500020000000000" pitchFamily="34" charset="0"/>
              </a:rPr>
              <a:t>This gives them options with inherited IRAs: take a lump sum distribution or stretch over the 10 years — </a:t>
            </a:r>
            <a:r>
              <a:rPr lang="en-US" sz="1600" b="1" dirty="0">
                <a:latin typeface="HurmeGeometricSans3 Regular" panose="020B0500020000000000" pitchFamily="34" charset="0"/>
              </a:rPr>
              <a:t>and pay the tax with the death benefit.</a:t>
            </a:r>
          </a:p>
        </p:txBody>
      </p:sp>
      <p:sp>
        <p:nvSpPr>
          <p:cNvPr id="12" name="Title 4">
            <a:extLst>
              <a:ext uri="{FF2B5EF4-FFF2-40B4-BE49-F238E27FC236}">
                <a16:creationId xmlns:a16="http://schemas.microsoft.com/office/drawing/2014/main" id="{F8AE8094-0521-CF41-A004-C2DFBAED9242}"/>
              </a:ext>
            </a:extLst>
          </p:cNvPr>
          <p:cNvSpPr>
            <a:spLocks noGrp="1"/>
          </p:cNvSpPr>
          <p:nvPr>
            <p:ph type="title"/>
          </p:nvPr>
        </p:nvSpPr>
        <p:spPr>
          <a:xfrm>
            <a:off x="5819282" y="434401"/>
            <a:ext cx="3147096" cy="753306"/>
          </a:xfrm>
        </p:spPr>
        <p:txBody>
          <a:bodyPr/>
          <a:lstStyle/>
          <a:p>
            <a:pPr>
              <a:lnSpc>
                <a:spcPts val="2200"/>
              </a:lnSpc>
            </a:pPr>
            <a:r>
              <a:rPr lang="en-US" sz="2000" dirty="0"/>
              <a:t>Solution: pre-pay your beneficiary’s taxes</a:t>
            </a:r>
          </a:p>
        </p:txBody>
      </p:sp>
    </p:spTree>
    <p:extLst>
      <p:ext uri="{BB962C8B-B14F-4D97-AF65-F5344CB8AC3E}">
        <p14:creationId xmlns:p14="http://schemas.microsoft.com/office/powerpoint/2010/main" val="302006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5" name="Graphic 4">
            <a:extLst>
              <a:ext uri="{FF2B5EF4-FFF2-40B4-BE49-F238E27FC236}">
                <a16:creationId xmlns:a16="http://schemas.microsoft.com/office/drawing/2014/main" id="{F7AAD36E-0848-4F24-8CBC-8AA0875A0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5364" y="2362200"/>
            <a:ext cx="1033272" cy="1033272"/>
          </a:xfrm>
          <a:prstGeom prst="rect">
            <a:avLst/>
          </a:prstGeom>
        </p:spPr>
      </p:pic>
      <p:cxnSp>
        <p:nvCxnSpPr>
          <p:cNvPr id="9" name="Straight Arrow Connector 8">
            <a:extLst>
              <a:ext uri="{FF2B5EF4-FFF2-40B4-BE49-F238E27FC236}">
                <a16:creationId xmlns:a16="http://schemas.microsoft.com/office/drawing/2014/main" id="{3AD932E8-1CB9-4CF2-83A5-0E92D8885760}"/>
              </a:ext>
            </a:extLst>
          </p:cNvPr>
          <p:cNvCxnSpPr>
            <a:cxnSpLocks/>
          </p:cNvCxnSpPr>
          <p:nvPr/>
        </p:nvCxnSpPr>
        <p:spPr>
          <a:xfrm>
            <a:off x="5088636" y="291734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3D0ED2BB-CBD6-4414-A689-F4E2B9702A8D}"/>
              </a:ext>
            </a:extLst>
          </p:cNvPr>
          <p:cNvSpPr txBox="1"/>
          <p:nvPr/>
        </p:nvSpPr>
        <p:spPr>
          <a:xfrm>
            <a:off x="3067557" y="3462529"/>
            <a:ext cx="3008885" cy="923330"/>
          </a:xfrm>
          <a:prstGeom prst="rect">
            <a:avLst/>
          </a:prstGeom>
          <a:noFill/>
        </p:spPr>
        <p:txBody>
          <a:bodyPr wrap="square" rtlCol="0">
            <a:spAutoFit/>
          </a:bodyPr>
          <a:lstStyle/>
          <a:p>
            <a:r>
              <a:rPr lang="en-US" b="1" dirty="0">
                <a:solidFill>
                  <a:schemeClr val="accent1"/>
                </a:solidFill>
              </a:rPr>
              <a:t>Purchase life insurance</a:t>
            </a:r>
          </a:p>
          <a:p>
            <a:r>
              <a:rPr lang="en-US" b="1" dirty="0">
                <a:solidFill>
                  <a:schemeClr val="accent1"/>
                </a:solidFill>
              </a:rPr>
              <a:t>to cover the taxes owed on IRAs passing to heirs.</a:t>
            </a:r>
          </a:p>
        </p:txBody>
      </p:sp>
      <p:pic>
        <p:nvPicPr>
          <p:cNvPr id="6" name="Graphic 5">
            <a:extLst>
              <a:ext uri="{FF2B5EF4-FFF2-40B4-BE49-F238E27FC236}">
                <a16:creationId xmlns:a16="http://schemas.microsoft.com/office/drawing/2014/main" id="{34205279-B8B0-424C-B26D-C3355FAA92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3450" y="2429257"/>
            <a:ext cx="1033272" cy="1033272"/>
          </a:xfrm>
          <a:prstGeom prst="rect">
            <a:avLst/>
          </a:prstGeom>
        </p:spPr>
      </p:pic>
      <p:pic>
        <p:nvPicPr>
          <p:cNvPr id="7" name="Graphic 6">
            <a:extLst>
              <a:ext uri="{FF2B5EF4-FFF2-40B4-BE49-F238E27FC236}">
                <a16:creationId xmlns:a16="http://schemas.microsoft.com/office/drawing/2014/main" id="{6FB2E64B-72F7-489D-8967-15D9F3E6E1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6869" y="2433829"/>
            <a:ext cx="1028700" cy="1028700"/>
          </a:xfrm>
          <a:prstGeom prst="rect">
            <a:avLst/>
          </a:prstGeom>
        </p:spPr>
      </p:pic>
      <p:cxnSp>
        <p:nvCxnSpPr>
          <p:cNvPr id="12" name="Straight Arrow Connector 11">
            <a:extLst>
              <a:ext uri="{FF2B5EF4-FFF2-40B4-BE49-F238E27FC236}">
                <a16:creationId xmlns:a16="http://schemas.microsoft.com/office/drawing/2014/main" id="{9962E127-E1ED-4760-B822-F6AAD1C74B4A}"/>
              </a:ext>
            </a:extLst>
          </p:cNvPr>
          <p:cNvCxnSpPr>
            <a:cxnSpLocks/>
          </p:cNvCxnSpPr>
          <p:nvPr/>
        </p:nvCxnSpPr>
        <p:spPr>
          <a:xfrm>
            <a:off x="2882096" y="2919791"/>
            <a:ext cx="1173268"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DB7B5CFF-DE62-44CE-8A93-A2E49A7A99B8}"/>
              </a:ext>
            </a:extLst>
          </p:cNvPr>
          <p:cNvSpPr txBox="1"/>
          <p:nvPr/>
        </p:nvSpPr>
        <p:spPr>
          <a:xfrm>
            <a:off x="3067557" y="4451542"/>
            <a:ext cx="4585846" cy="954107"/>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Funding for life insurance premiums can come from:</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After-tax distributions from your qualified plan</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Another asset account</a:t>
            </a:r>
          </a:p>
          <a:p>
            <a:pPr algn="l"/>
            <a:r>
              <a:rPr lang="en-US" sz="1400" b="1" i="0" u="none" strike="noStrike" baseline="0" dirty="0">
                <a:latin typeface="HurmeGeometricSans3-Bold" panose="020B0800020000000000" pitchFamily="34" charset="0"/>
              </a:rPr>
              <a:t>• </a:t>
            </a:r>
            <a:r>
              <a:rPr lang="en-US" sz="1400" b="0" i="0" u="none" strike="noStrike" baseline="0" dirty="0">
                <a:latin typeface="HurmeGeometricSans3-Regular" panose="020B0500020000000000" pitchFamily="34" charset="0"/>
              </a:rPr>
              <a:t>Current income</a:t>
            </a:r>
            <a:endParaRPr lang="en-US" sz="1400" dirty="0"/>
          </a:p>
        </p:txBody>
      </p:sp>
    </p:spTree>
    <p:extLst>
      <p:ext uri="{BB962C8B-B14F-4D97-AF65-F5344CB8AC3E}">
        <p14:creationId xmlns:p14="http://schemas.microsoft.com/office/powerpoint/2010/main" val="33864446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648799" cy="1200329"/>
          </a:xfrm>
          <a:prstGeom prst="rect">
            <a:avLst/>
          </a:prstGeom>
          <a:noFill/>
        </p:spPr>
        <p:txBody>
          <a:bodyPr wrap="square" rtlCol="0">
            <a:spAutoFit/>
          </a:bodyPr>
          <a:lstStyle/>
          <a:p>
            <a:r>
              <a:rPr lang="en-US" b="1" dirty="0">
                <a:solidFill>
                  <a:schemeClr val="accent1"/>
                </a:solidFill>
              </a:rPr>
              <a:t>Upon your death,</a:t>
            </a:r>
            <a:r>
              <a:rPr lang="en-US" b="1" baseline="30000" dirty="0">
                <a:solidFill>
                  <a:schemeClr val="accent1"/>
                </a:solidFill>
              </a:rPr>
              <a:t>1</a:t>
            </a:r>
            <a:r>
              <a:rPr lang="en-US" b="1" dirty="0">
                <a:solidFill>
                  <a:schemeClr val="accent1"/>
                </a:solidFill>
              </a:rPr>
              <a:t> your remaining qualified plan assets pass to your heirs. In addition, they’ll receive the life insurance death benefit income tax free.</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id="{5864DF27-ADEF-4C9C-91B4-04C223799EFD}"/>
              </a:ext>
            </a:extLst>
          </p:cNvPr>
          <p:cNvSpPr txBox="1"/>
          <p:nvPr/>
        </p:nvSpPr>
        <p:spPr>
          <a:xfrm>
            <a:off x="685800" y="6227180"/>
            <a:ext cx="4856018" cy="523220"/>
          </a:xfrm>
          <a:prstGeom prst="rect">
            <a:avLst/>
          </a:prstGeom>
          <a:noFill/>
        </p:spPr>
        <p:txBody>
          <a:bodyPr wrap="square" rtlCol="0">
            <a:spAutoFit/>
          </a:bodyPr>
          <a:lstStyle/>
          <a:p>
            <a:pPr algn="l"/>
            <a:r>
              <a:rPr lang="en-US" sz="1400" b="0" i="0" u="none" strike="noStrike" baseline="0" dirty="0">
                <a:latin typeface="HurmeGeometricSans3-Regular" panose="020B0500020000000000" pitchFamily="34" charset="0"/>
              </a:rPr>
              <a:t>1. If owner and insured are different, the death benefit will be paid upon death of the insured.</a:t>
            </a:r>
            <a:endParaRPr lang="en-US" sz="1400" dirty="0"/>
          </a:p>
        </p:txBody>
      </p:sp>
    </p:spTree>
    <p:extLst>
      <p:ext uri="{BB962C8B-B14F-4D97-AF65-F5344CB8AC3E}">
        <p14:creationId xmlns:p14="http://schemas.microsoft.com/office/powerpoint/2010/main" val="524332048"/>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823749" cy="1200329"/>
          </a:xfrm>
          <a:prstGeom prst="rect">
            <a:avLst/>
          </a:prstGeom>
          <a:noFill/>
        </p:spPr>
        <p:txBody>
          <a:bodyPr wrap="square" rtlCol="0">
            <a:spAutoFit/>
          </a:bodyPr>
          <a:lstStyle/>
          <a:p>
            <a:r>
              <a:rPr lang="en-US" b="1" dirty="0">
                <a:solidFill>
                  <a:schemeClr val="accent1"/>
                </a:solidFill>
              </a:rPr>
              <a:t>Your heirs may then choose a lump-sum</a:t>
            </a:r>
          </a:p>
          <a:p>
            <a:r>
              <a:rPr lang="en-US" b="1" dirty="0">
                <a:solidFill>
                  <a:schemeClr val="accent1"/>
                </a:solidFill>
              </a:rPr>
              <a:t>distribution from the inherited IRA and use the death benefit to pay the income taxes generated from the IRA distribution.</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4523198"/>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AE0-A5A9-41A6-A380-C98487BD2BC7}"/>
              </a:ext>
            </a:extLst>
          </p:cNvPr>
          <p:cNvSpPr>
            <a:spLocks noGrp="1"/>
          </p:cNvSpPr>
          <p:nvPr>
            <p:ph type="title"/>
          </p:nvPr>
        </p:nvSpPr>
        <p:spPr/>
        <p:txBody>
          <a:bodyPr/>
          <a:lstStyle/>
          <a:p>
            <a:r>
              <a:rPr lang="en-US" dirty="0"/>
              <a:t>How pre-paying your beneficiary’s taxes works</a:t>
            </a:r>
          </a:p>
        </p:txBody>
      </p:sp>
      <p:pic>
        <p:nvPicPr>
          <p:cNvPr id="12" name="Graphic 11">
            <a:extLst>
              <a:ext uri="{FF2B5EF4-FFF2-40B4-BE49-F238E27FC236}">
                <a16:creationId xmlns:a16="http://schemas.microsoft.com/office/drawing/2014/main" id="{A3ADE258-73FA-4C5E-B850-F9427B8A0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66869" y="2433829"/>
            <a:ext cx="1028700" cy="1028700"/>
          </a:xfrm>
          <a:prstGeom prst="rect">
            <a:avLst/>
          </a:prstGeom>
        </p:spPr>
      </p:pic>
      <p:pic>
        <p:nvPicPr>
          <p:cNvPr id="13" name="Graphic 12">
            <a:extLst>
              <a:ext uri="{FF2B5EF4-FFF2-40B4-BE49-F238E27FC236}">
                <a16:creationId xmlns:a16="http://schemas.microsoft.com/office/drawing/2014/main" id="{B0544887-D65F-491D-A3B7-CD3E6890A4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5364" y="2362200"/>
            <a:ext cx="1033272" cy="1033272"/>
          </a:xfrm>
          <a:prstGeom prst="rect">
            <a:avLst/>
          </a:prstGeom>
        </p:spPr>
      </p:pic>
      <p:sp>
        <p:nvSpPr>
          <p:cNvPr id="15" name="TextBox 14">
            <a:extLst>
              <a:ext uri="{FF2B5EF4-FFF2-40B4-BE49-F238E27FC236}">
                <a16:creationId xmlns:a16="http://schemas.microsoft.com/office/drawing/2014/main" id="{87CEBF02-9EBA-4205-A4CE-C298AB648241}"/>
              </a:ext>
            </a:extLst>
          </p:cNvPr>
          <p:cNvSpPr txBox="1"/>
          <p:nvPr/>
        </p:nvSpPr>
        <p:spPr>
          <a:xfrm>
            <a:off x="685800" y="4484113"/>
            <a:ext cx="4985795" cy="646331"/>
          </a:xfrm>
          <a:prstGeom prst="rect">
            <a:avLst/>
          </a:prstGeom>
          <a:noFill/>
        </p:spPr>
        <p:txBody>
          <a:bodyPr wrap="square" rtlCol="0">
            <a:spAutoFit/>
          </a:bodyPr>
          <a:lstStyle/>
          <a:p>
            <a:r>
              <a:rPr lang="en-US" b="1" dirty="0">
                <a:solidFill>
                  <a:schemeClr val="accent1"/>
                </a:solidFill>
              </a:rPr>
              <a:t>Life insurance can be placed in a trust to</a:t>
            </a:r>
          </a:p>
          <a:p>
            <a:r>
              <a:rPr lang="en-US" b="1" dirty="0">
                <a:solidFill>
                  <a:schemeClr val="accent1"/>
                </a:solidFill>
              </a:rPr>
              <a:t>address future needs, such as estate taxes.</a:t>
            </a:r>
          </a:p>
        </p:txBody>
      </p:sp>
      <p:pic>
        <p:nvPicPr>
          <p:cNvPr id="16" name="Graphic 15">
            <a:extLst>
              <a:ext uri="{FF2B5EF4-FFF2-40B4-BE49-F238E27FC236}">
                <a16:creationId xmlns:a16="http://schemas.microsoft.com/office/drawing/2014/main" id="{60D958B1-8333-4F81-B82F-B2C2564BFD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93450" y="2429257"/>
            <a:ext cx="1033272" cy="1033272"/>
          </a:xfrm>
          <a:prstGeom prst="rect">
            <a:avLst/>
          </a:prstGeom>
        </p:spPr>
      </p:pic>
      <p:pic>
        <p:nvPicPr>
          <p:cNvPr id="3" name="Graphic 2">
            <a:extLst>
              <a:ext uri="{FF2B5EF4-FFF2-40B4-BE49-F238E27FC236}">
                <a16:creationId xmlns:a16="http://schemas.microsoft.com/office/drawing/2014/main" id="{8B957115-B911-4343-B9FC-AFF7D9175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98022" y="4660681"/>
            <a:ext cx="1028700" cy="1028700"/>
          </a:xfrm>
          <a:prstGeom prst="rect">
            <a:avLst/>
          </a:prstGeom>
        </p:spPr>
      </p:pic>
      <p:cxnSp>
        <p:nvCxnSpPr>
          <p:cNvPr id="19" name="Straight Arrow Connector 18">
            <a:extLst>
              <a:ext uri="{FF2B5EF4-FFF2-40B4-BE49-F238E27FC236}">
                <a16:creationId xmlns:a16="http://schemas.microsoft.com/office/drawing/2014/main" id="{4007D287-A8D4-45A1-B218-19A1C9D879B8}"/>
              </a:ext>
            </a:extLst>
          </p:cNvPr>
          <p:cNvCxnSpPr>
            <a:cxnSpLocks/>
          </p:cNvCxnSpPr>
          <p:nvPr/>
        </p:nvCxnSpPr>
        <p:spPr>
          <a:xfrm>
            <a:off x="2745979" y="3395472"/>
            <a:ext cx="3319155" cy="126520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a:extLst>
              <a:ext uri="{FF2B5EF4-FFF2-40B4-BE49-F238E27FC236}">
                <a16:creationId xmlns:a16="http://schemas.microsoft.com/office/drawing/2014/main" id="{492E5794-3ABF-4706-B723-981FB96D2697}"/>
              </a:ext>
            </a:extLst>
          </p:cNvPr>
          <p:cNvCxnSpPr>
            <a:cxnSpLocks/>
            <a:stCxn id="16" idx="2"/>
          </p:cNvCxnSpPr>
          <p:nvPr/>
        </p:nvCxnSpPr>
        <p:spPr>
          <a:xfrm>
            <a:off x="6910086" y="3462529"/>
            <a:ext cx="0" cy="982149"/>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49646729"/>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p:txBody>
          <a:bodyPr/>
          <a:lstStyle/>
          <a:p>
            <a:r>
              <a:rPr lang="en-US" dirty="0"/>
              <a:t>The death benefit to your heirs is income-tax free.</a:t>
            </a:r>
          </a:p>
          <a:p>
            <a:r>
              <a:rPr lang="en-US" dirty="0"/>
              <a:t>By pre-funding the tax liability of the IRA with life insurance, you may be able to reduce the overall cost of transferring the asset to your heirs.</a:t>
            </a:r>
          </a:p>
          <a:p>
            <a:r>
              <a:rPr lang="en-US" dirty="0"/>
              <a:t>If the life insurance has cash value, you may be able to access those dollars during the insured’s lifetime if you own the policy.</a:t>
            </a:r>
          </a:p>
          <a:p>
            <a:r>
              <a:rPr lang="en-US" dirty="0"/>
              <a:t>Your heirs can decide when they access the money from the death benefit or the IRA you left to them; it’s not based on a government table.</a:t>
            </a:r>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804385540"/>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dirty="0"/>
              <a:t>Potential risks</a:t>
            </a:r>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p:txBody>
          <a:bodyPr/>
          <a:lstStyle/>
          <a:p>
            <a:r>
              <a:rPr lang="en-US" dirty="0"/>
              <a:t>Income taxes will be due on distribution from the qualified plan.</a:t>
            </a:r>
          </a:p>
          <a:p>
            <a:r>
              <a:rPr lang="en-US" dirty="0"/>
              <a:t>Distributions prior to age 59½ from a qualified plan may be subject to an additional 10 percent penalty.</a:t>
            </a:r>
          </a:p>
          <a:p>
            <a:r>
              <a:rPr lang="en-US" dirty="0"/>
              <a:t>The insured must be underwritten for the life insurance you purchase.</a:t>
            </a:r>
          </a:p>
          <a:p>
            <a:r>
              <a:rPr lang="en-US" dirty="0"/>
              <a:t>Tax rates may change over time and make the strategy less attractive.</a:t>
            </a:r>
          </a:p>
          <a:p>
            <a:r>
              <a:rPr lang="en-US" dirty="0"/>
              <a:t>Life changes may require you to use plan assets for living expenses, which could put funding of your life insurance policy in jeopardy.</a:t>
            </a:r>
          </a:p>
          <a:p>
            <a:r>
              <a:rPr lang="en-US" dirty="0"/>
              <a:t>Policy loans and withdrawals may create an adverse tax result in the event of a lapse or policy surrender and will reduce both the surrender value and death benefit.</a:t>
            </a:r>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900569201"/>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F4E865-7782-7C49-B7A1-E623CE626D8C}"/>
              </a:ext>
            </a:extLst>
          </p:cNvPr>
          <p:cNvSpPr>
            <a:spLocks noGrp="1"/>
          </p:cNvSpPr>
          <p:nvPr>
            <p:ph type="title"/>
          </p:nvPr>
        </p:nvSpPr>
        <p:spPr>
          <a:xfrm>
            <a:off x="541416" y="1408176"/>
            <a:ext cx="3260563" cy="1412026"/>
          </a:xfrm>
        </p:spPr>
        <p:txBody>
          <a:bodyPr/>
          <a:lstStyle/>
          <a:p>
            <a:br>
              <a:rPr lang="en-US" dirty="0"/>
            </a:br>
            <a:br>
              <a:rPr lang="en-US" dirty="0"/>
            </a:br>
            <a:endParaRPr lang="en-US" dirty="0"/>
          </a:p>
        </p:txBody>
      </p:sp>
      <p:sp>
        <p:nvSpPr>
          <p:cNvPr id="9" name="Content Placeholder 2">
            <a:extLst>
              <a:ext uri="{FF2B5EF4-FFF2-40B4-BE49-F238E27FC236}">
                <a16:creationId xmlns:a16="http://schemas.microsoft.com/office/drawing/2014/main" id="{9E32E870-EF50-134A-9166-CB3FCED8B15D}"/>
              </a:ext>
            </a:extLst>
          </p:cNvPr>
          <p:cNvSpPr>
            <a:spLocks noGrp="1"/>
          </p:cNvSpPr>
          <p:nvPr>
            <p:ph idx="1"/>
          </p:nvPr>
        </p:nvSpPr>
        <p:spPr>
          <a:xfrm>
            <a:off x="541415" y="2747902"/>
            <a:ext cx="3556023" cy="3963100"/>
          </a:xfrm>
        </p:spPr>
        <p:txBody>
          <a:bodyPr/>
          <a:lstStyle/>
          <a:p>
            <a:pPr marL="0" indent="0">
              <a:buNone/>
            </a:pPr>
            <a:r>
              <a:rPr lang="en-US" sz="1600" dirty="0"/>
              <a:t>Talk to your financial professional today. They can help you evaluate the pros and cons and create the best approach that works for your family.</a:t>
            </a:r>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rotWithShape="1">
          <a:blip r:embed="rId3"/>
          <a:srcRect l="25743" r="5111" b="825"/>
          <a:stretch/>
        </p:blipFill>
        <p:spPr>
          <a:xfrm>
            <a:off x="4232034" y="1351711"/>
            <a:ext cx="4683143" cy="5266527"/>
          </a:xfrm>
          <a:prstGeom prst="rect">
            <a:avLst/>
          </a:prstGeom>
        </p:spPr>
      </p:pic>
      <p:pic>
        <p:nvPicPr>
          <p:cNvPr id="4" name="Picture 3">
            <a:extLst>
              <a:ext uri="{FF2B5EF4-FFF2-40B4-BE49-F238E27FC236}">
                <a16:creationId xmlns:a16="http://schemas.microsoft.com/office/drawing/2014/main" id="{2FA337DC-D940-3605-1BC7-8CBDBF84E2EB}"/>
              </a:ext>
            </a:extLst>
          </p:cNvPr>
          <p:cNvPicPr>
            <a:picLocks noChangeAspect="1"/>
          </p:cNvPicPr>
          <p:nvPr/>
        </p:nvPicPr>
        <p:blipFill>
          <a:blip r:embed="rId4"/>
          <a:stretch>
            <a:fillRect/>
          </a:stretch>
        </p:blipFill>
        <p:spPr>
          <a:xfrm>
            <a:off x="406819" y="1378215"/>
            <a:ext cx="1574157" cy="1302152"/>
          </a:xfrm>
          <a:prstGeom prst="rect">
            <a:avLst/>
          </a:prstGeom>
        </p:spPr>
      </p:pic>
    </p:spTree>
    <p:extLst>
      <p:ext uri="{BB962C8B-B14F-4D97-AF65-F5344CB8AC3E}">
        <p14:creationId xmlns:p14="http://schemas.microsoft.com/office/powerpoint/2010/main" val="21436305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t>Passing on your individual retirement account can cause tax problems for your heirs</a:t>
            </a:r>
            <a:endParaRPr lang="en-US" dirty="0"/>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a:xfrm>
            <a:off x="685800" y="1500188"/>
            <a:ext cx="4510088" cy="931862"/>
          </a:xfrm>
        </p:spPr>
        <p:txBody>
          <a:bodyPr/>
          <a:lstStyle/>
          <a:p>
            <a:r>
              <a:rPr lang="en-US" dirty="0"/>
              <a:t>Prepaying your </a:t>
            </a:r>
            <a:br>
              <a:rPr lang="en-US" dirty="0"/>
            </a:br>
            <a:r>
              <a:rPr lang="en-US" dirty="0"/>
              <a:t>beneficiary’s taxes</a:t>
            </a:r>
          </a:p>
        </p:txBody>
      </p:sp>
    </p:spTree>
    <p:extLst>
      <p:ext uri="{BB962C8B-B14F-4D97-AF65-F5344CB8AC3E}">
        <p14:creationId xmlns:p14="http://schemas.microsoft.com/office/powerpoint/2010/main" val="231857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4294967295"/>
          </p:nvPr>
        </p:nvSpPr>
        <p:spPr>
          <a:xfrm>
            <a:off x="481264" y="404932"/>
            <a:ext cx="7673579" cy="5430384"/>
          </a:xfrm>
        </p:spPr>
        <p:txBody>
          <a:bodyPr>
            <a:normAutofit lnSpcReduction="10000"/>
          </a:bodyPr>
          <a:lstStyle/>
          <a:p>
            <a:pPr marL="0" indent="0">
              <a:lnSpc>
                <a:spcPct val="100000"/>
              </a:lnSpc>
              <a:buNone/>
            </a:pPr>
            <a:r>
              <a:rPr lang="en-US" sz="1200" dirty="0"/>
              <a:t>Please keep in mind that the primary reason to purchase a life insurance product is the death benefit.</a:t>
            </a:r>
          </a:p>
          <a:p>
            <a:pPr marL="0" indent="0">
              <a:lnSpc>
                <a:spcPct val="100000"/>
              </a:lnSpc>
              <a:buNone/>
            </a:pPr>
            <a:r>
              <a:rPr lang="en-US" sz="1200" dirty="0"/>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 policies may contain restrictions, such as surrender periods.</a:t>
            </a:r>
          </a:p>
          <a:p>
            <a:pPr marL="0" indent="0">
              <a:lnSpc>
                <a:spcPct val="100000"/>
              </a:lnSpc>
              <a:buNone/>
            </a:pPr>
            <a:r>
              <a:rPr lang="en-US" sz="1200" dirty="0"/>
              <a:t>Policy loans and withdrawals may create an adverse tax result in the event of lapse or policy surrender, and will reduce both the surrender value and death benefit. Withdrawals may be subject to taxation with the first fifteen years of the contract. You should consult your tax advisor when considering taking a policy loan or withdrawal.</a:t>
            </a:r>
          </a:p>
          <a:p>
            <a:pPr marL="0" indent="0">
              <a:lnSpc>
                <a:spcPct val="100000"/>
              </a:lnSpc>
              <a:buNone/>
            </a:pPr>
            <a:r>
              <a:rPr lang="en-US" sz="1200" dirty="0"/>
              <a:t>The policy design you choose may impact the tax status of your policy. If you pay too much premium, your policy could become a modified endowment contract (MEC). Distributions from a MEC may be taxable, and if the taxpayer is under the age of 59½, may also be subject to an additional 10% penalty tax.</a:t>
            </a:r>
          </a:p>
          <a:p>
            <a:pPr marL="0" indent="0">
              <a:lnSpc>
                <a:spcPct val="100000"/>
              </a:lnSpc>
              <a:buNone/>
            </a:pPr>
            <a:r>
              <a:rPr lang="en-US" sz="12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 </a:t>
            </a:r>
          </a:p>
          <a:p>
            <a:pPr marL="0" indent="0">
              <a:lnSpc>
                <a:spcPct val="100000"/>
              </a:lnSpc>
              <a:buNone/>
            </a:pPr>
            <a:r>
              <a:rPr lang="en-US" sz="12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the state of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dirty="0"/>
              <a:t>Securian Financial is the marketing name for Securian Financial Group, Inc., and its subsidiaries. Minnesota Life Insurance Company and Securian Life Insurance Company are subsidiaries of Securian Financial Group, Inc.</a:t>
            </a:r>
            <a:endParaRPr lang="en-US" sz="1200" dirty="0">
              <a:ea typeface="ＭＳ Ｐゴシック"/>
              <a:cs typeface="ＭＳ Ｐゴシック"/>
            </a:endParaRPr>
          </a:p>
        </p:txBody>
      </p:sp>
      <p:sp>
        <p:nvSpPr>
          <p:cNvPr id="3" name="TextBox 2">
            <a:extLst>
              <a:ext uri="{FF2B5EF4-FFF2-40B4-BE49-F238E27FC236}">
                <a16:creationId xmlns:a16="http://schemas.microsoft.com/office/drawing/2014/main" id="{77D997E9-3447-4CEA-A2C9-122D09282656}"/>
              </a:ext>
            </a:extLst>
          </p:cNvPr>
          <p:cNvSpPr txBox="1"/>
          <p:nvPr/>
        </p:nvSpPr>
        <p:spPr>
          <a:xfrm>
            <a:off x="76200" y="6034698"/>
            <a:ext cx="4495800" cy="823302"/>
          </a:xfrm>
          <a:prstGeom prst="rect">
            <a:avLst/>
          </a:prstGeom>
          <a:noFill/>
        </p:spPr>
        <p:txBody>
          <a:bodyPr wrap="square" lIns="514350" tIns="0" rIns="0" bIns="342900" rtlCol="0" anchor="b" anchorCtr="0">
            <a:spAutoFit/>
          </a:bodyPr>
          <a:lstStyle/>
          <a:p>
            <a:pPr>
              <a:spcAft>
                <a:spcPts val="338"/>
              </a:spcAft>
            </a:pPr>
            <a:r>
              <a:rPr lang="en-US" sz="600" b="1" dirty="0">
                <a:solidFill>
                  <a:srgbClr val="0C7B40"/>
                </a:solidFill>
              </a:rPr>
              <a:t>securian.com</a:t>
            </a:r>
          </a:p>
          <a:p>
            <a:pPr>
              <a:spcAft>
                <a:spcPts val="338"/>
              </a:spcAft>
            </a:pPr>
            <a:r>
              <a:rPr lang="en-US" sz="600" dirty="0"/>
              <a:t>400 Robert Street North, St. Paul, MN 55101-2098</a:t>
            </a:r>
            <a:br>
              <a:rPr lang="en-US" sz="600" dirty="0"/>
            </a:br>
            <a:r>
              <a:rPr lang="en-US" sz="600" dirty="0"/>
              <a:t>©2024 Securian Financial Group, Inc. All rights reserved.</a:t>
            </a:r>
          </a:p>
          <a:p>
            <a:pPr lvl="0"/>
            <a:r>
              <a:rPr lang="en-US" sz="800" b="0" i="0" dirty="0">
                <a:solidFill>
                  <a:srgbClr val="212529"/>
                </a:solidFill>
                <a:effectLst/>
                <a:latin typeface="-apple-system"/>
              </a:rPr>
              <a:t>3389146</a:t>
            </a:r>
            <a:r>
              <a:rPr lang="en-US" sz="600" dirty="0"/>
              <a:t>   DOFU 2-2024</a:t>
            </a:r>
          </a:p>
        </p:txBody>
      </p:sp>
    </p:spTree>
    <p:extLst>
      <p:ext uri="{BB962C8B-B14F-4D97-AF65-F5344CB8AC3E}">
        <p14:creationId xmlns:p14="http://schemas.microsoft.com/office/powerpoint/2010/main" val="185199846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beneficiary’s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487168"/>
            <a:ext cx="3238928" cy="2724912"/>
          </a:xfrm>
        </p:spPr>
        <p:txBody>
          <a:bodyPr/>
          <a:lstStyle/>
          <a:p>
            <a:pPr marL="0" indent="0">
              <a:buNone/>
            </a:pPr>
            <a:r>
              <a:rPr lang="en-US" dirty="0"/>
              <a:t>You’ve saved well and built up your retirement funds with qualified plans such as individual retirement accounts (IRAs).</a:t>
            </a:r>
          </a:p>
          <a:p>
            <a:pPr marL="0" indent="0">
              <a:buNone/>
            </a:pPr>
            <a:r>
              <a:rPr lang="en-US" dirty="0"/>
              <a:t>Now, you’re thinking you won’t need all of it for retirement — and you’re considering passing some funds to the next generation.</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D049E8D-5597-48F8-93BD-03A052A42A27}"/>
              </a:ext>
            </a:extLst>
          </p:cNvPr>
          <p:cNvSpPr>
            <a:spLocks noGrp="1"/>
          </p:cNvSpPr>
          <p:nvPr>
            <p:ph type="title"/>
          </p:nvPr>
        </p:nvSpPr>
        <p:spPr/>
        <p:txBody>
          <a:bodyPr/>
          <a:lstStyle/>
          <a:p>
            <a:r>
              <a:rPr lang="en-US" dirty="0"/>
              <a:t>Is there another way to pass</a:t>
            </a:r>
            <a:br>
              <a:rPr lang="en-US" dirty="0"/>
            </a:br>
            <a:r>
              <a:rPr lang="en-US" dirty="0"/>
              <a:t>your IRA to your heirs?</a:t>
            </a:r>
            <a:br>
              <a:rPr lang="en-US" dirty="0"/>
            </a:br>
            <a:br>
              <a:rPr lang="en-US" dirty="0"/>
            </a:br>
            <a:r>
              <a:rPr lang="en-US" dirty="0"/>
              <a:t>Yes.</a:t>
            </a:r>
          </a:p>
        </p:txBody>
      </p:sp>
    </p:spTree>
    <p:extLst>
      <p:ext uri="{BB962C8B-B14F-4D97-AF65-F5344CB8AC3E}">
        <p14:creationId xmlns:p14="http://schemas.microsoft.com/office/powerpoint/2010/main" val="117177888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979F3-5FCA-4EAE-A61A-0751DB19AA15}"/>
              </a:ext>
            </a:extLst>
          </p:cNvPr>
          <p:cNvSpPr>
            <a:spLocks noGrp="1"/>
          </p:cNvSpPr>
          <p:nvPr>
            <p:ph type="title"/>
          </p:nvPr>
        </p:nvSpPr>
        <p:spPr/>
        <p:txBody>
          <a:bodyPr/>
          <a:lstStyle/>
          <a:p>
            <a:r>
              <a:rPr lang="en-US" dirty="0"/>
              <a:t>What are qualified plans?</a:t>
            </a:r>
          </a:p>
        </p:txBody>
      </p:sp>
      <p:graphicFrame>
        <p:nvGraphicFramePr>
          <p:cNvPr id="9" name="Content Placeholder 8">
            <a:extLst>
              <a:ext uri="{FF2B5EF4-FFF2-40B4-BE49-F238E27FC236}">
                <a16:creationId xmlns:a16="http://schemas.microsoft.com/office/drawing/2014/main" id="{07C80A6D-EFAE-4120-9DC1-E57CCE53D8B4}"/>
              </a:ext>
            </a:extLst>
          </p:cNvPr>
          <p:cNvGraphicFramePr>
            <a:graphicFrameLocks noGrp="1"/>
          </p:cNvGraphicFramePr>
          <p:nvPr>
            <p:ph idx="1"/>
          </p:nvPr>
        </p:nvGraphicFramePr>
        <p:xfrm>
          <a:off x="685800" y="2487613"/>
          <a:ext cx="7772400" cy="1463040"/>
        </p:xfrm>
        <a:graphic>
          <a:graphicData uri="http://schemas.openxmlformats.org/drawingml/2006/table">
            <a:tbl>
              <a:tblPr firstRow="1" bandRow="1">
                <a:tableStyleId>{2D5ABB26-0587-4C30-8999-92F81FD0307C}</a:tableStyleId>
              </a:tblPr>
              <a:tblGrid>
                <a:gridCol w="1943100">
                  <a:extLst>
                    <a:ext uri="{9D8B030D-6E8A-4147-A177-3AD203B41FA5}">
                      <a16:colId xmlns:a16="http://schemas.microsoft.com/office/drawing/2014/main" val="562284189"/>
                    </a:ext>
                  </a:extLst>
                </a:gridCol>
                <a:gridCol w="1943100">
                  <a:extLst>
                    <a:ext uri="{9D8B030D-6E8A-4147-A177-3AD203B41FA5}">
                      <a16:colId xmlns:a16="http://schemas.microsoft.com/office/drawing/2014/main" val="259214883"/>
                    </a:ext>
                  </a:extLst>
                </a:gridCol>
                <a:gridCol w="1943100">
                  <a:extLst>
                    <a:ext uri="{9D8B030D-6E8A-4147-A177-3AD203B41FA5}">
                      <a16:colId xmlns:a16="http://schemas.microsoft.com/office/drawing/2014/main" val="3112183509"/>
                    </a:ext>
                  </a:extLst>
                </a:gridCol>
                <a:gridCol w="1943100">
                  <a:extLst>
                    <a:ext uri="{9D8B030D-6E8A-4147-A177-3AD203B41FA5}">
                      <a16:colId xmlns:a16="http://schemas.microsoft.com/office/drawing/2014/main" val="2467899386"/>
                    </a:ext>
                  </a:extLst>
                </a:gridCol>
              </a:tblGrid>
              <a:tr h="370840">
                <a:tc>
                  <a:txBody>
                    <a:bodyPr/>
                    <a:lstStyle/>
                    <a:p>
                      <a:r>
                        <a:rPr lang="en-US" sz="1800" b="1" i="0" u="none" strike="noStrike" kern="1200" baseline="0" dirty="0">
                          <a:solidFill>
                            <a:schemeClr val="tx1"/>
                          </a:solidFill>
                          <a:latin typeface="+mn-lt"/>
                          <a:ea typeface="+mn-ea"/>
                          <a:cs typeface="+mn-cs"/>
                        </a:rPr>
                        <a:t>401(k)s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Individual Retirement Accounts (IRAs)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Simplified Employee Pensions (SEPs)</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kern="1200" baseline="0" dirty="0">
                          <a:solidFill>
                            <a:schemeClr val="tx1"/>
                          </a:solidFill>
                          <a:latin typeface="+mn-lt"/>
                          <a:ea typeface="+mn-ea"/>
                          <a:cs typeface="+mn-cs"/>
                        </a:rPr>
                        <a:t>Savings Incentive</a:t>
                      </a:r>
                    </a:p>
                    <a:p>
                      <a:r>
                        <a:rPr lang="en-US" sz="1800" b="1" i="0" u="none" strike="noStrike" kern="1200" baseline="0" dirty="0">
                          <a:solidFill>
                            <a:schemeClr val="tx1"/>
                          </a:solidFill>
                          <a:latin typeface="+mn-lt"/>
                          <a:ea typeface="+mn-ea"/>
                          <a:cs typeface="+mn-cs"/>
                        </a:rPr>
                        <a:t>Match </a:t>
                      </a:r>
                      <a:r>
                        <a:rPr lang="en-US" sz="1800" b="1" i="0" u="none" strike="noStrike" kern="1200" baseline="0" dirty="0" err="1">
                          <a:solidFill>
                            <a:schemeClr val="tx1"/>
                          </a:solidFill>
                          <a:latin typeface="+mn-lt"/>
                          <a:ea typeface="+mn-ea"/>
                          <a:cs typeface="+mn-cs"/>
                        </a:rPr>
                        <a:t>PLan</a:t>
                      </a:r>
                      <a:endParaRPr lang="en-US" sz="1800" b="1" i="0" u="none" strike="noStrike" kern="1200" baseline="0" dirty="0">
                        <a:solidFill>
                          <a:schemeClr val="tx1"/>
                        </a:solidFill>
                        <a:latin typeface="+mn-lt"/>
                        <a:ea typeface="+mn-ea"/>
                        <a:cs typeface="+mn-cs"/>
                      </a:endParaRPr>
                    </a:p>
                    <a:p>
                      <a:r>
                        <a:rPr lang="en-US" sz="1800" b="1" i="0" u="none" strike="noStrike" kern="1200" baseline="0" dirty="0">
                          <a:solidFill>
                            <a:schemeClr val="tx1"/>
                          </a:solidFill>
                          <a:latin typeface="+mn-lt"/>
                          <a:ea typeface="+mn-ea"/>
                          <a:cs typeface="+mn-cs"/>
                        </a:rPr>
                        <a:t>for Employees</a:t>
                      </a:r>
                    </a:p>
                    <a:p>
                      <a:r>
                        <a:rPr lang="en-US" sz="1800" b="1" i="0" u="none" strike="noStrike" kern="1200" baseline="0" dirty="0">
                          <a:solidFill>
                            <a:schemeClr val="tx1"/>
                          </a:solidFill>
                          <a:latin typeface="+mn-lt"/>
                          <a:ea typeface="+mn-ea"/>
                          <a:cs typeface="+mn-cs"/>
                        </a:rPr>
                        <a:t>(SIMPLE) IRAs</a:t>
                      </a:r>
                      <a:endParaRPr lang="en-US" sz="1800" dirty="0"/>
                    </a:p>
                  </a:txBody>
                  <a:tcPr>
                    <a:lnL w="38100" cap="flat" cmpd="sng" algn="ctr">
                      <a:solidFill>
                        <a:schemeClr val="accent2"/>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031192"/>
                  </a:ext>
                </a:extLst>
              </a:tr>
            </a:tbl>
          </a:graphicData>
        </a:graphic>
      </p:graphicFrame>
      <p:sp>
        <p:nvSpPr>
          <p:cNvPr id="5" name="TextBox 4">
            <a:extLst>
              <a:ext uri="{FF2B5EF4-FFF2-40B4-BE49-F238E27FC236}">
                <a16:creationId xmlns:a16="http://schemas.microsoft.com/office/drawing/2014/main" id="{88E57F93-0CE2-4F35-802A-BC10BAB87973}"/>
              </a:ext>
            </a:extLst>
          </p:cNvPr>
          <p:cNvSpPr txBox="1"/>
          <p:nvPr/>
        </p:nvSpPr>
        <p:spPr>
          <a:xfrm>
            <a:off x="685800" y="4495801"/>
            <a:ext cx="7772399" cy="646331"/>
          </a:xfrm>
          <a:prstGeom prst="rect">
            <a:avLst/>
          </a:prstGeom>
          <a:noFill/>
        </p:spPr>
        <p:txBody>
          <a:bodyPr wrap="square">
            <a:spAutoFit/>
          </a:bodyPr>
          <a:lstStyle/>
          <a:p>
            <a:pPr algn="l"/>
            <a:r>
              <a:rPr lang="en-US" sz="1800" b="0" i="0" u="none" strike="noStrike" baseline="0" dirty="0">
                <a:solidFill>
                  <a:srgbClr val="333333"/>
                </a:solidFill>
                <a:latin typeface="HurmeGeometricSans3-Regular" panose="020B0500020000000000" pitchFamily="34" charset="0"/>
              </a:rPr>
              <a:t>Upon the death of the qualified plan account holder, these assets are turned into an inherited IRA.</a:t>
            </a:r>
            <a:endParaRPr lang="en-US" dirty="0"/>
          </a:p>
        </p:txBody>
      </p:sp>
    </p:spTree>
    <p:extLst>
      <p:ext uri="{BB962C8B-B14F-4D97-AF65-F5344CB8AC3E}">
        <p14:creationId xmlns:p14="http://schemas.microsoft.com/office/powerpoint/2010/main" val="634207284"/>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E7A62-8F26-574E-AC78-5D6A3F6B32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8178" y="1325366"/>
            <a:ext cx="4261022" cy="5267163"/>
          </a:xfrm>
          <a:prstGeom prst="rect">
            <a:avLst/>
          </a:prstGeom>
          <a:gradFill>
            <a:gsLst>
              <a:gs pos="0">
                <a:schemeClr val="bg1">
                  <a:lumMod val="95000"/>
                </a:schemeClr>
              </a:gs>
              <a:gs pos="24000">
                <a:schemeClr val="bg1"/>
              </a:gs>
              <a:gs pos="89000">
                <a:schemeClr val="bg1">
                  <a:lumMod val="85000"/>
                </a:schemeClr>
              </a:gs>
            </a:gsLst>
            <a:lin ang="2700000" scaled="0"/>
          </a:gradFill>
        </p:spPr>
      </p:pic>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504600" y="1325366"/>
            <a:ext cx="4261022" cy="517703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Passing on qualified assets can be a challenge. </a:t>
            </a:r>
          </a:p>
          <a:p>
            <a:pPr marL="0" indent="0">
              <a:lnSpc>
                <a:spcPct val="100000"/>
              </a:lnSpc>
              <a:buNone/>
            </a:pPr>
            <a:r>
              <a:rPr lang="en-US" sz="2800" dirty="0">
                <a:solidFill>
                  <a:schemeClr val="accent1"/>
                </a:solidFill>
                <a:latin typeface="+mj-lt"/>
              </a:rPr>
              <a:t>But by being prepared and pre-paying your  beneficiary’s taxes, you can do it efficiently. </a:t>
            </a:r>
          </a:p>
          <a:p>
            <a:pPr marL="0" indent="0">
              <a:lnSpc>
                <a:spcPct val="100000"/>
              </a:lnSpc>
              <a:buNone/>
            </a:pPr>
            <a:r>
              <a:rPr lang="en-US" sz="2800" dirty="0">
                <a:solidFill>
                  <a:schemeClr val="accent1"/>
                </a:solidFill>
                <a:latin typeface="+mj-lt"/>
              </a:rPr>
              <a:t>First, let’s explore some of the pitfalls when transferring IRAs.</a:t>
            </a:r>
          </a:p>
        </p:txBody>
      </p:sp>
    </p:spTree>
    <p:extLst>
      <p:ext uri="{BB962C8B-B14F-4D97-AF65-F5344CB8AC3E}">
        <p14:creationId xmlns:p14="http://schemas.microsoft.com/office/powerpoint/2010/main" val="25577597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p:txBody>
          <a:bodyPr/>
          <a:lstStyle/>
          <a:p>
            <a:br>
              <a:rPr lang="en-US" dirty="0"/>
            </a:br>
            <a:br>
              <a:rPr lang="en-US" dirty="0"/>
            </a:br>
            <a:r>
              <a:rPr lang="en-US" dirty="0"/>
              <a:t>4 problems with IRA transfers</a:t>
            </a:r>
          </a:p>
        </p:txBody>
      </p:sp>
    </p:spTree>
    <p:extLst>
      <p:ext uri="{BB962C8B-B14F-4D97-AF65-F5344CB8AC3E}">
        <p14:creationId xmlns:p14="http://schemas.microsoft.com/office/powerpoint/2010/main" val="370141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B19C-F36E-4F7C-B478-AF4963944581}"/>
              </a:ext>
            </a:extLst>
          </p:cNvPr>
          <p:cNvSpPr>
            <a:spLocks noGrp="1"/>
          </p:cNvSpPr>
          <p:nvPr>
            <p:ph type="title"/>
          </p:nvPr>
        </p:nvSpPr>
        <p:spPr>
          <a:xfrm>
            <a:off x="685800" y="1402080"/>
            <a:ext cx="3886200" cy="960120"/>
          </a:xfrm>
        </p:spPr>
        <p:txBody>
          <a:bodyPr/>
          <a:lstStyle/>
          <a:p>
            <a:r>
              <a:rPr lang="en-US" dirty="0"/>
              <a:t>Distributions from IRAs are income taxed</a:t>
            </a:r>
          </a:p>
        </p:txBody>
      </p:sp>
      <p:sp>
        <p:nvSpPr>
          <p:cNvPr id="3" name="Content Placeholder 2">
            <a:extLst>
              <a:ext uri="{FF2B5EF4-FFF2-40B4-BE49-F238E27FC236}">
                <a16:creationId xmlns:a16="http://schemas.microsoft.com/office/drawing/2014/main" id="{E094EBFB-CF93-4EE8-9923-0551260DEEB9}"/>
              </a:ext>
            </a:extLst>
          </p:cNvPr>
          <p:cNvSpPr>
            <a:spLocks noGrp="1"/>
          </p:cNvSpPr>
          <p:nvPr>
            <p:ph idx="1"/>
          </p:nvPr>
        </p:nvSpPr>
        <p:spPr>
          <a:xfrm>
            <a:off x="685800" y="2487168"/>
            <a:ext cx="3657593" cy="4104132"/>
          </a:xfrm>
        </p:spPr>
        <p:txBody>
          <a:bodyPr/>
          <a:lstStyle/>
          <a:p>
            <a:pPr marL="0" indent="0" algn="l">
              <a:buNone/>
            </a:pPr>
            <a:r>
              <a:rPr lang="en-US" sz="1800" b="0" i="0" u="none" strike="noStrike" baseline="0" dirty="0">
                <a:latin typeface="HurmeGeometricSans3-Regular" panose="020B0500020000000000" pitchFamily="34" charset="0"/>
              </a:rPr>
              <a:t>Because IRAs are funded with pre-tax dollars, distributions from these accounts are subject to individual income taxation.</a:t>
            </a:r>
            <a:endParaRPr lang="en-US" dirty="0"/>
          </a:p>
        </p:txBody>
      </p:sp>
      <p:pic>
        <p:nvPicPr>
          <p:cNvPr id="9" name="Picture 8">
            <a:extLst>
              <a:ext uri="{FF2B5EF4-FFF2-40B4-BE49-F238E27FC236}">
                <a16:creationId xmlns:a16="http://schemas.microsoft.com/office/drawing/2014/main" id="{61555BF4-7898-48E7-8582-A00F76E84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
          <a:stretch/>
        </p:blipFill>
        <p:spPr>
          <a:xfrm>
            <a:off x="4572000" y="1299713"/>
            <a:ext cx="4572000" cy="5558287"/>
          </a:xfrm>
          <a:prstGeom prst="rect">
            <a:avLst/>
          </a:prstGeom>
        </p:spPr>
      </p:pic>
    </p:spTree>
    <p:extLst>
      <p:ext uri="{BB962C8B-B14F-4D97-AF65-F5344CB8AC3E}">
        <p14:creationId xmlns:p14="http://schemas.microsoft.com/office/powerpoint/2010/main" val="323100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15EB-BAE4-456B-838F-D40225CD83B1}"/>
              </a:ext>
            </a:extLst>
          </p:cNvPr>
          <p:cNvSpPr>
            <a:spLocks noGrp="1"/>
          </p:cNvSpPr>
          <p:nvPr>
            <p:ph type="title"/>
          </p:nvPr>
        </p:nvSpPr>
        <p:spPr>
          <a:xfrm>
            <a:off x="4969692" y="1402080"/>
            <a:ext cx="3596833" cy="960120"/>
          </a:xfrm>
        </p:spPr>
        <p:txBody>
          <a:bodyPr/>
          <a:lstStyle/>
          <a:p>
            <a:r>
              <a:rPr lang="en-US" dirty="0"/>
              <a:t>IRAs can be subjected to estate tax</a:t>
            </a:r>
          </a:p>
        </p:txBody>
      </p:sp>
      <p:sp>
        <p:nvSpPr>
          <p:cNvPr id="3" name="Content Placeholder 2">
            <a:extLst>
              <a:ext uri="{FF2B5EF4-FFF2-40B4-BE49-F238E27FC236}">
                <a16:creationId xmlns:a16="http://schemas.microsoft.com/office/drawing/2014/main" id="{ED48F2E1-868A-40E8-BA6D-CF01AF75E327}"/>
              </a:ext>
            </a:extLst>
          </p:cNvPr>
          <p:cNvSpPr>
            <a:spLocks noGrp="1"/>
          </p:cNvSpPr>
          <p:nvPr>
            <p:ph idx="1"/>
          </p:nvPr>
        </p:nvSpPr>
        <p:spPr>
          <a:xfrm>
            <a:off x="4969692" y="2443735"/>
            <a:ext cx="3701005" cy="4104132"/>
          </a:xfrm>
        </p:spPr>
        <p:txBody>
          <a:bodyPr/>
          <a:lstStyle/>
          <a:p>
            <a:pPr marL="0" indent="0" algn="l">
              <a:buNone/>
            </a:pPr>
            <a:r>
              <a:rPr lang="en-US" sz="1800" b="0" i="0" u="none" strike="noStrike" baseline="0" dirty="0">
                <a:latin typeface="HurmeGeometricSans3-Regular" panose="020B0500020000000000" pitchFamily="34" charset="0"/>
              </a:rPr>
              <a:t>IRA assets remain in your estate upon your death, subjecting them to possible estate taxes. </a:t>
            </a:r>
          </a:p>
          <a:p>
            <a:pPr marL="0" indent="0" algn="l">
              <a:buNone/>
            </a:pPr>
            <a:r>
              <a:rPr lang="en-US" sz="1800" b="0" i="0" u="none" strike="noStrike" baseline="0" dirty="0">
                <a:latin typeface="HurmeGeometricSans3-Regular" panose="020B0500020000000000" pitchFamily="34" charset="0"/>
              </a:rPr>
              <a:t>Even if you’re not currently subject to estate tax, tax laws can change — making individuals with even modest estates potentially subject to estate tax.</a:t>
            </a:r>
            <a:endParaRPr lang="en-US" dirty="0"/>
          </a:p>
        </p:txBody>
      </p:sp>
      <p:pic>
        <p:nvPicPr>
          <p:cNvPr id="7" name="Picture 6">
            <a:extLst>
              <a:ext uri="{FF2B5EF4-FFF2-40B4-BE49-F238E27FC236}">
                <a16:creationId xmlns:a16="http://schemas.microsoft.com/office/drawing/2014/main" id="{0BE082A7-B4C1-4EBB-9836-30A039F7C2A1}"/>
              </a:ext>
            </a:extLst>
          </p:cNvPr>
          <p:cNvPicPr>
            <a:picLocks noChangeAspect="1"/>
          </p:cNvPicPr>
          <p:nvPr/>
        </p:nvPicPr>
        <p:blipFill rotWithShape="1">
          <a:blip r:embed="rId3"/>
          <a:srcRect l="15100" t="3392" r="37024" b="-236"/>
          <a:stretch/>
        </p:blipFill>
        <p:spPr>
          <a:xfrm>
            <a:off x="673274" y="1408176"/>
            <a:ext cx="3994484" cy="5372722"/>
          </a:xfrm>
          <a:prstGeom prst="rect">
            <a:avLst/>
          </a:prstGeom>
        </p:spPr>
      </p:pic>
    </p:spTree>
    <p:extLst>
      <p:ext uri="{BB962C8B-B14F-4D97-AF65-F5344CB8AC3E}">
        <p14:creationId xmlns:p14="http://schemas.microsoft.com/office/powerpoint/2010/main" val="3734539670"/>
      </p:ext>
    </p:extLst>
  </p:cSld>
  <p:clrMapOvr>
    <a:masterClrMapping/>
  </p:clrMapOvr>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PowerPoint template</Template>
  <TotalTime>7076</TotalTime>
  <Words>1842</Words>
  <Application>Microsoft Office PowerPoint</Application>
  <PresentationFormat>On-screen Show (4:3)</PresentationFormat>
  <Paragraphs>136</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-apple-system</vt:lpstr>
      <vt:lpstr>Arial</vt:lpstr>
      <vt:lpstr>Calibri</vt:lpstr>
      <vt:lpstr>Courier New</vt:lpstr>
      <vt:lpstr>HurmeGeometricSans3 Regular</vt:lpstr>
      <vt:lpstr>HurmeGeometricSans3-Bold</vt:lpstr>
      <vt:lpstr>HurmeGeometricSans3-Regular</vt:lpstr>
      <vt:lpstr>Times-Roman</vt:lpstr>
      <vt:lpstr>Standard PowerPoint template</vt:lpstr>
      <vt:lpstr>Prepaying your  beneficiary’s taxes</vt:lpstr>
      <vt:lpstr>Prepaying your  beneficiary’s taxes</vt:lpstr>
      <vt:lpstr>Pre-paying beneficiary’s taxes</vt:lpstr>
      <vt:lpstr>Is there another way to pass your IRA to your heirs?  Yes.</vt:lpstr>
      <vt:lpstr>What are qualified plans?</vt:lpstr>
      <vt:lpstr>PowerPoint Presentation</vt:lpstr>
      <vt:lpstr>  4 problems with IRA transfers</vt:lpstr>
      <vt:lpstr>Distributions from IRAs are income taxed</vt:lpstr>
      <vt:lpstr>IRAs can be subjected to estate tax</vt:lpstr>
      <vt:lpstr>Stretch IRA laws have changed</vt:lpstr>
      <vt:lpstr>Your heirs may be in their highest tax bracket</vt:lpstr>
      <vt:lpstr>Solution: pre-pay your beneficiary’s taxes</vt:lpstr>
      <vt:lpstr>How pre-paying your beneficiary’s taxes works</vt:lpstr>
      <vt:lpstr>How pre-paying your beneficiary’s taxes works</vt:lpstr>
      <vt:lpstr>How pre-paying your beneficiary’s taxes works</vt:lpstr>
      <vt:lpstr>How pre-paying your beneficiary’s taxes works</vt:lpstr>
      <vt:lpstr>Potential benefits</vt:lpstr>
      <vt:lpstr>Potential risks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Huberty, Douglas J.</cp:lastModifiedBy>
  <cp:revision>58</cp:revision>
  <dcterms:created xsi:type="dcterms:W3CDTF">2020-06-25T16:50:30Z</dcterms:created>
  <dcterms:modified xsi:type="dcterms:W3CDTF">2024-02-21T20:44:39Z</dcterms:modified>
</cp:coreProperties>
</file>