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92" r:id="rId2"/>
    <p:sldMasterId id="2147483711" r:id="rId3"/>
  </p:sldMasterIdLst>
  <p:notesMasterIdLst>
    <p:notesMasterId r:id="rId38"/>
  </p:notesMasterIdLst>
  <p:handoutMasterIdLst>
    <p:handoutMasterId r:id="rId39"/>
  </p:handoutMasterIdLst>
  <p:sldIdLst>
    <p:sldId id="505" r:id="rId4"/>
    <p:sldId id="264" r:id="rId5"/>
    <p:sldId id="265" r:id="rId6"/>
    <p:sldId id="519" r:id="rId7"/>
    <p:sldId id="575" r:id="rId8"/>
    <p:sldId id="339" r:id="rId9"/>
    <p:sldId id="343" r:id="rId10"/>
    <p:sldId id="576" r:id="rId11"/>
    <p:sldId id="454" r:id="rId12"/>
    <p:sldId id="577" r:id="rId13"/>
    <p:sldId id="520" r:id="rId14"/>
    <p:sldId id="521" r:id="rId15"/>
    <p:sldId id="556" r:id="rId16"/>
    <p:sldId id="579" r:id="rId17"/>
    <p:sldId id="588" r:id="rId18"/>
    <p:sldId id="589" r:id="rId19"/>
    <p:sldId id="553" r:id="rId20"/>
    <p:sldId id="547" r:id="rId21"/>
    <p:sldId id="582" r:id="rId22"/>
    <p:sldId id="543" r:id="rId23"/>
    <p:sldId id="539" r:id="rId24"/>
    <p:sldId id="591" r:id="rId25"/>
    <p:sldId id="534" r:id="rId26"/>
    <p:sldId id="559" r:id="rId27"/>
    <p:sldId id="560" r:id="rId28"/>
    <p:sldId id="537" r:id="rId29"/>
    <p:sldId id="538" r:id="rId30"/>
    <p:sldId id="585" r:id="rId31"/>
    <p:sldId id="583" r:id="rId32"/>
    <p:sldId id="587" r:id="rId33"/>
    <p:sldId id="586" r:id="rId34"/>
    <p:sldId id="517" r:id="rId35"/>
    <p:sldId id="518" r:id="rId36"/>
    <p:sldId id="590" r:id="rId37"/>
  </p:sldIdLst>
  <p:sldSz cx="12192000" cy="6858000"/>
  <p:notesSz cx="6858000" cy="9144000"/>
  <p:custShowLst>
    <p:custShow name="Benefits" id="0">
      <p:sldLst/>
    </p:custShow>
    <p:custShow name="RPU" id="1">
      <p:sldLst/>
    </p:custShow>
    <p:custShow name="DB" id="2">
      <p:sldLst/>
    </p:custShow>
    <p:custShow name="ROP" 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9F0DD1-C162-E3F3-EC0F-918C3B368E17}" name="Goh, Tim" initials="GT" userId="S::Tim.Goh@securian.com::2bdf9f8a-2f46-48fb-b384-ad9f863528d6" providerId="AD"/>
  <p188:author id="{91BC78EB-D79E-E0A7-4A5B-4B6789EBD10A}" name="Pogreba, Shannon W." initials="SP" userId="S::Shannon.Pogreba@securian.com::d5d2a36a-bb79-44dd-be93-9870bade0209" providerId="AD"/>
  <p188:author id="{AE4FDEEF-6255-CE55-BCF6-B0D63CD0557E}" name="Schuenemann, Erica A." initials="ES" userId="S::Erica.Schuenemann@securian.com::8a7513ea-07fe-4f9e-9bbd-a6300ba8dc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homas Baker" initials="" lastIdx="3" clrIdx="0"/>
  <p:cmAuthor id="1" name="Munson, Michelle" initials="MM" lastIdx="16" clrIdx="1">
    <p:extLst>
      <p:ext uri="{19B8F6BF-5375-455C-9EA6-DF929625EA0E}">
        <p15:presenceInfo xmlns:p15="http://schemas.microsoft.com/office/powerpoint/2012/main" userId="S::michelle.munson@securian.com::0554ce11-1c43-4dee-9d2c-c63d77500e38" providerId="AD"/>
      </p:ext>
    </p:extLst>
  </p:cmAuthor>
  <p:cmAuthor id="2" name="Pogreba, Shannon W." initials="PSW" lastIdx="28" clrIdx="2">
    <p:extLst>
      <p:ext uri="{19B8F6BF-5375-455C-9EA6-DF929625EA0E}">
        <p15:presenceInfo xmlns:p15="http://schemas.microsoft.com/office/powerpoint/2012/main" userId="S::Shannon.Pogreba@securian.com::d5d2a36a-bb79-44dd-be93-9870bade0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7"/>
    <a:srgbClr val="098D3E"/>
    <a:srgbClr val="94C83D"/>
    <a:srgbClr val="006DAF"/>
    <a:srgbClr val="FFFFFF"/>
    <a:srgbClr val="29B461"/>
    <a:srgbClr val="57585B"/>
    <a:srgbClr val="CEDC27"/>
    <a:srgbClr val="5CA311"/>
    <a:srgbClr val="066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723" autoAdjust="0"/>
  </p:normalViewPr>
  <p:slideViewPr>
    <p:cSldViewPr snapToGrid="0">
      <p:cViewPr varScale="1">
        <p:scale>
          <a:sx n="103" d="100"/>
          <a:sy n="103" d="100"/>
        </p:scale>
        <p:origin x="828" y="72"/>
      </p:cViewPr>
      <p:guideLst/>
    </p:cSldViewPr>
  </p:slideViewPr>
  <p:notesTextViewPr>
    <p:cViewPr>
      <p:scale>
        <a:sx n="125" d="100"/>
        <a:sy n="125" d="100"/>
      </p:scale>
      <p:origin x="0" y="0"/>
    </p:cViewPr>
  </p:notesTextViewPr>
  <p:sorterViewPr>
    <p:cViewPr varScale="1">
      <p:scale>
        <a:sx n="100" d="100"/>
        <a:sy n="100" d="100"/>
      </p:scale>
      <p:origin x="0" y="-864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06117454691844E-2"/>
          <c:y val="0.19144420343493787"/>
          <c:w val="0.96598776509061635"/>
          <c:h val="0.72407905930184169"/>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tx>
                <c:rich>
                  <a:bodyPr/>
                  <a:lstStyle/>
                  <a:p>
                    <a:fld id="{89DD5724-14A6-4A97-8ED7-280C1A5F388B}" type="VALUE">
                      <a:rPr lang="en-US">
                        <a:solidFill>
                          <a:srgbClr val="0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2-4098-B697-200D2A047767}"/>
                </c:ext>
              </c:extLst>
            </c:dLbl>
            <c:dLbl>
              <c:idx val="1"/>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582-4098-B697-200D2A047767}"/>
                </c:ext>
              </c:extLst>
            </c:dLbl>
            <c:dLbl>
              <c:idx val="2"/>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582-4098-B697-200D2A047767}"/>
                </c:ext>
              </c:extLst>
            </c:dLbl>
            <c:dLbl>
              <c:idx val="3"/>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582-4098-B697-200D2A047767}"/>
                </c:ext>
              </c:extLst>
            </c:dLbl>
            <c:dLbl>
              <c:idx val="4"/>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582-4098-B697-200D2A0477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Ages 40-49</c:v>
                </c:pt>
                <c:pt idx="1">
                  <c:v>Ages 50-59</c:v>
                </c:pt>
                <c:pt idx="2">
                  <c:v>Ages 60-64</c:v>
                </c:pt>
                <c:pt idx="3">
                  <c:v>Ages 65-69</c:v>
                </c:pt>
                <c:pt idx="4">
                  <c:v>Ages 70-74</c:v>
                </c:pt>
              </c:strCache>
            </c:strRef>
          </c:cat>
          <c:val>
            <c:numRef>
              <c:f>Sheet1!$B$2:$B$6</c:f>
              <c:numCache>
                <c:formatCode>0.00%</c:formatCode>
                <c:ptCount val="5"/>
                <c:pt idx="0">
                  <c:v>0.124</c:v>
                </c:pt>
                <c:pt idx="1">
                  <c:v>0.20399999999999999</c:v>
                </c:pt>
                <c:pt idx="2">
                  <c:v>0.30399999999999999</c:v>
                </c:pt>
                <c:pt idx="3">
                  <c:v>0.38200000000000001</c:v>
                </c:pt>
                <c:pt idx="4">
                  <c:v>0.47199999999999998</c:v>
                </c:pt>
              </c:numCache>
            </c:numRef>
          </c:val>
          <c:extLst>
            <c:ext xmlns:c16="http://schemas.microsoft.com/office/drawing/2014/chart" uri="{C3380CC4-5D6E-409C-BE32-E72D297353CC}">
              <c16:uniqueId val="{00000000-9582-4098-B697-200D2A047767}"/>
            </c:ext>
          </c:extLst>
        </c:ser>
        <c:dLbls>
          <c:showLegendKey val="0"/>
          <c:showVal val="0"/>
          <c:showCatName val="0"/>
          <c:showSerName val="0"/>
          <c:showPercent val="0"/>
          <c:showBubbleSize val="0"/>
        </c:dLbls>
        <c:gapWidth val="219"/>
        <c:overlap val="-27"/>
        <c:axId val="175076896"/>
        <c:axId val="512520128"/>
      </c:barChart>
      <c:catAx>
        <c:axId val="17507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rgbClr val="000000"/>
                </a:solidFill>
                <a:latin typeface="+mn-lt"/>
                <a:ea typeface="+mn-ea"/>
                <a:cs typeface="+mn-cs"/>
              </a:defRPr>
            </a:pPr>
            <a:endParaRPr lang="en-US"/>
          </a:p>
        </c:txPr>
        <c:crossAx val="512520128"/>
        <c:crosses val="autoZero"/>
        <c:auto val="1"/>
        <c:lblAlgn val="ctr"/>
        <c:lblOffset val="100"/>
        <c:noMultiLvlLbl val="0"/>
      </c:catAx>
      <c:valAx>
        <c:axId val="51252012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750768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DFA7-4DE3-9A03-3D4BE1828754}"/>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DFA7-4DE3-9A03-3D4BE1828754}"/>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DFA7-4DE3-9A03-3D4BE1828754}"/>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DFA7-4DE3-9A03-3D4BE1828754}"/>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DFA7-4DE3-9A03-3D4BE1828754}"/>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DFA7-4DE3-9A03-3D4BE1828754}"/>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DFA7-4DE3-9A03-3D4BE1828754}"/>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1"/>
              </a:solidFill>
              <a:ln w="28575">
                <a:solidFill>
                  <a:schemeClr val="lt1"/>
                </a:solidFill>
              </a:ln>
              <a:effectLst/>
            </c:spPr>
            <c:extLst>
              <c:ext xmlns:c16="http://schemas.microsoft.com/office/drawing/2014/chart" uri="{C3380CC4-5D6E-409C-BE32-E72D297353CC}">
                <c16:uniqueId val="{00000001-08F0-4477-B5F5-F0E3B44BA41B}"/>
              </c:ext>
            </c:extLst>
          </c:dPt>
          <c:dPt>
            <c:idx val="1"/>
            <c:bubble3D val="0"/>
            <c:spPr>
              <a:solidFill>
                <a:schemeClr val="accent2"/>
              </a:solidFill>
              <a:ln w="28575">
                <a:solidFill>
                  <a:schemeClr val="lt1"/>
                </a:solidFill>
              </a:ln>
              <a:effectLst/>
            </c:spPr>
            <c:extLst>
              <c:ext xmlns:c16="http://schemas.microsoft.com/office/drawing/2014/chart" uri="{C3380CC4-5D6E-409C-BE32-E72D297353CC}">
                <c16:uniqueId val="{00000003-08F0-4477-B5F5-F0E3B44BA41B}"/>
              </c:ext>
            </c:extLst>
          </c:dPt>
          <c:dPt>
            <c:idx val="2"/>
            <c:bubble3D val="0"/>
            <c:spPr>
              <a:solidFill>
                <a:schemeClr val="accent3"/>
              </a:solidFill>
              <a:ln w="28575">
                <a:solidFill>
                  <a:schemeClr val="lt1"/>
                </a:solidFill>
              </a:ln>
              <a:effectLst/>
            </c:spPr>
            <c:extLst>
              <c:ext xmlns:c16="http://schemas.microsoft.com/office/drawing/2014/chart" uri="{C3380CC4-5D6E-409C-BE32-E72D297353CC}">
                <c16:uniqueId val="{00000005-08F0-4477-B5F5-F0E3B44BA41B}"/>
              </c:ext>
            </c:extLst>
          </c:dPt>
          <c:dPt>
            <c:idx val="3"/>
            <c:bubble3D val="0"/>
            <c:spPr>
              <a:solidFill>
                <a:schemeClr val="accent4"/>
              </a:solidFill>
              <a:ln w="28575">
                <a:solidFill>
                  <a:schemeClr val="lt1"/>
                </a:solidFill>
              </a:ln>
              <a:effectLst/>
            </c:spPr>
            <c:extLst>
              <c:ext xmlns:c16="http://schemas.microsoft.com/office/drawing/2014/chart" uri="{C3380CC4-5D6E-409C-BE32-E72D297353CC}">
                <c16:uniqueId val="{00000007-08F0-4477-B5F5-F0E3B44BA41B}"/>
              </c:ext>
            </c:extLst>
          </c:dPt>
          <c:dPt>
            <c:idx val="4"/>
            <c:bubble3D val="0"/>
            <c:spPr>
              <a:solidFill>
                <a:schemeClr val="accent5"/>
              </a:solidFill>
              <a:ln w="28575">
                <a:solidFill>
                  <a:schemeClr val="lt1"/>
                </a:solidFill>
              </a:ln>
              <a:effectLst/>
            </c:spPr>
            <c:extLst>
              <c:ext xmlns:c16="http://schemas.microsoft.com/office/drawing/2014/chart" uri="{C3380CC4-5D6E-409C-BE32-E72D297353CC}">
                <c16:uniqueId val="{00000009-08F0-4477-B5F5-F0E3B44BA41B}"/>
              </c:ext>
            </c:extLst>
          </c:dPt>
          <c:dPt>
            <c:idx val="5"/>
            <c:bubble3D val="0"/>
            <c:spPr>
              <a:solidFill>
                <a:schemeClr val="accent6"/>
              </a:solidFill>
              <a:ln w="28575">
                <a:solidFill>
                  <a:schemeClr val="lt1"/>
                </a:solidFill>
              </a:ln>
              <a:effectLst/>
            </c:spPr>
            <c:extLst>
              <c:ext xmlns:c16="http://schemas.microsoft.com/office/drawing/2014/chart" uri="{C3380CC4-5D6E-409C-BE32-E72D297353CC}">
                <c16:uniqueId val="{0000000B-08F0-4477-B5F5-F0E3B44BA41B}"/>
              </c:ext>
            </c:extLst>
          </c:dPt>
          <c:dPt>
            <c:idx val="6"/>
            <c:bubble3D val="0"/>
            <c:spPr>
              <a:solidFill>
                <a:schemeClr val="accent1">
                  <a:lumMod val="60000"/>
                </a:schemeClr>
              </a:solidFill>
              <a:ln w="28575">
                <a:solidFill>
                  <a:schemeClr val="lt1"/>
                </a:solidFill>
              </a:ln>
              <a:effectLst/>
            </c:spPr>
            <c:extLst>
              <c:ext xmlns:c16="http://schemas.microsoft.com/office/drawing/2014/chart" uri="{C3380CC4-5D6E-409C-BE32-E72D297353CC}">
                <c16:uniqueId val="{0000000D-08F0-4477-B5F5-F0E3B44BA41B}"/>
              </c:ext>
            </c:extLst>
          </c:dPt>
          <c:dPt>
            <c:idx val="7"/>
            <c:bubble3D val="0"/>
            <c:spPr>
              <a:solidFill>
                <a:srgbClr val="002060"/>
              </a:solidFill>
              <a:ln w="28575">
                <a:solidFill>
                  <a:schemeClr val="lt1"/>
                </a:solidFill>
              </a:ln>
              <a:effectLst/>
            </c:spPr>
            <c:extLst>
              <c:ext xmlns:c16="http://schemas.microsoft.com/office/drawing/2014/chart" uri="{C3380CC4-5D6E-409C-BE32-E72D297353CC}">
                <c16:uniqueId val="{00000003-3345-46C4-B315-59A5C7670185}"/>
              </c:ext>
            </c:extLst>
          </c:dPt>
          <c:cat>
            <c:strRef>
              <c:f>Sheet1!$A$2:$A$9</c:f>
              <c:strCache>
                <c:ptCount val="8"/>
                <c:pt idx="0">
                  <c:v>Liquid assets</c:v>
                </c:pt>
                <c:pt idx="1">
                  <c:v>Stocks</c:v>
                </c:pt>
                <c:pt idx="2">
                  <c:v>Real estate</c:v>
                </c:pt>
                <c:pt idx="3">
                  <c:v>Bonds</c:v>
                </c:pt>
                <c:pt idx="4">
                  <c:v>Individual retirement accounts </c:v>
                </c:pt>
                <c:pt idx="5">
                  <c:v>Mutual funds</c:v>
                </c:pt>
                <c:pt idx="6">
                  <c:v>Annuities</c:v>
                </c:pt>
                <c:pt idx="7">
                  <c:v>Life insurance</c:v>
                </c:pt>
              </c:strCache>
            </c:strRef>
          </c:cat>
          <c:val>
            <c:numRef>
              <c:f>Sheet1!$B$2:$B$9</c:f>
              <c:numCache>
                <c:formatCode>General</c:formatCode>
                <c:ptCount val="8"/>
                <c:pt idx="0">
                  <c:v>8.1999999999999993</c:v>
                </c:pt>
                <c:pt idx="1">
                  <c:v>2</c:v>
                </c:pt>
                <c:pt idx="2">
                  <c:v>3</c:v>
                </c:pt>
                <c:pt idx="3">
                  <c:v>3</c:v>
                </c:pt>
                <c:pt idx="4">
                  <c:v>3</c:v>
                </c:pt>
                <c:pt idx="5">
                  <c:v>3</c:v>
                </c:pt>
                <c:pt idx="6">
                  <c:v>3.5</c:v>
                </c:pt>
                <c:pt idx="7">
                  <c:v>2</c:v>
                </c:pt>
              </c:numCache>
            </c:numRef>
          </c:val>
          <c:extLst>
            <c:ext xmlns:c16="http://schemas.microsoft.com/office/drawing/2014/chart" uri="{C3380CC4-5D6E-409C-BE32-E72D297353CC}">
              <c16:uniqueId val="{00000000-3345-46C4-B315-59A5C767018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52D149-B6CE-47DD-8C7B-14423D58121D}" type="datetimeFigureOut">
              <a:rPr lang="en-US" smtClean="0"/>
              <a:t>08/14/2024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47244-6AC8-448F-BA1C-42A0CB35EF02}" type="slidenum">
              <a:rPr lang="en-US" smtClean="0"/>
              <a:t>‹#›</a:t>
            </a:fld>
            <a:endParaRPr lang="en-US"/>
          </a:p>
        </p:txBody>
      </p:sp>
    </p:spTree>
    <p:extLst>
      <p:ext uri="{BB962C8B-B14F-4D97-AF65-F5344CB8AC3E}">
        <p14:creationId xmlns:p14="http://schemas.microsoft.com/office/powerpoint/2010/main" val="150993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24C5C-C227-409B-B898-1ED1DBD44DAA}" type="datetimeFigureOut">
              <a:rPr lang="en-US" smtClean="0"/>
              <a:t>08/14/2024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B72BD-49BF-425F-B7CF-DCC3FB2E4BFC}" type="slidenum">
              <a:rPr lang="en-US" smtClean="0"/>
              <a:t>‹#›</a:t>
            </a:fld>
            <a:endParaRPr lang="en-US"/>
          </a:p>
        </p:txBody>
      </p:sp>
    </p:spTree>
    <p:extLst>
      <p:ext uri="{BB962C8B-B14F-4D97-AF65-F5344CB8AC3E}">
        <p14:creationId xmlns:p14="http://schemas.microsoft.com/office/powerpoint/2010/main" val="1837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a:t>
            </a: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a:t>
            </a:fld>
            <a:endParaRPr lang="en-US"/>
          </a:p>
        </p:txBody>
      </p:sp>
    </p:spTree>
    <p:extLst>
      <p:ext uri="{BB962C8B-B14F-4D97-AF65-F5344CB8AC3E}">
        <p14:creationId xmlns:p14="http://schemas.microsoft.com/office/powerpoint/2010/main" val="2586083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But what happens if instead of solely relying on their retirement portfolio to cover future care expenses, the client uses a different strategy?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could </a:t>
            </a:r>
            <a:r>
              <a:rPr lang="en-US" sz="1200" dirty="0">
                <a:effectLst/>
                <a:latin typeface="Calibri" panose="020F0502020204030204" pitchFamily="34" charset="0"/>
                <a:ea typeface="Calibri" panose="020F0502020204030204" pitchFamily="34" charset="0"/>
                <a:cs typeface="Times New Roman" panose="02020603050405020304" pitchFamily="18" charset="0"/>
              </a:rPr>
              <a:t>take some of those assets already earmarked to pay for care and leverage them to create a long-term care plan, like SecureCare UL. This would provide clients with an additional pool of money they could draw from to help pay for future care expenses so they wouldn’t have to put quite as much stress on their portfolio. </a:t>
            </a:r>
          </a:p>
          <a:p>
            <a:endParaRPr lang="en-US" dirty="0"/>
          </a:p>
          <a:p>
            <a:r>
              <a:rPr lang="en-US" sz="1000" kern="1200" dirty="0">
                <a:solidFill>
                  <a:schemeClr val="tx1"/>
                </a:solidFill>
                <a:effectLst/>
                <a:latin typeface="+mn-lt"/>
                <a:ea typeface="+mn-ea"/>
                <a:cs typeface="+mn-cs"/>
              </a:rPr>
              <a:t>In other words, having a LTC policy essentially creates an additional income stream that clients can use for care.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So clearly there’s a need for LTC planning – let’s talk through how SecureCare UL helps to meet this need.</a:t>
            </a:r>
          </a:p>
        </p:txBody>
      </p:sp>
      <p:sp>
        <p:nvSpPr>
          <p:cNvPr id="4" name="Slide Number Placeholder 3"/>
          <p:cNvSpPr>
            <a:spLocks noGrp="1"/>
          </p:cNvSpPr>
          <p:nvPr>
            <p:ph type="sldNum" sz="quarter" idx="5"/>
          </p:nvPr>
        </p:nvSpPr>
        <p:spPr/>
        <p:txBody>
          <a:bodyPr/>
          <a:lstStyle/>
          <a:p>
            <a:fld id="{054B72BD-49BF-425F-B7CF-DCC3FB2E4BFC}" type="slidenum">
              <a:rPr lang="en-US" smtClean="0"/>
              <a:t>10</a:t>
            </a:fld>
            <a:endParaRPr lang="en-US" dirty="0"/>
          </a:p>
        </p:txBody>
      </p:sp>
    </p:spTree>
    <p:extLst>
      <p:ext uri="{BB962C8B-B14F-4D97-AF65-F5344CB8AC3E}">
        <p14:creationId xmlns:p14="http://schemas.microsoft.com/office/powerpoint/2010/main" val="730098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READ TEXT ON SLIDE OR GO INTO MORE DETAIL ABOUT THESE FOUR BENEFITS AS OUTLINED BELOW </a:t>
            </a:r>
          </a:p>
          <a:p>
            <a:endParaRPr lang="en-US" dirty="0"/>
          </a:p>
          <a:p>
            <a:r>
              <a:rPr lang="en-US" dirty="0"/>
              <a:t>Every SecureCare UL policy provides four core guaranteed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If the client needs care, there’s a guaranteed cash indemnity benefit (7702B) they can use however they want, with no restrictions or fine print about how the benefit can be used. </a:t>
            </a:r>
            <a:r>
              <a:rPr lang="en-US" sz="12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baseline="0" dirty="0"/>
              <a:t>Our benefit is designed to support the client’s plan of care, never dictate it.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 When the client dies, there’s a guaranteed death benefit. </a:t>
            </a:r>
            <a:r>
              <a:rPr lang="en-US" sz="12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200" dirty="0"/>
              <a:t>And even if the client totally exhausts their LTC benefit, they would still get a minimum death benefit of whichever is less: $10,000 or 10% of the policy’s original face value.</a:t>
            </a:r>
          </a:p>
          <a:p>
            <a:endParaRPr lang="en-US" sz="1200" dirty="0"/>
          </a:p>
          <a:p>
            <a:r>
              <a:rPr lang="en-US" sz="1200" dirty="0"/>
              <a:t>3. If the client wants money back, they can surrender their policy and get a full premium refund. We’ll get into this in more detail shortly.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 And if the client opts for a multi-pay policy, they have a fourth guarantee: reduced paid up benefits. So if at any point </a:t>
            </a:r>
            <a:r>
              <a:rPr lang="en-US" sz="12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11</a:t>
            </a:fld>
            <a:endParaRPr lang="en-US"/>
          </a:p>
        </p:txBody>
      </p:sp>
    </p:spTree>
    <p:extLst>
      <p:ext uri="{BB962C8B-B14F-4D97-AF65-F5344CB8AC3E}">
        <p14:creationId xmlns:p14="http://schemas.microsoft.com/office/powerpoint/2010/main" val="216215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run through a quick case study to see how SecureCare UL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Let’s say we’ve got a female, age 60, couples discount, NT. She decides to get a $100K single-pay policy with a 6 year benefit period and a 3% compound inflation protection option because her top priority is maximizing the amount of money she has available for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t>The first two years of the client’s benefit period would come from the Acceleration for LTC Agreement and t</a:t>
            </a:r>
            <a:r>
              <a:rPr lang="en-US" sz="1800" b="0" dirty="0"/>
              <a:t>he final four years would come from the </a:t>
            </a:r>
            <a:r>
              <a:rPr lang="en-US" sz="1800" b="0" dirty="0">
                <a:solidFill>
                  <a:schemeClr val="accent5"/>
                </a:solidFill>
              </a:rPr>
              <a:t>Extension of LTC Benefits Agreement, giving the client a total benefit period of six years and a generous total LTC benefit pool available to them on Day 1.</a:t>
            </a:r>
          </a:p>
          <a:p>
            <a:endParaRPr lang="en-US" sz="1800" b="0" dirty="0">
              <a:solidFill>
                <a:schemeClr val="accent5"/>
              </a:solidFill>
            </a:endParaRPr>
          </a:p>
          <a:p>
            <a:r>
              <a:rPr lang="en-US" sz="1800" b="0" dirty="0">
                <a:solidFill>
                  <a:schemeClr val="accent5"/>
                </a:solidFill>
              </a:rPr>
              <a:t>B</a:t>
            </a:r>
            <a:r>
              <a:rPr lang="en-US" sz="1800" dirty="0"/>
              <a:t>ut because of the LTC inflation protection agreement, the client’s benefit amount actually grows by 3% compound interest each year. So by age 85, their benefit amount would have increased to the amounts you see here. </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Ultimately, SecureCare UL </a:t>
            </a:r>
            <a:r>
              <a:rPr lang="en-US" sz="1800" b="0" i="0" u="none" strike="noStrike" baseline="0" dirty="0">
                <a:latin typeface="HurmeGeometricSans3-Regular" panose="020B0500020000000000" pitchFamily="34" charset="0"/>
              </a:rPr>
              <a:t>combines the benefits of long-term care protection with the guarantees of life insurance and can be a powerful long-term care solution.</a:t>
            </a:r>
          </a:p>
          <a:p>
            <a:endParaRPr lang="en-US" sz="1800" dirty="0"/>
          </a:p>
        </p:txBody>
      </p:sp>
    </p:spTree>
    <p:extLst>
      <p:ext uri="{BB962C8B-B14F-4D97-AF65-F5344CB8AC3E}">
        <p14:creationId xmlns:p14="http://schemas.microsoft.com/office/powerpoint/2010/main" val="101934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buFontTx/>
              <a:buNone/>
            </a:pPr>
            <a:r>
              <a:rPr lang="en-US" sz="1800" dirty="0"/>
              <a:t>Let’s go over some of SecureCare UL’s other features</a:t>
            </a:r>
          </a:p>
        </p:txBody>
      </p:sp>
    </p:spTree>
    <p:extLst>
      <p:ext uri="{BB962C8B-B14F-4D97-AF65-F5344CB8AC3E}">
        <p14:creationId xmlns:p14="http://schemas.microsoft.com/office/powerpoint/2010/main" val="870644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lvl="0" indent="0">
              <a:buFont typeface="Arial" panose="020B0604020202020204" pitchFamily="34" charset="0"/>
              <a:buNone/>
            </a:pPr>
            <a:r>
              <a:rPr lang="en-US" sz="1800" b="1" i="1" dirty="0"/>
              <a:t>NOTE TO SPEAKER: SHOW THIS SLIDE IF YOU CHOSE TO GO INTO MORE DETAIL ABOUT 4 CORE LTC BENEFITS ON SLIDE 11</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In addition to the four core benefits we discussed earlier, SecureCare UL offers a variety of benefits …</a:t>
            </a:r>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SecureCare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SecureCare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0" indent="0" algn="l">
              <a:buFont typeface="Arial" panose="020B0604020202020204" pitchFamily="34" charset="0"/>
              <a:buNone/>
            </a:pPr>
            <a:endParaRPr lang="en-US" sz="1800" dirty="0">
              <a:effectLst/>
              <a:latin typeface="Arial" panose="020B0604020202020204" pitchFamily="34" charset="0"/>
            </a:endParaRPr>
          </a:p>
        </p:txBody>
      </p:sp>
    </p:spTree>
    <p:extLst>
      <p:ext uri="{BB962C8B-B14F-4D97-AF65-F5344CB8AC3E}">
        <p14:creationId xmlns:p14="http://schemas.microsoft.com/office/powerpoint/2010/main" val="769106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i="1" dirty="0"/>
              <a:t>NOTE TO SPEAKER: SHOW THIS SLIDE IF YOU WOULD LIKE TO GO INTO MORE DETAIL ABOUT THE FOUR CORE BENEFITS (did not go into detail about benefits on slide 11)</a:t>
            </a:r>
          </a:p>
          <a:p>
            <a:pPr marL="285750" lvl="0" indent="-285750">
              <a:buFont typeface="Arial" panose="020B0604020202020204" pitchFamily="34" charset="0"/>
              <a:buChar cha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cash indemnity benefit client can use however they want, with no restrictions or fine print about how the benefit can be used. </a:t>
            </a:r>
            <a:r>
              <a:rPr lang="en-US" sz="1800" dirty="0"/>
              <a:t>For example, the client could use their benefit to help pay for a nursing home, or they could use it to make updates to their home or pay a loved one for care so they can stay in their home as long as possible, or they could simply save their benefit to use down the road. </a:t>
            </a:r>
            <a:r>
              <a:rPr lang="en-US" sz="1800" baseline="0" dirty="0"/>
              <a:t>Our benefit is designed to support the client’s plan of care, never dictate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Guaranteed death benefit: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insured dies before needing care, their beneficiary will receive the face amount of their policy as a tax-free death benefit. </a:t>
            </a:r>
            <a:r>
              <a:rPr lang="en-US" sz="1800" dirty="0"/>
              <a:t>And even if the client totally exhausts their LTC benefit, they would still get a minimum death benefit of whichever is less: $10,000 or 10% of the policy’s original face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Return of Premium: If the client wants money back, they can surrender their policy and get money 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If client opts for a multi-pay policy, they have guaranteed reduced paid up benefits. So if at any point </a:t>
            </a:r>
            <a:r>
              <a:rPr lang="en-US" sz="1800" baseline="0" dirty="0"/>
              <a:t>the client can no longer afford their premiums, instead of having to cancel their policy and forfeit their benefit, they can simply get a policy with a smaller benefit amount based on the premiums they’ve already paid in. And if an inflation agreement was added to the policy, the reduced paid-up benefit will continue to increase at that rate.</a:t>
            </a:r>
            <a:endParaRPr lang="en-US" sz="1800" baseline="30000" dirty="0"/>
          </a:p>
          <a:p>
            <a:pPr marL="285750" lvl="0" indent="-28575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Multiple premium options (single, 5, 7, 10 or 15 years) and the client can choose to pay premiums monthly, quarterly, semi-annually, or annually, with no modal factor. </a:t>
            </a:r>
          </a:p>
          <a:p>
            <a:pPr lvl="0" indent="-274320">
              <a:buFont typeface="Arial" panose="020B0604020202020204" pitchFamily="34" charset="0"/>
              <a:buChar char="•"/>
            </a:pPr>
            <a:endParaRPr lang="en-US" sz="1800" dirty="0"/>
          </a:p>
          <a:p>
            <a:pPr marL="285750" lvl="0" indent="-285750">
              <a:buFont typeface="Arial" panose="020B0604020202020204" pitchFamily="34" charset="0"/>
              <a:buChar char="•"/>
            </a:pPr>
            <a:r>
              <a:rPr lang="en-US" sz="1800" dirty="0"/>
              <a:t>client can choose from four different inflation protection options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increase the LTC benefit by a set percentage each year (3% or 5%, simple or compound). </a:t>
            </a:r>
            <a:r>
              <a:rPr lang="en-US" sz="1800" dirty="0"/>
              <a:t>And their inflation benefit will continue to grow even after a claim is initiated</a:t>
            </a:r>
          </a:p>
          <a:p>
            <a:pPr marL="0" lvl="0" indent="0">
              <a:buFont typeface="Arial" panose="020B0604020202020204" pitchFamily="34" charset="0"/>
              <a:buNone/>
            </a:pPr>
            <a:endParaRPr lang="en-US" sz="1800" dirty="0"/>
          </a:p>
          <a:p>
            <a:pPr marL="285750" lvl="0" indent="-285750">
              <a:buFont typeface="Arial" panose="020B0604020202020204" pitchFamily="34" charset="0"/>
              <a:buChar char="•"/>
            </a:pPr>
            <a:r>
              <a:rPr lang="en-US" sz="1800" dirty="0"/>
              <a:t>Client can choose a policy with an LTC benefit duration between 2 and 7 years</a:t>
            </a:r>
          </a:p>
          <a:p>
            <a:endParaRPr lang="en-US" sz="18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t>SecureCare UL’s premium structure separates the premium payments for the base life insurance from the three LTC agreements instead of treating the LTC agreements as a charge. This means there are potential tax advantages for certain clients. </a:t>
            </a:r>
            <a:r>
              <a:rPr lang="en-US" sz="1800" dirty="0">
                <a:effectLst/>
                <a:latin typeface="Segoe UI" panose="020B0502040204020203" pitchFamily="34" charset="0"/>
              </a:rPr>
              <a:t>Individuals may be able to use dollars from a health savings account to fund their SecureCare UL policy and business owners may be able deduct portions of their LTC premiums from their 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client is abroad, the total benefit pool of their policy is still available to them and they can receive 50% of their maximum monthly benefit, with no facility requirement. If they return to the US, they can get 100% of their maximum monthly benefit. So if a client’s policy had a 6 year LTC benefit period and they were living abroad for the entire duration of their claim, receiving 50% of their maximum monthly benefit would mean they could receive benefits for 12 years.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Segoe UI" panose="020B0502040204020203" pitchFamily="34" charset="0"/>
            </a:endParaRPr>
          </a:p>
          <a:p>
            <a:pPr marL="285750" indent="-285750" algn="l">
              <a:buFont typeface="Arial" panose="020B0604020202020204" pitchFamily="34" charset="0"/>
              <a:buChar char="•"/>
            </a:pPr>
            <a:r>
              <a:rPr lang="en-US" sz="1800" dirty="0"/>
              <a:t>90 calendar day elimination period that starts when the insured is certified as chronically ill, not when the claim is made. I</a:t>
            </a:r>
            <a:r>
              <a:rPr lang="en-US" sz="1800" b="0" i="0" u="none" strike="noStrike" baseline="0" dirty="0">
                <a:latin typeface="HurmeGeometricSans3-Regular" panose="020B0500020000000000" pitchFamily="34" charset="0"/>
              </a:rPr>
              <a:t>f a client submitted a claim 90 days after they were diagnosed and their claim was approved, they would have already satisfied their elimination period and could receive benefits immediately. </a:t>
            </a:r>
            <a:r>
              <a:rPr lang="en-US" sz="1800" dirty="0"/>
              <a:t>And there is no elimination period that needs to be met for home modification and caregiver training.</a:t>
            </a:r>
          </a:p>
          <a:p>
            <a:pPr marL="285750" indent="-285750" algn="l">
              <a:buFont typeface="Arial" panose="020B0604020202020204" pitchFamily="34" charset="0"/>
              <a:buChar char="•"/>
            </a:pPr>
            <a:endParaRPr lang="en-US" sz="1800" dirty="0"/>
          </a:p>
          <a:p>
            <a:pPr marL="285750" indent="-285750" algn="l">
              <a:buFont typeface="Arial" panose="020B0604020202020204" pitchFamily="34" charset="0"/>
              <a:buChar char="•"/>
            </a:pPr>
            <a:r>
              <a:rPr lang="en-US" sz="1800" dirty="0"/>
              <a:t>The terminal illness benefit payment is the portion of the face amount that we will pay in advance if the insured has been certified as having a terminal condition (condition caused by sickness or accident which directly results in a life expectancy of 12 months or less) by a licensed health care practitioner. </a:t>
            </a:r>
          </a:p>
          <a:p>
            <a:pPr marL="285750" indent="-285750" algn="l">
              <a:buFont typeface="Arial" panose="020B0604020202020204" pitchFamily="34" charset="0"/>
              <a:buChar char="•"/>
            </a:pPr>
            <a:endParaRPr lang="en-US" sz="1800" dirty="0">
              <a:effectLst/>
              <a:latin typeface="Arial" panose="020B0604020202020204" pitchFamily="34" charset="0"/>
            </a:endParaRP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083653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indent="0" algn="l">
              <a:buFont typeface="Arial" panose="020B0604020202020204" pitchFamily="34" charset="0"/>
              <a:buNone/>
            </a:pPr>
            <a:r>
              <a:rPr lang="en-US" sz="1800" b="1" baseline="0" dirty="0">
                <a:effectLst/>
                <a:latin typeface="Arial" panose="020B0604020202020204" pitchFamily="34" charset="0"/>
              </a:rPr>
              <a:t>NOTE TO SPEAKER: YOU MAY CHOOSE TO HIDE THIS SLIDE</a:t>
            </a:r>
          </a:p>
          <a:p>
            <a:pPr marL="0" indent="0" algn="l">
              <a:buFont typeface="Arial" panose="020B0604020202020204" pitchFamily="34" charset="0"/>
              <a:buNone/>
            </a:pPr>
            <a:endParaRPr lang="en-US" sz="1800" baseline="0" dirty="0">
              <a:effectLst/>
              <a:latin typeface="Arial" panose="020B0604020202020204" pitchFamily="34" charset="0"/>
            </a:endParaRPr>
          </a:p>
          <a:p>
            <a:pPr marL="0" indent="0" algn="l">
              <a:buFont typeface="Arial" panose="020B0604020202020204" pitchFamily="34" charset="0"/>
              <a:buNone/>
            </a:pPr>
            <a:r>
              <a:rPr lang="en-US" sz="1800" baseline="0" dirty="0">
                <a:effectLst/>
                <a:latin typeface="Arial" panose="020B0604020202020204" pitchFamily="34" charset="0"/>
              </a:rPr>
              <a:t>read slide</a:t>
            </a:r>
          </a:p>
          <a:p>
            <a:pPr marL="285750" indent="-285750" algn="l">
              <a:buFont typeface="Arial" panose="020B0604020202020204" pitchFamily="34" charset="0"/>
              <a:buChar char="•"/>
            </a:pPr>
            <a:endParaRPr lang="en-US" sz="1800" baseline="0" dirty="0">
              <a:effectLst/>
              <a:latin typeface="Arial" panose="020B0604020202020204" pitchFamily="34" charset="0"/>
            </a:endParaRPr>
          </a:p>
          <a:p>
            <a:r>
              <a:rPr lang="en-US" sz="1800" b="0" i="0" u="none" strike="noStrike" baseline="0" dirty="0">
                <a:solidFill>
                  <a:srgbClr val="211D1E"/>
                </a:solidFill>
                <a:latin typeface="HurmeGeometricSans3 Regular" panose="020B0500020000000000" pitchFamily="34" charset="0"/>
              </a:rPr>
              <a:t>Couple’s discount is available through a special underwriting class; only one need apply to receive this benefit. </a:t>
            </a:r>
          </a:p>
          <a:p>
            <a:r>
              <a:rPr lang="en-US" sz="1800" b="0" i="0" u="none" strike="noStrike" baseline="0" dirty="0">
                <a:solidFill>
                  <a:srgbClr val="211D1E"/>
                </a:solidFill>
                <a:latin typeface="HurmeGeometricSans3 Regular" panose="020B0500020000000000" pitchFamily="34" charset="0"/>
              </a:rPr>
              <a:t>	</a:t>
            </a:r>
          </a:p>
          <a:p>
            <a:pPr marL="285750" indent="-285750" algn="l">
              <a:buFont typeface="Arial" panose="020B0604020202020204" pitchFamily="34" charset="0"/>
              <a:buChar char="•"/>
            </a:pPr>
            <a:endParaRPr lang="en-US" sz="1800" baseline="0" dirty="0">
              <a:effectLst/>
              <a:latin typeface="Arial" panose="020B0604020202020204" pitchFamily="34" charset="0"/>
            </a:endParaRPr>
          </a:p>
        </p:txBody>
      </p:sp>
    </p:spTree>
    <p:extLst>
      <p:ext uri="{BB962C8B-B14F-4D97-AF65-F5344CB8AC3E}">
        <p14:creationId xmlns:p14="http://schemas.microsoft.com/office/powerpoint/2010/main" val="196507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quick look at SecureCare UL’s underwriting process</a:t>
            </a:r>
          </a:p>
        </p:txBody>
      </p:sp>
      <p:sp>
        <p:nvSpPr>
          <p:cNvPr id="4" name="Slide Number Placeholder 3"/>
          <p:cNvSpPr>
            <a:spLocks noGrp="1"/>
          </p:cNvSpPr>
          <p:nvPr>
            <p:ph type="sldNum" sz="quarter" idx="5"/>
          </p:nvPr>
        </p:nvSpPr>
        <p:spPr/>
        <p:txBody>
          <a:bodyPr/>
          <a:lstStyle/>
          <a:p>
            <a:fld id="{054B72BD-49BF-425F-B7CF-DCC3FB2E4BFC}" type="slidenum">
              <a:rPr lang="en-US" smtClean="0"/>
              <a:t>17</a:t>
            </a:fld>
            <a:endParaRPr lang="en-US"/>
          </a:p>
        </p:txBody>
      </p:sp>
    </p:spTree>
    <p:extLst>
      <p:ext uri="{BB962C8B-B14F-4D97-AF65-F5344CB8AC3E}">
        <p14:creationId xmlns:p14="http://schemas.microsoft.com/office/powerpoint/2010/main" val="899072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285750" indent="-285750">
              <a:buFontTx/>
              <a:buChar char="-"/>
            </a:pPr>
            <a:r>
              <a:rPr lang="en-US" sz="1800" baseline="0" dirty="0"/>
              <a:t>no medical questions on the application itself, the pre-screen is your main opportunity to check if your client is a good fit for the product before they go through underwriting.</a:t>
            </a:r>
          </a:p>
          <a:p>
            <a:pPr marL="285750" indent="-285750">
              <a:buFontTx/>
              <a:buChar char="-"/>
            </a:pPr>
            <a:r>
              <a:rPr lang="en-US" sz="1800" baseline="0" dirty="0"/>
              <a:t>Use our impairment guide to get a sense of what potential health issues you’ll want to screen for and then use pre-screen checklist to take a detailed health history of the client</a:t>
            </a:r>
          </a:p>
          <a:p>
            <a:pPr marL="285750" indent="-285750">
              <a:buFontTx/>
              <a:buChar char="-"/>
            </a:pPr>
            <a:r>
              <a:rPr lang="en-US" sz="1800" baseline="0" dirty="0"/>
              <a:t>Call or email to complete the pre-screen</a:t>
            </a:r>
          </a:p>
          <a:p>
            <a:pPr marL="285750" indent="-285750">
              <a:buFontTx/>
              <a:buChar char="-"/>
            </a:pPr>
            <a:r>
              <a:rPr lang="en-US" sz="1800" baseline="0" dirty="0"/>
              <a:t>If you’re given the green light, remember the pre-screen isn’t a guarantee the case will be approved but a good litmus test for moving forward. Make sure to include the pre-screen code on the application so our underwriting team knows to attach the info gathered in the completed pre-screen to the application</a:t>
            </a:r>
          </a:p>
        </p:txBody>
      </p:sp>
    </p:spTree>
    <p:extLst>
      <p:ext uri="{BB962C8B-B14F-4D97-AF65-F5344CB8AC3E}">
        <p14:creationId xmlns:p14="http://schemas.microsoft.com/office/powerpoint/2010/main" val="425889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You can submit an application via paper or </a:t>
            </a:r>
            <a:r>
              <a:rPr lang="en-US" sz="1800" dirty="0" err="1">
                <a:effectLst/>
                <a:latin typeface="Calibri" panose="020F0502020204030204" pitchFamily="34" charset="0"/>
                <a:ea typeface="Times New Roman" panose="02020603050405020304" pitchFamily="18" charset="0"/>
              </a:rPr>
              <a:t>eApp</a:t>
            </a:r>
            <a:r>
              <a:rPr lang="en-US" sz="1800" dirty="0">
                <a:effectLst/>
                <a:latin typeface="Calibri" panose="020F0502020204030204" pitchFamily="34" charset="0"/>
                <a:ea typeface="Times New Roman" panose="02020603050405020304" pitchFamily="18" charset="0"/>
              </a:rPr>
              <a:t>. We highly encourage you to complete the medical authorization release that allows BGA and agent transparency into details about underwriting. If we don’t have this release form we can’t share medical information about the case with you.</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Once you’ve submitted the application, SecureCare UL uses a streamlined underwriting process: there are no </a:t>
            </a:r>
            <a:r>
              <a:rPr lang="en-US" sz="1800" dirty="0" err="1">
                <a:effectLst/>
                <a:latin typeface="Calibri" panose="020F0502020204030204" pitchFamily="34" charset="0"/>
                <a:ea typeface="Times New Roman" panose="02020603050405020304" pitchFamily="18" charset="0"/>
              </a:rPr>
              <a:t>parameds</a:t>
            </a:r>
            <a:r>
              <a:rPr lang="en-US" sz="1800" dirty="0">
                <a:effectLst/>
                <a:latin typeface="Calibri" panose="020F0502020204030204" pitchFamily="34" charset="0"/>
                <a:ea typeface="Times New Roman" panose="02020603050405020304" pitchFamily="18" charset="0"/>
              </a:rPr>
              <a:t> or exams, the client only needs to complete part 2 of the application (and cognitive assessment, if necessary), and the MIB and Rx check. </a:t>
            </a:r>
            <a:r>
              <a:rPr lang="en-US" sz="1800" b="1" dirty="0">
                <a:effectLst/>
                <a:latin typeface="Calibri" panose="020F0502020204030204" pitchFamily="34" charset="0"/>
                <a:ea typeface="Times New Roman" panose="02020603050405020304" pitchFamily="18" charset="0"/>
              </a:rPr>
              <a:t>[Currently, the client must complete part 2 of the application via tele-interview but we are launching an online part 2 of the application XXXX DATE so the client can complete this on their own time. / The client can complete part 2 of the application either online or via tele-interview or by phone. For a client to complete part 2 online, you need to use </a:t>
            </a:r>
            <a:r>
              <a:rPr lang="en-US" sz="1800" b="1" dirty="0" err="1">
                <a:effectLst/>
                <a:latin typeface="Calibri" panose="020F0502020204030204" pitchFamily="34" charset="0"/>
                <a:ea typeface="Times New Roman" panose="02020603050405020304" pitchFamily="18" charset="0"/>
              </a:rPr>
              <a:t>eApp</a:t>
            </a:r>
            <a:r>
              <a:rPr lang="en-US" sz="1800" b="1" dirty="0">
                <a:effectLst/>
                <a:latin typeface="Calibri" panose="020F0502020204030204" pitchFamily="34" charset="0"/>
                <a:ea typeface="Times New Roman" panose="02020603050405020304" pitchFamily="18" charset="0"/>
              </a:rPr>
              <a:t> and select client collaboration. The client will then get an email with a link to complete part 2 of the application on their own time. The cognitive assessment, if required, must still be completed by phone.]</a:t>
            </a:r>
            <a:endParaRPr lang="en-US" sz="1800" b="1"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Times New Roman" panose="02020603050405020304" pitchFamily="18" charset="0"/>
              </a:rPr>
              <a:t>An Attending Physician statement is ordered for cause only.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US" sz="1800" dirty="0">
                <a:effectLst/>
                <a:highlight>
                  <a:srgbClr val="FFFF00"/>
                </a:highlight>
                <a:latin typeface="Calibri" panose="020F0502020204030204" pitchFamily="34" charset="0"/>
                <a:ea typeface="Times New Roman" panose="02020603050405020304" pitchFamily="18" charset="0"/>
              </a:rPr>
              <a:t>SecureCare UL is only in CA</a:t>
            </a:r>
            <a:endParaRPr lang="en-US" sz="1800" dirty="0">
              <a:effectLst/>
              <a:latin typeface="Calibri" panose="020F0502020204030204" pitchFamily="34" charset="0"/>
              <a:ea typeface="Calibri" panose="020F0502020204030204" pitchFamily="34" charset="0"/>
            </a:endParaRPr>
          </a:p>
          <a:p>
            <a:endParaRPr lang="en-US" sz="1800" baseline="0" dirty="0"/>
          </a:p>
          <a:p>
            <a:endParaRPr lang="en-US" sz="1800" baseline="0" dirty="0"/>
          </a:p>
        </p:txBody>
      </p:sp>
    </p:spTree>
    <p:extLst>
      <p:ext uri="{BB962C8B-B14F-4D97-AF65-F5344CB8AC3E}">
        <p14:creationId xmlns:p14="http://schemas.microsoft.com/office/powerpoint/2010/main" val="324081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panose="020B0604020202020204" pitchFamily="34" charset="0"/>
              <a:buNone/>
            </a:pPr>
            <a:r>
              <a:rPr lang="en-US" dirty="0">
                <a:ea typeface="ＭＳ Ｐゴシック" pitchFamily="34" charset="-128"/>
                <a:cs typeface="Arial" charset="0"/>
              </a:rPr>
              <a:t>But first, I want to talk a little bit about who we are. </a:t>
            </a:r>
          </a:p>
          <a:p>
            <a:pPr marL="0" indent="0" eaLnBrk="1" hangingPunct="1">
              <a:buFont typeface="Arial" panose="020B0604020202020204" pitchFamily="34" charset="0"/>
              <a:buNone/>
            </a:pPr>
            <a:endParaRPr lang="en-US" dirty="0">
              <a:ea typeface="ＭＳ Ｐゴシック" pitchFamily="34" charset="-128"/>
              <a:cs typeface="Arial" charset="0"/>
            </a:endParaRPr>
          </a:p>
          <a:p>
            <a:pPr marL="0" indent="0" eaLnBrk="1" hangingPunct="1">
              <a:buFont typeface="Arial" panose="020B0604020202020204" pitchFamily="34" charset="0"/>
              <a:buNone/>
            </a:pPr>
            <a:r>
              <a:rPr lang="en-US" dirty="0">
                <a:ea typeface="ＭＳ Ｐゴシック" pitchFamily="34" charset="-128"/>
                <a:cs typeface="Arial" charset="0"/>
              </a:rPr>
              <a:t>Read slide</a:t>
            </a:r>
            <a:endParaRPr lang="en-US" baseline="0" dirty="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fld id="{054B72BD-49BF-425F-B7CF-DCC3FB2E4BFC}" type="slidenum">
              <a:rPr lang="en-US" smtClean="0"/>
              <a:t>2</a:t>
            </a:fld>
            <a:endParaRPr lang="en-US"/>
          </a:p>
        </p:txBody>
      </p:sp>
    </p:spTree>
    <p:extLst>
      <p:ext uri="{BB962C8B-B14F-4D97-AF65-F5344CB8AC3E}">
        <p14:creationId xmlns:p14="http://schemas.microsoft.com/office/powerpoint/2010/main" val="161382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SLIDE MAY BE REMOVED.</a:t>
            </a:r>
          </a:p>
          <a:p>
            <a:endParaRPr lang="en-US" dirty="0"/>
          </a:p>
          <a:p>
            <a:r>
              <a:rPr lang="en-US" dirty="0"/>
              <a:t>SecureCare UL is currently approved in California only – we offer SecureCare III in the states pictured here.</a:t>
            </a:r>
          </a:p>
        </p:txBody>
      </p:sp>
      <p:sp>
        <p:nvSpPr>
          <p:cNvPr id="4" name="Slide Number Placeholder 3"/>
          <p:cNvSpPr>
            <a:spLocks noGrp="1"/>
          </p:cNvSpPr>
          <p:nvPr>
            <p:ph type="sldNum" sz="quarter" idx="5"/>
          </p:nvPr>
        </p:nvSpPr>
        <p:spPr/>
        <p:txBody>
          <a:bodyPr/>
          <a:lstStyle/>
          <a:p>
            <a:fld id="{054B72BD-49BF-425F-B7CF-DCC3FB2E4BFC}" type="slidenum">
              <a:rPr lang="en-US" smtClean="0"/>
              <a:t>20</a:t>
            </a:fld>
            <a:endParaRPr lang="en-US"/>
          </a:p>
        </p:txBody>
      </p:sp>
    </p:spTree>
    <p:extLst>
      <p:ext uri="{BB962C8B-B14F-4D97-AF65-F5344CB8AC3E}">
        <p14:creationId xmlns:p14="http://schemas.microsoft.com/office/powerpoint/2010/main" val="52404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80B316F-F9DB-42BA-BEF6-B06667564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NOTE TO SPEAKER: THIS SLIDE MAY BE REMOVED.</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If you’re licensed to sell LTC outside of California, SecureCare III is a great option to know about.</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Let’s look at some of the key differences between SecureCare UL and SecureCare III:</a:t>
            </a:r>
          </a:p>
          <a:p>
            <a:pPr algn="l"/>
            <a:endParaRPr lang="en-US" sz="1800" b="0" i="0" u="none" strike="noStrike" baseline="0" dirty="0">
              <a:latin typeface="HurmeGeometricSans3-Regular" panose="020B0500020000000000" pitchFamily="34" charset="0"/>
            </a:endParaRPr>
          </a:p>
          <a:p>
            <a:pPr algn="l"/>
            <a:r>
              <a:rPr lang="en-US" sz="1800" b="0" i="0" u="none" strike="noStrike" baseline="0" dirty="0">
                <a:latin typeface="HurmeGeometricSans3-Regular" panose="020B0500020000000000" pitchFamily="34" charset="0"/>
              </a:rPr>
              <a:t>[read slide]</a:t>
            </a:r>
          </a:p>
        </p:txBody>
      </p:sp>
    </p:spTree>
    <p:extLst>
      <p:ext uri="{BB962C8B-B14F-4D97-AF65-F5344CB8AC3E}">
        <p14:creationId xmlns:p14="http://schemas.microsoft.com/office/powerpoint/2010/main" val="3174959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THIS SECTION MAY BE HIDDEN.</a:t>
            </a:r>
          </a:p>
          <a:p>
            <a:endParaRPr lang="en-US" dirty="0"/>
          </a:p>
          <a:p>
            <a:r>
              <a:rPr lang="en-US" dirty="0"/>
              <a:t>Let’s take a closer look at some of SecureCare III’s unique features.</a:t>
            </a:r>
          </a:p>
        </p:txBody>
      </p:sp>
      <p:sp>
        <p:nvSpPr>
          <p:cNvPr id="4" name="Slide Number Placeholder 3"/>
          <p:cNvSpPr>
            <a:spLocks noGrp="1"/>
          </p:cNvSpPr>
          <p:nvPr>
            <p:ph type="sldNum" sz="quarter" idx="5"/>
          </p:nvPr>
        </p:nvSpPr>
        <p:spPr/>
        <p:txBody>
          <a:bodyPr/>
          <a:lstStyle/>
          <a:p>
            <a:fld id="{054B72BD-49BF-425F-B7CF-DCC3FB2E4BFC}" type="slidenum">
              <a:rPr lang="en-US" smtClean="0"/>
              <a:t>22</a:t>
            </a:fld>
            <a:endParaRPr lang="en-US"/>
          </a:p>
        </p:txBody>
      </p:sp>
    </p:spTree>
    <p:extLst>
      <p:ext uri="{BB962C8B-B14F-4D97-AF65-F5344CB8AC3E}">
        <p14:creationId xmlns:p14="http://schemas.microsoft.com/office/powerpoint/2010/main" val="92391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t>NOTE TO SPEAKER: YOU MAY CHOOSE TO HIDE THIS SLIDE.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mentioned earlier, SecureCare III offers three ROP options so clients can choose the protection that matters most to them:</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vesting option: Offers a 100% premium refund if they cancel their policy, subject to the vesting schedule. The vesting schedule for SecureCare III is the same as the vesting schedule for SecureCare UL. So for single pay policies, the policy will be fully vested beginning in year 6 and for multi-pay policies, the premiums will be fully vested after the last scheduled premium is made – a five pay would be vested beginning in year 6, a 7-pay vested beginning in year 8, etc.</a:t>
            </a:r>
            <a:endParaRPr lang="en-US" sz="1800" dirty="0"/>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ROP option: Offers a 75% return of the premium the client has paid if they cancel their policy at any time and increases their LTC benefit above the vesting option. Generally speaking, this option typically increases the LTC benefit above the vesting by just under 20 percent </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LTC Boost: Offers a return of premium equivalent to the policy’s guaranteed cash value at time of surrender and maximizes the LTC benefit. LTC Boost increases the LTC benefit amount by roughly 24-30% above the vesting</a:t>
            </a:r>
          </a:p>
          <a:p>
            <a:pPr marL="285750" marR="0" indent="-28575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 typeface="Arial" panose="020B0604020202020204" pitchFamily="34" charse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offering multiple ROP options, SecureCare III allows you to tailor a policy to meet each client’s unique needs.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important to note that the ROP option a client selects impacts the policy’s surrender value, LTC benefit and death benefit and the option cannot be changed after issue so make sure you work with the client to select the best option for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understand how the different return of premium options can impact the amount of LTC coverage a policy provides, let’s look at two hypothetical examples. In each example, we’re looking at a single pay policy of $100,000 with a 6-year benefit period and 3% compound inflation option. </a:t>
            </a: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23</a:t>
            </a:fld>
            <a:endParaRPr lang="en-US"/>
          </a:p>
        </p:txBody>
      </p:sp>
    </p:spTree>
    <p:extLst>
      <p:ext uri="{BB962C8B-B14F-4D97-AF65-F5344CB8AC3E}">
        <p14:creationId xmlns:p14="http://schemas.microsoft.com/office/powerpoint/2010/main" val="3488772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for a female age 68, the vesting option would offer 100% return of premium once her vesting schedule was met and it would give her just under $400,000 of LTC benefit at age 85.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75% option would increase her LTC benefit above the vesting option by about 19%. If she chose to cancel her policy at any time, she’d get a 75% refund of the premium she had paid.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 LTC Boost option maximizes her LTC benefit and gives her a total LTC benefit pool that’s nearly 27% larger than the vesting option would offer. If she decided to cancel her policy, she’d get the guaranteed cash value.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Depending on this client’s needs, you can help her choose the protection that matters most to 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her top priority is LTC protection and maintaining the full value of her premium dollars, then a vesting ROP option might be best</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Alternatively, if she wants enhanced LTC protection and the ability to get most of her money back if they need it, then a 75% ROP option may be the best choice</a:t>
            </a:r>
          </a:p>
          <a:p>
            <a:pPr marL="285750" marR="0" indent="-285750">
              <a:lnSpc>
                <a:spcPct val="107000"/>
              </a:lnSpc>
              <a:spcBef>
                <a:spcPts val="0"/>
              </a:spcBef>
              <a:spcAft>
                <a:spcPts val="8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if her main goal is getting the most LTC protection possible for the least amount of money, then she might be best served by an LTC Boost policy</a:t>
            </a: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24</a:t>
            </a:fld>
            <a:endParaRPr lang="en-US"/>
          </a:p>
        </p:txBody>
      </p:sp>
    </p:spTree>
    <p:extLst>
      <p:ext uri="{BB962C8B-B14F-4D97-AF65-F5344CB8AC3E}">
        <p14:creationId xmlns:p14="http://schemas.microsoft.com/office/powerpoint/2010/main" val="3369231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t>NOTE TO SPEAKER: YOU MAY CHOOSE TO HIDE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quickly look at another example with a male age 73.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according to his individual needs, you can help him choose the best ROP option for his situation. He can either maximize protecting his premium dollars or maximize leveraging them.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25</a:t>
            </a:fld>
            <a:endParaRPr lang="en-US"/>
          </a:p>
        </p:txBody>
      </p:sp>
    </p:spTree>
    <p:extLst>
      <p:ext uri="{BB962C8B-B14F-4D97-AF65-F5344CB8AC3E}">
        <p14:creationId xmlns:p14="http://schemas.microsoft.com/office/powerpoint/2010/main" val="3132961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III offers enhanced premium payment flexibility. With SecureCare UL, multi-pay policies have to be paid in fixed level payments. With SecureCare III, however, the client is able to pay a larger initial premium amount as their first premium and then pay in fixed level payments thereafter. Paying a larger initial payment up front decreases the premium payments after that, which may help open the door to additional premium funding sources.</a:t>
            </a:r>
          </a:p>
        </p:txBody>
      </p:sp>
      <p:sp>
        <p:nvSpPr>
          <p:cNvPr id="4" name="Slide Number Placeholder 3"/>
          <p:cNvSpPr>
            <a:spLocks noGrp="1"/>
          </p:cNvSpPr>
          <p:nvPr>
            <p:ph type="sldNum" sz="quarter" idx="5"/>
          </p:nvPr>
        </p:nvSpPr>
        <p:spPr/>
        <p:txBody>
          <a:bodyPr/>
          <a:lstStyle/>
          <a:p>
            <a:fld id="{054B72BD-49BF-425F-B7CF-DCC3FB2E4BFC}" type="slidenum">
              <a:rPr lang="en-US" smtClean="0"/>
              <a:t>26</a:t>
            </a:fld>
            <a:endParaRPr lang="en-US"/>
          </a:p>
        </p:txBody>
      </p:sp>
    </p:spTree>
    <p:extLst>
      <p:ext uri="{BB962C8B-B14F-4D97-AF65-F5344CB8AC3E}">
        <p14:creationId xmlns:p14="http://schemas.microsoft.com/office/powerpoint/2010/main" val="224164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SecureCare III offers an optional premium waiver agreement for multi-pay policies. This agreement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ensures that if your client goes on claim while they're still paying their policy's premiums, we'll cover their entire premium payment (both the life and LTC portion of the premium) for as long as they're receiving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may help make clients more comfortable with longer premium schedules.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4B72BD-49BF-425F-B7CF-DCC3FB2E4BFC}" type="slidenum">
              <a:rPr lang="en-US" smtClean="0"/>
              <a:t>27</a:t>
            </a:fld>
            <a:endParaRPr lang="en-US"/>
          </a:p>
        </p:txBody>
      </p:sp>
    </p:spTree>
    <p:extLst>
      <p:ext uri="{BB962C8B-B14F-4D97-AF65-F5344CB8AC3E}">
        <p14:creationId xmlns:p14="http://schemas.microsoft.com/office/powerpoint/2010/main" val="84164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baseline="0" dirty="0"/>
              <a:t>Note to speaker: this section can be hidden</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054B72BD-49BF-425F-B7CF-DCC3FB2E4BFC}" type="slidenum">
              <a:rPr lang="en-US" smtClean="0"/>
              <a:t>28</a:t>
            </a:fld>
            <a:endParaRPr lang="en-US"/>
          </a:p>
        </p:txBody>
      </p:sp>
    </p:spTree>
    <p:extLst>
      <p:ext uri="{BB962C8B-B14F-4D97-AF65-F5344CB8AC3E}">
        <p14:creationId xmlns:p14="http://schemas.microsoft.com/office/powerpoint/2010/main" val="1451345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Securian Financial is one of the few carriers that will accept a 1035 exchange and split it out in house so instead of having to put all that money into one new policy, they can divide that money up and get two new policies. This can be a really effective tool if you have a client with an old permanent life insurance policy that they’d like to repurpose to provide more death benefit and LTC coverage. </a:t>
            </a:r>
          </a:p>
          <a:p>
            <a:endParaRPr lang="en-US" dirty="0"/>
          </a:p>
          <a:p>
            <a:r>
              <a:rPr lang="en-US" dirty="0"/>
              <a:t>Here’s how it can work: </a:t>
            </a:r>
            <a:r>
              <a:rPr lang="en-US" dirty="0">
                <a:highlight>
                  <a:srgbClr val="FFFF00"/>
                </a:highlight>
              </a:rPr>
              <a:t>Let’s say you have a male age 55 with $200K old permanent life policy. The client can 1035 exchange that policy and Securian Financial can split that $200K into $120K for SecureCare UL with the 3% compound inflation option and $80K for one of our indexed universal life policies, such as our Eclipse Protector II. If they needed long-term care, at age 85, they would have almost $1.2 million in LTC benefit available to them from their SecureCare UL policy. Alternatively, if he uses all of his LTC benefit and passes away he still has over $300K of death benefit from his Eclipse Protector II policy, plus the minimum death benefit in his SecureCare UL policy, to leave his family. Ultimately though, this 1035 exchange would unlock the possibility of approximately  $450K in DB between both policies (if they didn’t use either policy for LTC coverage) or nearly $1.2 million in LTC coverage.</a:t>
            </a:r>
          </a:p>
        </p:txBody>
      </p:sp>
      <p:sp>
        <p:nvSpPr>
          <p:cNvPr id="4" name="Slide Number Placeholder 3"/>
          <p:cNvSpPr>
            <a:spLocks noGrp="1"/>
          </p:cNvSpPr>
          <p:nvPr>
            <p:ph type="sldNum" sz="quarter" idx="5"/>
          </p:nvPr>
        </p:nvSpPr>
        <p:spPr/>
        <p:txBody>
          <a:bodyPr/>
          <a:lstStyle/>
          <a:p>
            <a:fld id="{054B72BD-49BF-425F-B7CF-DCC3FB2E4BFC}" type="slidenum">
              <a:rPr lang="en-US" smtClean="0"/>
              <a:t>29</a:t>
            </a:fld>
            <a:endParaRPr lang="en-US"/>
          </a:p>
        </p:txBody>
      </p:sp>
    </p:spTree>
    <p:extLst>
      <p:ext uri="{BB962C8B-B14F-4D97-AF65-F5344CB8AC3E}">
        <p14:creationId xmlns:p14="http://schemas.microsoft.com/office/powerpoint/2010/main" val="159891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here, we have very strong ratings across the board. Our consistently high ratings</a:t>
            </a:r>
            <a:r>
              <a:rPr lang="en-US" baseline="0" dirty="0"/>
              <a:t> from independent rating agencies reflect our stability, integrity and our long-term focus and commitment to maintaining a strong balance sheet. </a:t>
            </a:r>
            <a:endParaRPr lang="en-US" dirty="0"/>
          </a:p>
          <a:p>
            <a:endParaRPr lang="en-US" dirty="0"/>
          </a:p>
        </p:txBody>
      </p:sp>
      <p:sp>
        <p:nvSpPr>
          <p:cNvPr id="4" name="Slide Number Placeholder 3"/>
          <p:cNvSpPr>
            <a:spLocks noGrp="1"/>
          </p:cNvSpPr>
          <p:nvPr>
            <p:ph type="sldNum" sz="quarter" idx="10"/>
          </p:nvPr>
        </p:nvSpPr>
        <p:spPr/>
        <p:txBody>
          <a:bodyPr/>
          <a:lstStyle/>
          <a:p>
            <a:fld id="{054B72BD-49BF-425F-B7CF-DCC3FB2E4BFC}" type="slidenum">
              <a:rPr lang="en-US" smtClean="0"/>
              <a:t>3</a:t>
            </a:fld>
            <a:endParaRPr lang="en-US"/>
          </a:p>
        </p:txBody>
      </p:sp>
    </p:spTree>
    <p:extLst>
      <p:ext uri="{BB962C8B-B14F-4D97-AF65-F5344CB8AC3E}">
        <p14:creationId xmlns:p14="http://schemas.microsoft.com/office/powerpoint/2010/main" val="1086804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speaker: you may choose to show this slide or the slide following it</a:t>
            </a:r>
          </a:p>
          <a:p>
            <a:endParaRPr lang="en-US" dirty="0"/>
          </a:p>
          <a:p>
            <a:r>
              <a:rPr lang="en-US" dirty="0"/>
              <a:t>We have a lot of great marketing resources for you – including more sales ideas and consumer-approved tools. Be sure to check out my personal landing page to schedule a meeting, request a quote and access marketing materials.</a:t>
            </a:r>
          </a:p>
        </p:txBody>
      </p:sp>
      <p:sp>
        <p:nvSpPr>
          <p:cNvPr id="4" name="Slide Number Placeholder 3"/>
          <p:cNvSpPr>
            <a:spLocks noGrp="1"/>
          </p:cNvSpPr>
          <p:nvPr>
            <p:ph type="sldNum" sz="quarter" idx="5"/>
          </p:nvPr>
        </p:nvSpPr>
        <p:spPr/>
        <p:txBody>
          <a:bodyPr/>
          <a:lstStyle/>
          <a:p>
            <a:fld id="{054B72BD-49BF-425F-B7CF-DCC3FB2E4BFC}" type="slidenum">
              <a:rPr lang="en-US" smtClean="0"/>
              <a:t>30</a:t>
            </a:fld>
            <a:endParaRPr lang="en-US"/>
          </a:p>
        </p:txBody>
      </p:sp>
    </p:spTree>
    <p:extLst>
      <p:ext uri="{BB962C8B-B14F-4D97-AF65-F5344CB8AC3E}">
        <p14:creationId xmlns:p14="http://schemas.microsoft.com/office/powerpoint/2010/main" val="32414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show this slide or the slide preceding it</a:t>
            </a:r>
          </a:p>
          <a:p>
            <a:endParaRPr lang="en-US" dirty="0"/>
          </a:p>
          <a:p>
            <a:r>
              <a:rPr lang="en-US" dirty="0"/>
              <a:t>We have a lot of great resources for you [this LTC Awareness month] – be sure to check out securian.com/</a:t>
            </a:r>
            <a:r>
              <a:rPr lang="en-US" dirty="0" err="1"/>
              <a:t>securecare</a:t>
            </a:r>
            <a:r>
              <a:rPr lang="en-US" dirty="0"/>
              <a:t>-tools for more [and check in with your SecureCare Sales team to ask them what their favorite resource is this year.]</a:t>
            </a:r>
          </a:p>
        </p:txBody>
      </p:sp>
      <p:sp>
        <p:nvSpPr>
          <p:cNvPr id="4" name="Slide Number Placeholder 3"/>
          <p:cNvSpPr>
            <a:spLocks noGrp="1"/>
          </p:cNvSpPr>
          <p:nvPr>
            <p:ph type="sldNum" sz="quarter" idx="5"/>
          </p:nvPr>
        </p:nvSpPr>
        <p:spPr/>
        <p:txBody>
          <a:bodyPr/>
          <a:lstStyle/>
          <a:p>
            <a:fld id="{054B72BD-49BF-425F-B7CF-DCC3FB2E4BFC}" type="slidenum">
              <a:rPr lang="en-US" smtClean="0"/>
              <a:t>31</a:t>
            </a:fld>
            <a:endParaRPr lang="en-US"/>
          </a:p>
        </p:txBody>
      </p:sp>
    </p:spTree>
    <p:extLst>
      <p:ext uri="{BB962C8B-B14F-4D97-AF65-F5344CB8AC3E}">
        <p14:creationId xmlns:p14="http://schemas.microsoft.com/office/powerpoint/2010/main" val="373610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joining us!</a:t>
            </a:r>
          </a:p>
        </p:txBody>
      </p:sp>
      <p:sp>
        <p:nvSpPr>
          <p:cNvPr id="4" name="Slide Number Placeholder 3"/>
          <p:cNvSpPr>
            <a:spLocks noGrp="1"/>
          </p:cNvSpPr>
          <p:nvPr>
            <p:ph type="sldNum" sz="quarter" idx="5"/>
          </p:nvPr>
        </p:nvSpPr>
        <p:spPr/>
        <p:txBody>
          <a:bodyPr/>
          <a:lstStyle/>
          <a:p>
            <a:fld id="{054B72BD-49BF-425F-B7CF-DCC3FB2E4BFC}" type="slidenum">
              <a:rPr lang="en-US" smtClean="0"/>
              <a:t>32</a:t>
            </a:fld>
            <a:endParaRPr lang="en-US"/>
          </a:p>
        </p:txBody>
      </p:sp>
    </p:spTree>
    <p:extLst>
      <p:ext uri="{BB962C8B-B14F-4D97-AF65-F5344CB8AC3E}">
        <p14:creationId xmlns:p14="http://schemas.microsoft.com/office/powerpoint/2010/main" val="2002809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33</a:t>
            </a:fld>
            <a:endParaRPr lang="en-US"/>
          </a:p>
        </p:txBody>
      </p:sp>
    </p:spTree>
    <p:extLst>
      <p:ext uri="{BB962C8B-B14F-4D97-AF65-F5344CB8AC3E}">
        <p14:creationId xmlns:p14="http://schemas.microsoft.com/office/powerpoint/2010/main" val="4126709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34</a:t>
            </a:fld>
            <a:endParaRPr lang="en-US"/>
          </a:p>
        </p:txBody>
      </p:sp>
    </p:spTree>
    <p:extLst>
      <p:ext uri="{BB962C8B-B14F-4D97-AF65-F5344CB8AC3E}">
        <p14:creationId xmlns:p14="http://schemas.microsoft.com/office/powerpoint/2010/main" val="393402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Let’s look at three factors that underscore the importance of helping clients develop a plan for long-term care (LTC):</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First, most retirees are going to need some form of LTC in their lives – and Medicare isn’t designed to cover these expenses. So if a client needs care and they don’t have protection, how are they going to pay for the care they need?</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r>
              <a:rPr lang="en-US" sz="1200" b="0" i="0" kern="1200" dirty="0">
                <a:solidFill>
                  <a:schemeClr val="tx1"/>
                </a:solidFill>
                <a:effectLst/>
                <a:latin typeface="+mn-lt"/>
                <a:ea typeface="+mn-ea"/>
                <a:cs typeface="+mn-cs"/>
              </a:rPr>
              <a:t>Second, care is expensive. In 2024, the national median annual cost for LTC ranges between over $50,000 for home care services to over $100,000 for nursing home care</a:t>
            </a:r>
            <a:r>
              <a:rPr lang="en-US" sz="1200" kern="1200" baseline="30000" dirty="0">
                <a:solidFill>
                  <a:schemeClr val="tx1"/>
                </a:solidFill>
                <a:effectLst/>
                <a:latin typeface="+mn-lt"/>
                <a:ea typeface="+mn-ea"/>
                <a:cs typeface="+mn-cs"/>
              </a:rPr>
              <a:t>1. </a:t>
            </a:r>
            <a:r>
              <a:rPr lang="en-US" sz="1200" b="0" i="0" kern="1200" dirty="0">
                <a:solidFill>
                  <a:schemeClr val="tx1"/>
                </a:solidFill>
                <a:effectLst/>
                <a:latin typeface="+mn-lt"/>
                <a:ea typeface="+mn-ea"/>
                <a:cs typeface="+mn-cs"/>
              </a:rPr>
              <a:t>An extended care event may have a dramatic impact on your client’s retirement income streams. The goal is to help your client protect these income streams so they can keep their retirement strategy on track and keep their commitments to their family and lifestyle. </a:t>
            </a:r>
          </a:p>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And finally, the vast majority of consumers prefer to age in place and stay in their homes. They want to receive care where they are comfortable but are worried they will lose independence as they age. How can you help your clients design a strategy that allows them to receive the kind of care they want so they can age with dignity? </a:t>
            </a:r>
          </a:p>
          <a:p>
            <a:pPr algn="l"/>
            <a:endParaRPr lang="en-US" sz="1800" b="0" i="0" u="none" strike="noStrike" baseline="0" dirty="0">
              <a:latin typeface="HurmeGeometricSans3-Regular" panose="020B0500020000000000" pitchFamily="34" charset="0"/>
            </a:endParaRPr>
          </a:p>
          <a:p>
            <a:pPr marL="228600" indent="-228600">
              <a:buAutoNum type="arabicPeriod"/>
            </a:pPr>
            <a:r>
              <a:rPr lang="en-US" sz="1200" b="0" i="0" u="none" strike="noStrike" kern="1200" baseline="0" dirty="0">
                <a:solidFill>
                  <a:schemeClr val="tx1"/>
                </a:solidFill>
                <a:latin typeface="+mn-lt"/>
                <a:ea typeface="+mn-ea"/>
                <a:cs typeface="+mn-cs"/>
              </a:rPr>
              <a:t>Calculate the cost of long-term care. LTCnews.com. 2024. https://www.ltcnews.com/resources/states/</a:t>
            </a:r>
            <a:endParaRPr lang="en-US" sz="120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4</a:t>
            </a:fld>
            <a:endParaRPr lang="en-US"/>
          </a:p>
        </p:txBody>
      </p:sp>
    </p:spTree>
    <p:extLst>
      <p:ext uri="{BB962C8B-B14F-4D97-AF65-F5344CB8AC3E}">
        <p14:creationId xmlns:p14="http://schemas.microsoft.com/office/powerpoint/2010/main" val="4253454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YOU MAY ALSO CHOOSE DIFFERENT STATES TO HIGHLIGHT THE COST OF CARE IN – for example, instead of highlighting CA, MN and VA in the map and in the circles above, you may select three different states to highlight. If you do change the states above, you can find updated cost of care info for home health aide, assisted living and private nursing home from LTCnews.com/resources/states. While you may update the </a:t>
            </a:r>
            <a:r>
              <a:rPr lang="en-US" b="1" i="1" dirty="0"/>
              <a:t>amounts</a:t>
            </a:r>
            <a:r>
              <a:rPr lang="en-US" b="1" dirty="0"/>
              <a:t> of each service, you may not change the </a:t>
            </a:r>
            <a:r>
              <a:rPr lang="en-US" b="1" i="1" dirty="0"/>
              <a:t>services </a:t>
            </a:r>
            <a:r>
              <a:rPr lang="en-US" b="1" dirty="0"/>
              <a:t>listed on the slide. Each time you update the states in the presentation, please save that copy of the presentation as its own version so we can keep a record of the different versions of the PPT being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r>
              <a:rPr lang="en-US" dirty="0"/>
              <a:t>Let’s drill down on the cost of care a bit more. You can see the median annual cost of care in the U.S. on the screen in light green, but of course, the cost of LTC varies considerably across the U.S.</a:t>
            </a:r>
          </a:p>
          <a:p>
            <a:endParaRPr lang="en-US" dirty="0"/>
          </a:p>
          <a:p>
            <a:r>
              <a:rPr lang="en-US" b="1" i="1" dirty="0"/>
              <a:t>Example of cost of care discussion in currently selected states: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California, costs of care are substantially higher than the national averages with a home health aide costing $68,278 - nearly $10,000 more than the national average, assisted living at $59,849 - nearly $8,000 more, and nursing home costs of $142,534 - more than $30,000 (28%) higher than the national average. </a:t>
            </a:r>
            <a:endParaRPr lang="en-US" b="1" dirty="0"/>
          </a:p>
          <a:p>
            <a:endParaRPr lang="en-US" dirty="0"/>
          </a:p>
          <a:p>
            <a:r>
              <a:rPr lang="en-US" dirty="0"/>
              <a:t>In Minnesota, the cost of an assisted living facility is roughly on par with the national annual median while the cost for a home health aide and nursing home are well above it, at nearly $65K for home health aide and over $133K for a nursing home.</a:t>
            </a:r>
          </a:p>
          <a:p>
            <a:endParaRPr lang="en-US" dirty="0"/>
          </a:p>
          <a:p>
            <a:r>
              <a:rPr lang="en-US" dirty="0"/>
              <a:t>In Virginia the cost of an assisted living facility is $9K over the national median, while the annual cost of a home health aide and a nursing home are more comfortably within range of the national median.</a:t>
            </a:r>
          </a:p>
          <a:p>
            <a:endParaRPr lang="en-US" dirty="0"/>
          </a:p>
          <a:p>
            <a:r>
              <a:rPr lang="en-US" dirty="0"/>
              <a:t>And this is just the cost of care in 2024 – these numbers are expected to drastically increase over the next 10, 15 and 20 years. Spending a little time familiarizing yourself with the cost of care in your area – both today and down the road, is a great way to help folks begin to understand the potential magnitude of this need so they can start formulating a plan.</a:t>
            </a:r>
          </a:p>
          <a:p>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5</a:t>
            </a:fld>
            <a:endParaRPr lang="en-US"/>
          </a:p>
        </p:txBody>
      </p:sp>
    </p:spTree>
    <p:extLst>
      <p:ext uri="{BB962C8B-B14F-4D97-AF65-F5344CB8AC3E}">
        <p14:creationId xmlns:p14="http://schemas.microsoft.com/office/powerpoint/2010/main" val="296315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Once your client understands the need for creating a long-term care plan, there are four ways to pay for care:</a:t>
            </a:r>
          </a:p>
          <a:p>
            <a:endParaRPr lang="en-US" dirty="0"/>
          </a:p>
          <a:p>
            <a:r>
              <a:rPr lang="en-US" baseline="0" dirty="0"/>
              <a:t>They can self-fund, which allows them to </a:t>
            </a:r>
            <a:r>
              <a:rPr lang="en-US" dirty="0"/>
              <a:t>maintain control of their assets and their care. Of course, self-funding also comes with potential drawbacks: they may need to withdraw money from an asset before they planned to, which could have tax consequences. Paying for care out of pocket could deplete their retirement income streams, which could profoundly impact their way of life, their family, and the legacy they planned to leave.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They can rely on family or friends to help take care of them. This can be a good way to get more personalized and affordable care than the client might receive in a professional care setting, but they need to communicate both their plan to rely on family and outline their expectations for care ahead of time so no one is taken by surprise. Clients also need to consider the financial and emotional toll on caregivers. </a:t>
            </a:r>
          </a:p>
          <a:p>
            <a:endParaRPr lang="en-US" baseline="0" dirty="0"/>
          </a:p>
          <a:p>
            <a:r>
              <a:rPr lang="en-US" baseline="0" dirty="0"/>
              <a:t>There are government programs – namely Medicare and Medicaid – that may offer some coverage but clients need to understand how these programs work. Medicare is not designed to pay for long-term care so the coverage it provides is limited. Clients may receive Medicare coverage in a skilled care facility for short-term nursing home care or rehabilitation but only after an illness that resulted in a hospital stay and only for the first 100 days. Medicare </a:t>
            </a:r>
            <a:r>
              <a:rPr lang="en-US" b="0" baseline="0" dirty="0"/>
              <a:t>does not </a:t>
            </a:r>
            <a:r>
              <a:rPr lang="en-US" baseline="0" dirty="0"/>
              <a:t>cover care in the home, long-term stays in a facility or help with personal care needs – such as dressing and bathing. And Medicaid only kicks in once clients have spent down their assets to meet the financial requirements. It may pay for long-term care expenses, but generally only those received in a facility and only after spending down your assets. Additionally, Medicaid does not cover the cost of room and board at an assisted living facility – it only covers the </a:t>
            </a:r>
            <a:r>
              <a:rPr lang="en-US" i="1" baseline="0" dirty="0"/>
              <a:t>care</a:t>
            </a:r>
            <a:r>
              <a:rPr lang="en-US" i="0" baseline="0" dirty="0"/>
              <a:t> you receive in an assisted living facility.</a:t>
            </a:r>
            <a:endParaRPr lang="en-US" dirty="0"/>
          </a:p>
          <a:p>
            <a:endParaRPr lang="en-US" baseline="0" dirty="0"/>
          </a:p>
          <a:p>
            <a:r>
              <a:rPr lang="en-US" baseline="0" dirty="0"/>
              <a:t>Finally, the client can transfer the risk through an insurance option.</a:t>
            </a:r>
            <a:endParaRPr lang="en-US" dirty="0"/>
          </a:p>
        </p:txBody>
      </p:sp>
      <p:sp>
        <p:nvSpPr>
          <p:cNvPr id="4" name="Slide Number Placeholder 3"/>
          <p:cNvSpPr>
            <a:spLocks noGrp="1"/>
          </p:cNvSpPr>
          <p:nvPr>
            <p:ph type="sldNum" sz="quarter" idx="10"/>
          </p:nvPr>
        </p:nvSpPr>
        <p:spPr/>
        <p:txBody>
          <a:bodyPr/>
          <a:lstStyle/>
          <a:p>
            <a:fld id="{0741EE86-BA97-446A-81BA-90B33C5446E2}" type="slidenum">
              <a:rPr lang="en-US" smtClean="0"/>
              <a:t>6</a:t>
            </a:fld>
            <a:endParaRPr lang="en-US" dirty="0"/>
          </a:p>
        </p:txBody>
      </p:sp>
    </p:spTree>
    <p:extLst>
      <p:ext uri="{BB962C8B-B14F-4D97-AF65-F5344CB8AC3E}">
        <p14:creationId xmlns:p14="http://schemas.microsoft.com/office/powerpoint/2010/main" val="3821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endParaRPr lang="en-US" dirty="0"/>
          </a:p>
          <a:p>
            <a:r>
              <a:rPr lang="en-US" dirty="0"/>
              <a:t>Here’s a quick overview of some of the insurance options available to your client:</a:t>
            </a:r>
          </a:p>
          <a:p>
            <a:endParaRPr lang="en-US" dirty="0"/>
          </a:p>
          <a:p>
            <a:r>
              <a:rPr lang="en-US" b="1" i="1" dirty="0"/>
              <a:t>Note to speaker: you may choose to say some or all of the bullet points below as time allows:</a:t>
            </a: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Traditional LTC insurance or standalone LTC insurance</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Tends to be budget-friendly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10-pay option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Shared care for partners</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Conservative underwriting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Premiums may rise</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Guaranteed renewable: “Use it or lose it”, premium not guaranteed.</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dirty="0">
                <a:solidFill>
                  <a:srgbClr val="FFFFFF"/>
                </a:solidFill>
                <a:effectLst/>
                <a:latin typeface="Arial" panose="020B0604020202020204" pitchFamily="34" charset="0"/>
              </a:rPr>
              <a:t>May be best for clients who would </a:t>
            </a:r>
            <a:r>
              <a:rPr lang="en-US" sz="2800" dirty="0"/>
              <a:t>like to use a portion of their existing retirement income to help fund LTC needs.</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 with accelerated benefits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Retain liquidity and flexibility</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premium increase</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No inflation protection</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If LTC needed, death benefit is reduced</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Higher premiums to optimize LTC benefits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effectLst/>
                <a:latin typeface="Arial" panose="020B0604020202020204" pitchFamily="34" charset="0"/>
              </a:rPr>
              <a:t>May be best for clients who are primarily </a:t>
            </a:r>
            <a:r>
              <a:rPr lang="en-US" sz="2800" dirty="0"/>
              <a:t>concerned about making sure their family is taken care of after they’re gone and don’t want to take money from legacy planning.</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Annuities with LTC riders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Allows tax-free 1035 exchanges from annuities to allow benefits to be paid tax free</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Easier to qualify based on health or height/weight</a:t>
            </a:r>
            <a:endParaRPr lang="en-US" sz="18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 </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Requires lump sum funding</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Reimbursement model with 90-day elimination period</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Limited inflation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Fewer carriers and not available in all states</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have health challenges or who have an existing annuity they’d like to rollover and repurpose</a:t>
            </a:r>
            <a:endParaRPr lang="en-US" sz="1800" b="0" i="0" u="none" strike="noStrike" dirty="0">
              <a:effectLst/>
              <a:latin typeface="Arial" panose="020B0604020202020204" pitchFamily="34" charset="0"/>
            </a:endParaRPr>
          </a:p>
          <a:p>
            <a:endParaRPr lang="en-US" dirty="0"/>
          </a:p>
          <a:p>
            <a:pPr marL="0" algn="l" rtl="0" eaLnBrk="1" fontAlgn="t" latinLnBrk="0" hangingPunct="1">
              <a:spcBef>
                <a:spcPts val="0"/>
              </a:spcBef>
              <a:spcAft>
                <a:spcPts val="0"/>
              </a:spcAft>
            </a:pPr>
            <a:r>
              <a:rPr lang="en-US" sz="1800" b="0" i="0" u="sng" strike="noStrike" kern="1200" dirty="0">
                <a:solidFill>
                  <a:srgbClr val="FFFFFF"/>
                </a:solidFill>
                <a:effectLst/>
                <a:latin typeface="Arial" panose="020B0604020202020204" pitchFamily="34" charset="0"/>
              </a:rPr>
              <a:t>Life insurance/LTC hybrid products</a:t>
            </a:r>
            <a:endParaRPr lang="en-US" sz="1800" b="0" i="0" u="sng"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Pros</a:t>
            </a: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Tax-free death benefit with LTC benefits</a:t>
            </a:r>
            <a:endParaRPr lang="en-US" sz="1800" b="0" i="0" u="none" strike="noStrike" dirty="0">
              <a:effectLst/>
              <a:latin typeface="Arial" panose="020B0604020202020204" pitchFamily="34" charset="0"/>
            </a:endParaRPr>
          </a:p>
          <a:p>
            <a:pPr marL="742950" lvl="1"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Flexible payment options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Guaranteed premium and cash value</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cash payout with no bills/receipts</a:t>
            </a:r>
          </a:p>
          <a:p>
            <a:pPr marL="742950" lvl="1" indent="-285750" algn="l" rtl="0" eaLnBrk="1" fontAlgn="t" latinLnBrk="0" hangingPunct="1">
              <a:spcBef>
                <a:spcPts val="0"/>
              </a:spcBef>
              <a:spcAft>
                <a:spcPts val="0"/>
              </a:spcAft>
              <a:buFont typeface="Arial" panose="020B0604020202020204" pitchFamily="34" charset="0"/>
              <a:buChar char="•"/>
            </a:pPr>
            <a:r>
              <a:rPr lang="en-US" sz="1800" dirty="0"/>
              <a:t>May offer tax advantages for individuals, business owners, and HSA/HRA/MSA funding</a:t>
            </a:r>
          </a:p>
          <a:p>
            <a:pPr marL="28575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Cons</a:t>
            </a:r>
          </a:p>
          <a:p>
            <a:pPr marL="742950" marR="0" lvl="1"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800" dirty="0"/>
              <a:t>Potential opportunity cost if funding with assets</a:t>
            </a:r>
          </a:p>
          <a:p>
            <a:pPr marL="285750" lvl="0" indent="-285750" algn="l" rtl="0" eaLnBrk="1" fontAlgn="t" latinLnBrk="0" hangingPunct="1">
              <a:spcBef>
                <a:spcPts val="0"/>
              </a:spcBef>
              <a:spcAft>
                <a:spcPts val="0"/>
              </a:spcAft>
              <a:buFont typeface="Arial" panose="020B0604020202020204" pitchFamily="34" charset="0"/>
              <a:buChar char="•"/>
            </a:pPr>
            <a:r>
              <a:rPr lang="en-US" sz="1800" b="0" i="0" u="none" strike="noStrike" kern="1200" dirty="0">
                <a:solidFill>
                  <a:srgbClr val="FFFFFF"/>
                </a:solidFill>
                <a:effectLst/>
                <a:latin typeface="Arial" panose="020B0604020202020204" pitchFamily="34" charset="0"/>
              </a:rPr>
              <a:t>May be best for clients who want robust LTC coverage and a lot of flexibility with how they use it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7</a:t>
            </a:fld>
            <a:endParaRPr lang="en-US"/>
          </a:p>
        </p:txBody>
      </p:sp>
    </p:spTree>
    <p:extLst>
      <p:ext uri="{BB962C8B-B14F-4D97-AF65-F5344CB8AC3E}">
        <p14:creationId xmlns:p14="http://schemas.microsoft.com/office/powerpoint/2010/main" val="27084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SPEAKER: YOU MAY CHOOSE TO HIDE THIS SLIDE. </a:t>
            </a:r>
          </a:p>
          <a:p>
            <a:pPr algn="l"/>
            <a:endParaRPr lang="en-US" sz="1200" b="0" i="0" u="none" strike="noStrike" baseline="0" dirty="0">
              <a:latin typeface="HurmeGeometricSans3-Regular" panose="020B0500020000000000" pitchFamily="34" charset="0"/>
            </a:endParaRPr>
          </a:p>
          <a:p>
            <a:pPr algn="l"/>
            <a:r>
              <a:rPr lang="en-US" sz="1200" b="0" i="0" u="none" strike="noStrike" baseline="0" dirty="0">
                <a:latin typeface="HurmeGeometricSans3-Regular" panose="020B0500020000000000" pitchFamily="34" charset="0"/>
              </a:rPr>
              <a:t>It’s important to have conversations with clients about creating an LTC plan as early as possible because the longer they wait, the fewer options they may have available to them and the more expensive the options they do have may be.</a:t>
            </a:r>
          </a:p>
          <a:p>
            <a:pPr algn="l"/>
            <a:endParaRPr lang="en-US" sz="1200" b="0" i="0" u="none" strike="noStrike" baseline="0" dirty="0">
              <a:latin typeface="HurmeGeometricSans3-Regular" panose="020B050002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Industry decline rates for long-term care coverage tends to increase with age. For individual applicants younger than age 60, less than 33 percent </a:t>
            </a:r>
            <a:r>
              <a:rPr lang="en-US" sz="1200" baseline="0" dirty="0"/>
              <a:t>were declined or deferred. But for ages 70 and above, decline rates increase to almost 50 percent. And it’s not just decline rates that tend to increase with age, the cost of insurance tends to increase as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That’s why it’s so </a:t>
            </a:r>
            <a:r>
              <a:rPr lang="en-US" sz="1200" baseline="0" dirty="0"/>
              <a:t>important to encourage clients to start thinking about LTC when they are younger, healthier, and have a higher chance of insurability.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algn="l"/>
            <a:endParaRPr lang="en-US" sz="1200" b="0" i="0" u="none" strike="noStrike" baseline="0" dirty="0">
              <a:latin typeface="HurmeGeometricSans3-Regular" panose="020B0500020000000000" pitchFamily="34" charset="0"/>
            </a:endParaRPr>
          </a:p>
          <a:p>
            <a:pPr algn="l"/>
            <a:endParaRPr lang="en-US" sz="1200" b="0" i="0" u="none" strike="noStrike" baseline="0" dirty="0">
              <a:latin typeface="HurmeGeometricSans3-Regular" panose="020B0500020000000000" pitchFamily="34" charset="0"/>
            </a:endParaRPr>
          </a:p>
          <a:p>
            <a:pPr algn="l"/>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8</a:t>
            </a:fld>
            <a:endParaRPr lang="en-US"/>
          </a:p>
        </p:txBody>
      </p:sp>
    </p:spTree>
    <p:extLst>
      <p:ext uri="{BB962C8B-B14F-4D97-AF65-F5344CB8AC3E}">
        <p14:creationId xmlns:p14="http://schemas.microsoft.com/office/powerpoint/2010/main" val="353510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NOTE TO SPEAKER: YOU MAY CHOOSE TO HIDE THIS SLIDE.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dirty="0"/>
              <a:t>Now let’s look at where LTC protection fits in a client’s retirement portfolio:</a:t>
            </a:r>
          </a:p>
          <a:p>
            <a:endParaRPr lang="en-US" dirty="0"/>
          </a:p>
          <a:p>
            <a:r>
              <a:rPr lang="en-US" dirty="0"/>
              <a:t>We’re all familiar with the following logic when it comes to creating a retirement income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live comfortably, a client’s portfolio needs to generate X amount of dollars for annual income. Their living expenses need to be less than their annual income in order to ensure their portfolio is capable of generating the income they need for as long as they need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if the client ends up needing care, they will have to contend with living expenses PLUS their care expenses on top of that. These costs can add up quickly – especially when you factor in the current inflation risk. And if their retirement income can’t cover both their living expenses and their care expenses, whatever money they’re short will likely need to come out of the retirement portfolio. </a:t>
            </a:r>
          </a:p>
          <a:p>
            <a:endParaRPr lang="en-US" dirty="0"/>
          </a:p>
          <a:p>
            <a:r>
              <a:rPr lang="en-US" dirty="0"/>
              <a:t>This could mean the client has to take more money out of their portfolio than it can replenish, which could deplete their assets and put the entire portfolio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54B72BD-49BF-425F-B7CF-DCC3FB2E4BFC}" type="slidenum">
              <a:rPr lang="en-US" smtClean="0"/>
              <a:t>9</a:t>
            </a:fld>
            <a:endParaRPr lang="en-US" dirty="0"/>
          </a:p>
        </p:txBody>
      </p:sp>
    </p:spTree>
    <p:extLst>
      <p:ext uri="{BB962C8B-B14F-4D97-AF65-F5344CB8AC3E}">
        <p14:creationId xmlns:p14="http://schemas.microsoft.com/office/powerpoint/2010/main" val="815731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2.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5227" y="1499616"/>
            <a:ext cx="6211312" cy="932688"/>
          </a:xfrm>
        </p:spPr>
        <p:txBody>
          <a:bodyPr vert="horz" lIns="0" tIns="0" rIns="0" bIns="0" rtlCol="0" anchor="t" anchorCtr="0">
            <a:noAutofit/>
          </a:bodyPr>
          <a:lstStyle>
            <a:lvl1pPr>
              <a:defRPr lang="en-US" dirty="0">
                <a:latin typeface="+mj-lt"/>
              </a:defRPr>
            </a:lvl1pPr>
          </a:lstStyle>
          <a:p>
            <a:pPr lvl="0"/>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5227" y="2560320"/>
            <a:ext cx="5290286" cy="576072"/>
          </a:xfrm>
        </p:spPr>
        <p:txBody>
          <a:bodyPr>
            <a:noAutofit/>
          </a:bodyPr>
          <a:lstStyle>
            <a:lvl1pPr marL="0" indent="0" algn="l">
              <a:lnSpc>
                <a:spcPts val="22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5227" y="3758184"/>
            <a:ext cx="4633384" cy="228600"/>
          </a:xfrm>
        </p:spPr>
        <p:txBody>
          <a:bodyPr>
            <a:noAutofit/>
          </a:bodyPr>
          <a:lstStyle>
            <a:lvl1pPr marL="0" indent="0">
              <a:lnSpc>
                <a:spcPts val="1600"/>
              </a:lnSpc>
              <a:spcBef>
                <a:spcPts val="0"/>
              </a:spcBef>
              <a:buFontTx/>
              <a:buNone/>
              <a:defRPr sz="1400" b="1">
                <a:solidFill>
                  <a:schemeClr val="tx2"/>
                </a:solidFill>
                <a:latin typeface="+mn-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5227" y="3986784"/>
            <a:ext cx="4633383" cy="228600"/>
          </a:xfrm>
        </p:spPr>
        <p:txBody>
          <a:bodyPr>
            <a:noAutofit/>
          </a:bodyPr>
          <a:lstStyle>
            <a:lvl1pPr marL="0" indent="0">
              <a:lnSpc>
                <a:spcPts val="1600"/>
              </a:lnSpc>
              <a:buFontTx/>
              <a:buNone/>
              <a:defRPr sz="1400">
                <a:solidFill>
                  <a:schemeClr val="tx1"/>
                </a:solidFill>
                <a:latin typeface="+mn-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5227" y="4279392"/>
            <a:ext cx="4632960" cy="228600"/>
          </a:xfrm>
        </p:spPr>
        <p:txBody>
          <a:bodyPr>
            <a:noAutofit/>
          </a:bodyPr>
          <a:lstStyle>
            <a:lvl1pPr marL="0" indent="0">
              <a:lnSpc>
                <a:spcPts val="1600"/>
              </a:lnSpc>
              <a:spcBef>
                <a:spcPts val="0"/>
              </a:spcBef>
              <a:buFontTx/>
              <a:buNone/>
              <a:defRPr sz="1400" b="1">
                <a:solidFill>
                  <a:schemeClr val="tx2"/>
                </a:solidFill>
                <a:latin typeface="+mn-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5227" y="4498848"/>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5227" y="4782312"/>
            <a:ext cx="4632960" cy="228600"/>
          </a:xfrm>
        </p:spPr>
        <p:txBody>
          <a:bodyPr>
            <a:noAutofit/>
          </a:bodyPr>
          <a:lstStyle>
            <a:lvl1pPr marL="0" indent="0">
              <a:lnSpc>
                <a:spcPts val="1600"/>
              </a:lnSpc>
              <a:buFontTx/>
              <a:buNone/>
              <a:defRPr sz="1400" b="1">
                <a:solidFill>
                  <a:schemeClr val="tx2"/>
                </a:solidFill>
                <a:latin typeface="+mn-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5227" y="5010912"/>
            <a:ext cx="4632960" cy="228600"/>
          </a:xfrm>
        </p:spPr>
        <p:txBody>
          <a:bodyPr>
            <a:noAutofit/>
          </a:bodyPr>
          <a:lstStyle>
            <a:lvl1pPr marL="0" indent="0">
              <a:lnSpc>
                <a:spcPts val="1600"/>
              </a:lnSpc>
              <a:buFontTx/>
              <a:buNone/>
              <a:defRPr sz="1400">
                <a:latin typeface="+mn-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5227"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n-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923" y="456798"/>
            <a:ext cx="6135077" cy="6058182"/>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361087372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arge Quote">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2" name="Title 1"/>
          <p:cNvSpPr>
            <a:spLocks noGrp="1"/>
          </p:cNvSpPr>
          <p:nvPr>
            <p:ph type="title" hasCustomPrompt="1"/>
          </p:nvPr>
        </p:nvSpPr>
        <p:spPr>
          <a:xfrm>
            <a:off x="1625600" y="1920240"/>
            <a:ext cx="8768080" cy="3639312"/>
          </a:xfrm>
        </p:spPr>
        <p:txBody>
          <a:bodyPr anchor="t">
            <a:noAutofit/>
          </a:bodyPr>
          <a:lstStyle>
            <a:lvl1pPr>
              <a:lnSpc>
                <a:spcPts val="4500"/>
              </a:lnSpc>
              <a:defRPr lang="en-US" sz="5000" b="1" kern="1200" baseline="0" dirty="0" smtClean="0">
                <a:solidFill>
                  <a:schemeClr val="bg1"/>
                </a:solidFill>
                <a:latin typeface="+mj-lt"/>
                <a:ea typeface="+mj-ea"/>
                <a:cs typeface="+mj-cs"/>
              </a:defRPr>
            </a:lvl1pPr>
          </a:lstStyle>
          <a:p>
            <a:r>
              <a:rPr lang="en-US" dirty="0"/>
              <a:t>Large statement message</a:t>
            </a:r>
            <a:br>
              <a:rPr lang="en-US" dirty="0"/>
            </a:br>
            <a:r>
              <a:rPr lang="en-US" dirty="0"/>
              <a:t>or pull quote 40pt </a:t>
            </a:r>
            <a:r>
              <a:rPr lang="en-US" dirty="0" err="1"/>
              <a:t>arial</a:t>
            </a:r>
            <a:r>
              <a:rPr lang="en-US" dirty="0"/>
              <a:t> regular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non </a:t>
            </a:r>
            <a:r>
              <a:rPr lang="en-US" dirty="0" err="1"/>
              <a:t>ped</a:t>
            </a:r>
            <a:r>
              <a:rPr lang="en-US" dirty="0"/>
              <a:t> </a:t>
            </a:r>
            <a:r>
              <a:rPr lang="en-US" dirty="0" err="1"/>
              <a:t>bumh</a:t>
            </a:r>
            <a:r>
              <a:rPr lang="en-US" dirty="0"/>
              <a:t> </a:t>
            </a:r>
            <a:r>
              <a:rPr lang="en-US" dirty="0" err="1"/>
              <a:t>incto</a:t>
            </a:r>
            <a:r>
              <a:rPr lang="en-US" dirty="0"/>
              <a:t> dolor intis.”</a:t>
            </a:r>
          </a:p>
        </p:txBody>
      </p:sp>
      <p:sp>
        <p:nvSpPr>
          <p:cNvPr id="6" name="object 3"/>
          <p:cNvSpPr txBox="1"/>
          <p:nvPr userDrawn="1"/>
        </p:nvSpPr>
        <p:spPr>
          <a:xfrm>
            <a:off x="785995" y="1669154"/>
            <a:ext cx="745067" cy="1549400"/>
          </a:xfrm>
          <a:prstGeom prst="rect">
            <a:avLst/>
          </a:prstGeom>
        </p:spPr>
        <p:txBody>
          <a:bodyPr vert="horz" wrap="square" lIns="0" tIns="12700" rIns="0" bIns="0" rtlCol="0">
            <a:spAutoFit/>
          </a:bodyPr>
          <a:lstStyle/>
          <a:p>
            <a:pPr marL="12700">
              <a:lnSpc>
                <a:spcPct val="100000"/>
              </a:lnSpc>
              <a:spcBef>
                <a:spcPts val="100"/>
              </a:spcBef>
            </a:pPr>
            <a:r>
              <a:rPr sz="10000" b="1" dirty="0">
                <a:solidFill>
                  <a:srgbClr val="FFFFFF"/>
                </a:solidFill>
                <a:latin typeface="+mj-lt"/>
                <a:cs typeface="HurmeGeometricSans3-SemiBold"/>
              </a:rPr>
              <a:t>“</a:t>
            </a:r>
            <a:endParaRPr sz="10000" dirty="0">
              <a:latin typeface="+mj-lt"/>
              <a:cs typeface="HurmeGeometricSans3-SemiBold"/>
            </a:endParaRPr>
          </a:p>
        </p:txBody>
      </p:sp>
      <p:sp>
        <p:nvSpPr>
          <p:cNvPr id="4" name="Text Placeholder 3"/>
          <p:cNvSpPr>
            <a:spLocks noGrp="1"/>
          </p:cNvSpPr>
          <p:nvPr>
            <p:ph type="body" sz="quarter" idx="10" hasCustomPrompt="1"/>
          </p:nvPr>
        </p:nvSpPr>
        <p:spPr>
          <a:xfrm>
            <a:off x="1625600" y="5621339"/>
            <a:ext cx="2965451" cy="309905"/>
          </a:xfrm>
        </p:spPr>
        <p:txBody>
          <a:bodyPr>
            <a:noAutofit/>
          </a:bodyPr>
          <a:lstStyle>
            <a:lvl1pPr marL="0" indent="0">
              <a:lnSpc>
                <a:spcPts val="1000"/>
              </a:lnSpc>
              <a:spcBef>
                <a:spcPts val="0"/>
              </a:spcBef>
              <a:buNone/>
              <a:defRPr sz="1600" b="1" baseline="0">
                <a:solidFill>
                  <a:schemeClr val="tx2"/>
                </a:solidFill>
              </a:defRPr>
            </a:lvl1pPr>
            <a:lvl2pPr marL="233363" indent="0">
              <a:buNone/>
              <a:defRPr sz="900" b="1">
                <a:solidFill>
                  <a:schemeClr val="tx2"/>
                </a:solidFill>
              </a:defRPr>
            </a:lvl2pPr>
            <a:lvl3pPr marL="465138" indent="0">
              <a:buNone/>
              <a:defRPr sz="900" b="1">
                <a:solidFill>
                  <a:schemeClr val="tx2"/>
                </a:solidFill>
              </a:defRPr>
            </a:lvl3pPr>
            <a:lvl4pPr marL="1371600" indent="0">
              <a:buNone/>
              <a:defRPr sz="900" b="1">
                <a:solidFill>
                  <a:schemeClr val="tx2"/>
                </a:solidFill>
              </a:defRPr>
            </a:lvl4pPr>
            <a:lvl5pPr marL="1828800" indent="0">
              <a:buNone/>
              <a:defRPr sz="900" b="1">
                <a:solidFill>
                  <a:schemeClr val="tx2"/>
                </a:solidFill>
              </a:defRPr>
            </a:lvl5pPr>
          </a:lstStyle>
          <a:p>
            <a:pPr lvl="0"/>
            <a:r>
              <a:rPr lang="en-US" dirty="0"/>
              <a:t>FIRSTNAME LASTNAME</a:t>
            </a:r>
          </a:p>
        </p:txBody>
      </p:sp>
    </p:spTree>
    <p:extLst>
      <p:ext uri="{BB962C8B-B14F-4D97-AF65-F5344CB8AC3E}">
        <p14:creationId xmlns:p14="http://schemas.microsoft.com/office/powerpoint/2010/main" val="25380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363200" cy="960120"/>
          </a:xfrm>
        </p:spPr>
        <p:txBody>
          <a:bodyPr>
            <a:noAutofit/>
          </a:bodyPr>
          <a:lstStyle>
            <a:lvl1pPr>
              <a:defRPr>
                <a:latin typeface="+mj-lt"/>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363200" cy="2724912"/>
          </a:xfrm>
        </p:spPr>
        <p:txBody>
          <a:bodyPr>
            <a:noAutofit/>
          </a:bodyPr>
          <a:lstStyle>
            <a:lvl1pPr marL="238125" indent="-238125">
              <a:buFont typeface="Arial" panose="020B0604020202020204" pitchFamily="34" charset="0"/>
              <a:buChar char="•"/>
              <a:defRPr>
                <a:solidFill>
                  <a:schemeClr val="accent5"/>
                </a:solidFill>
                <a:latin typeface="+mn-lt"/>
              </a:defRPr>
            </a:lvl1pPr>
            <a:lvl2pPr>
              <a:defRPr>
                <a:solidFill>
                  <a:schemeClr val="accent5"/>
                </a:solidFill>
                <a:latin typeface="+mn-lt"/>
              </a:defRPr>
            </a:lvl2pPr>
            <a:lvl3pPr>
              <a:defRPr>
                <a:solidFill>
                  <a:schemeClr val="accent5"/>
                </a:solidFill>
                <a:latin typeface="+mn-lt"/>
              </a:defRPr>
            </a:lvl3pPr>
          </a:lstStyle>
          <a:p>
            <a:pPr lvl="0"/>
            <a:r>
              <a:rPr lang="en-US" dirty="0"/>
              <a:t>Body 24pt </a:t>
            </a:r>
          </a:p>
          <a:p>
            <a:pPr lvl="1"/>
            <a:r>
              <a:rPr lang="en-US" dirty="0"/>
              <a:t>Second level</a:t>
            </a:r>
          </a:p>
          <a:p>
            <a:pPr lvl="2"/>
            <a:r>
              <a:rPr lang="en-US" dirty="0"/>
              <a:t>Third level</a:t>
            </a:r>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07306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6680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10401300" cy="2724912"/>
          </a:xfrm>
        </p:spPr>
        <p:txBody>
          <a:bodyPr>
            <a:noAutofit/>
          </a:bodyPr>
          <a:lstStyle>
            <a:lvl1pPr marL="0" indent="0">
              <a:buFontTx/>
              <a:buNone/>
              <a:defRPr>
                <a:solidFill>
                  <a:schemeClr val="accent5"/>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6"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38643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buFontTx/>
              <a:buNone/>
              <a:defRPr baseline="0"/>
            </a:lvl1pPr>
          </a:lstStyle>
          <a:p>
            <a:pPr lvl="0"/>
            <a:r>
              <a:rPr lang="en-US" dirty="0"/>
              <a:t>Intro copy 24/28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5" name="Chart Placeholder 4"/>
          <p:cNvSpPr>
            <a:spLocks noGrp="1"/>
          </p:cNvSpPr>
          <p:nvPr>
            <p:ph type="chart" sz="quarter" idx="10"/>
          </p:nvPr>
        </p:nvSpPr>
        <p:spPr>
          <a:xfrm>
            <a:off x="6134100" y="2042161"/>
            <a:ext cx="5562600" cy="3622675"/>
          </a:xfrm>
        </p:spPr>
        <p:txBody>
          <a:bodyPr anchor="ctr">
            <a:normAutofit/>
          </a:bodyPr>
          <a:lstStyle>
            <a:lvl1pPr marL="0" indent="0">
              <a:buFontTx/>
              <a:buNone/>
              <a:defRPr sz="1200"/>
            </a:lvl1pPr>
          </a:lstStyle>
          <a:p>
            <a:endParaRPr lang="en-US" dirty="0"/>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7783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796155"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6301" y="2526793"/>
            <a:ext cx="10871200" cy="941832"/>
          </a:xfrm>
        </p:spPr>
        <p:txBody>
          <a:bodyPr>
            <a:noAutofit/>
          </a:bodyPr>
          <a:lstStyle>
            <a:lvl1pPr marL="0" indent="0">
              <a:buFontTx/>
              <a:buNone/>
              <a:defRPr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8763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3"/>
          <p:cNvSpPr>
            <a:spLocks noGrp="1"/>
          </p:cNvSpPr>
          <p:nvPr>
            <p:ph sz="half" idx="10" hasCustomPrompt="1"/>
          </p:nvPr>
        </p:nvSpPr>
        <p:spPr>
          <a:xfrm>
            <a:off x="4330701"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7845137" y="363321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4055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8712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877824" y="2526793"/>
            <a:ext cx="3352800" cy="1133855"/>
          </a:xfrm>
        </p:spPr>
        <p:txBody>
          <a:bodyPr>
            <a:normAutofit/>
          </a:bodyPr>
          <a:lstStyle>
            <a:lvl1pPr marL="0" indent="0" algn="l">
              <a:lnSpc>
                <a:spcPts val="12000"/>
              </a:lnSpc>
              <a:spcBef>
                <a:spcPts val="0"/>
              </a:spcBef>
              <a:buFontTx/>
              <a:buNone/>
              <a:defRPr sz="12000" b="1" baseline="0"/>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4" name="Content Placeholder 3"/>
          <p:cNvSpPr>
            <a:spLocks noGrp="1"/>
          </p:cNvSpPr>
          <p:nvPr>
            <p:ph sz="half" idx="2" hasCustomPrompt="1"/>
          </p:nvPr>
        </p:nvSpPr>
        <p:spPr>
          <a:xfrm>
            <a:off x="877824"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6" name="Content Placeholder 2"/>
          <p:cNvSpPr>
            <a:spLocks noGrp="1"/>
          </p:cNvSpPr>
          <p:nvPr>
            <p:ph sz="half" idx="10" hasCustomPrompt="1"/>
          </p:nvPr>
        </p:nvSpPr>
        <p:spPr>
          <a:xfrm>
            <a:off x="4392152" y="2526793"/>
            <a:ext cx="3352800" cy="1133855"/>
          </a:xfrm>
        </p:spPr>
        <p:txBody>
          <a:bodyPr>
            <a:normAutofit/>
          </a:bodyPr>
          <a:lstStyle>
            <a:lvl1pPr marL="0" indent="0" algn="l">
              <a:lnSpc>
                <a:spcPts val="12000"/>
              </a:lnSpc>
              <a:spcBef>
                <a:spcPts val="0"/>
              </a:spcBef>
              <a:buFontTx/>
              <a:buNone/>
              <a:defRPr sz="12000" b="1" baseline="0">
                <a:solidFill>
                  <a:schemeClr val="bg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97352" y="2526793"/>
            <a:ext cx="3352800" cy="1133855"/>
          </a:xfrm>
        </p:spPr>
        <p:txBody>
          <a:bodyPr>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9" name="Content Placeholder 3"/>
          <p:cNvSpPr>
            <a:spLocks noGrp="1"/>
          </p:cNvSpPr>
          <p:nvPr>
            <p:ph sz="half" idx="12" hasCustomPrompt="1"/>
          </p:nvPr>
        </p:nvSpPr>
        <p:spPr>
          <a:xfrm>
            <a:off x="4392152" y="3770377"/>
            <a:ext cx="3352800"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7897352" y="3770377"/>
            <a:ext cx="3352799" cy="1883061"/>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p:txBody>
      </p:sp>
      <p:sp>
        <p:nvSpPr>
          <p:cNvPr id="12"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205617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51054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46800" y="1447800"/>
            <a:ext cx="5588000" cy="5105400"/>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6537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6300" y="1447800"/>
            <a:ext cx="10858500" cy="96012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 Arial bold to accommodate longer headlines</a:t>
            </a:r>
          </a:p>
        </p:txBody>
      </p:sp>
      <p:sp>
        <p:nvSpPr>
          <p:cNvPr id="3" name="Content Placeholder 2"/>
          <p:cNvSpPr>
            <a:spLocks noGrp="1"/>
          </p:cNvSpPr>
          <p:nvPr>
            <p:ph idx="1" hasCustomPrompt="1"/>
          </p:nvPr>
        </p:nvSpPr>
        <p:spPr>
          <a:xfrm>
            <a:off x="876300" y="2526792"/>
            <a:ext cx="5105400" cy="2724912"/>
          </a:xfrm>
        </p:spPr>
        <p:txBody>
          <a:bodyPr>
            <a:noAutofit/>
          </a:bodyPr>
          <a:lstStyle>
            <a:lvl1pPr marL="0" indent="0">
              <a:lnSpc>
                <a:spcPts val="2200"/>
              </a:lnSpc>
              <a:buFontTx/>
              <a:buNone/>
              <a:defRPr sz="2000" baseline="0">
                <a:solidFill>
                  <a:schemeClr val="accent5"/>
                </a:solidFill>
              </a:defRPr>
            </a:lvl1pPr>
          </a:lstStyle>
          <a:p>
            <a:pPr lvl="0"/>
            <a:r>
              <a:rPr lang="en-US" dirty="0"/>
              <a:t>Intro copy 20/228 Arial bold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6" name="Picture Placeholder 5"/>
          <p:cNvSpPr>
            <a:spLocks noGrp="1"/>
          </p:cNvSpPr>
          <p:nvPr>
            <p:ph type="pic" sz="quarter" idx="10"/>
          </p:nvPr>
        </p:nvSpPr>
        <p:spPr>
          <a:xfrm>
            <a:off x="6172200" y="2526792"/>
            <a:ext cx="5562600" cy="4102608"/>
          </a:xfrm>
          <a:solidFill>
            <a:schemeClr val="bg1">
              <a:lumMod val="95000"/>
            </a:schemeClr>
          </a:solidFill>
        </p:spPr>
        <p:txBody>
          <a:bodyPr anchor="ctr">
            <a:normAutofit/>
          </a:bodyPr>
          <a:lstStyle>
            <a:lvl1pPr marL="0" indent="0">
              <a:buFontTx/>
              <a:buNone/>
              <a:defRPr sz="1200"/>
            </a:lvl1pPr>
          </a:lstStyle>
          <a:p>
            <a:endParaRPr lang="en-US"/>
          </a:p>
        </p:txBody>
      </p:sp>
      <p:sp>
        <p:nvSpPr>
          <p:cNvPr id="7"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887461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08800" y="1447800"/>
            <a:ext cx="46736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908800" y="2526792"/>
            <a:ext cx="4673600" cy="3443901"/>
          </a:xfrm>
        </p:spPr>
        <p:txBody>
          <a:bodyPr>
            <a:noAutofit/>
          </a:bodyPr>
          <a:lstStyle>
            <a:lvl1pPr marL="0" indent="0">
              <a:lnSpc>
                <a:spcPts val="2200"/>
              </a:lnSpc>
              <a:buFontTx/>
              <a:buNone/>
              <a:defRPr sz="2000"/>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Regular  </a:t>
            </a:r>
            <a:r>
              <a:rPr lang="fr-FR" dirty="0" err="1"/>
              <a:t>pud</a:t>
            </a:r>
            <a:r>
              <a:rPr lang="fr-FR" dirty="0"/>
              <a:t> amer non section </a:t>
            </a:r>
            <a:r>
              <a:rPr lang="fr-FR" dirty="0" err="1"/>
              <a:t>lorem</a:t>
            </a:r>
            <a:r>
              <a:rPr lang="fr-FR" dirty="0"/>
              <a:t>.</a:t>
            </a:r>
          </a:p>
        </p:txBody>
      </p:sp>
      <p:sp>
        <p:nvSpPr>
          <p:cNvPr id="11"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9" name="Picture Placeholder 9"/>
          <p:cNvSpPr>
            <a:spLocks noGrp="1"/>
          </p:cNvSpPr>
          <p:nvPr>
            <p:ph type="pic" sz="quarter" idx="10"/>
          </p:nvPr>
        </p:nvSpPr>
        <p:spPr>
          <a:xfrm>
            <a:off x="457200" y="1447800"/>
            <a:ext cx="5562600" cy="1981200"/>
          </a:xfrm>
          <a:solidFill>
            <a:schemeClr val="accent1"/>
          </a:solidFill>
        </p:spPr>
      </p:sp>
      <p:sp>
        <p:nvSpPr>
          <p:cNvPr id="13" name="Content Placeholder 10"/>
          <p:cNvSpPr>
            <a:spLocks noGrp="1"/>
          </p:cNvSpPr>
          <p:nvPr>
            <p:ph sz="quarter" idx="11"/>
          </p:nvPr>
        </p:nvSpPr>
        <p:spPr>
          <a:xfrm>
            <a:off x="457200" y="3535681"/>
            <a:ext cx="2932176" cy="1115567"/>
          </a:xfrm>
          <a:solidFill>
            <a:schemeClr val="bg2"/>
          </a:solidFill>
        </p:spPr>
        <p:txBody>
          <a:bodyPr>
            <a:normAutofit/>
          </a:bodyPr>
          <a:lstStyle>
            <a:lvl1pPr>
              <a:defRPr sz="1600"/>
            </a:lvl1pPr>
          </a:lstStyle>
          <a:p>
            <a:endParaRPr lang="en-US" dirty="0"/>
          </a:p>
        </p:txBody>
      </p:sp>
      <p:sp>
        <p:nvSpPr>
          <p:cNvPr id="15" name="Picture Placeholder 11"/>
          <p:cNvSpPr>
            <a:spLocks noGrp="1"/>
          </p:cNvSpPr>
          <p:nvPr>
            <p:ph type="pic" sz="quarter" idx="12"/>
          </p:nvPr>
        </p:nvSpPr>
        <p:spPr>
          <a:xfrm>
            <a:off x="457200" y="4751832"/>
            <a:ext cx="2933700" cy="1801368"/>
          </a:xfrm>
          <a:solidFill>
            <a:srgbClr val="0C7B40"/>
          </a:solidFill>
        </p:spPr>
      </p:sp>
      <p:sp>
        <p:nvSpPr>
          <p:cNvPr id="17" name="Picture Placeholder 12"/>
          <p:cNvSpPr>
            <a:spLocks noGrp="1"/>
          </p:cNvSpPr>
          <p:nvPr>
            <p:ph type="pic" sz="quarter" idx="13"/>
          </p:nvPr>
        </p:nvSpPr>
        <p:spPr>
          <a:xfrm>
            <a:off x="3548888" y="3535681"/>
            <a:ext cx="2470912" cy="3017519"/>
          </a:xfrm>
          <a:solidFill>
            <a:schemeClr val="bg2"/>
          </a:solidFill>
        </p:spPr>
      </p:sp>
    </p:spTree>
    <p:extLst>
      <p:ext uri="{BB962C8B-B14F-4D97-AF65-F5344CB8AC3E}">
        <p14:creationId xmlns:p14="http://schemas.microsoft.com/office/powerpoint/2010/main" val="1905655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877824" y="2531412"/>
            <a:ext cx="5105400" cy="3913632"/>
          </a:xfrm>
        </p:spPr>
        <p:txBody>
          <a:bodyPr>
            <a:noAutofit/>
          </a:bodyPr>
          <a:lstStyle>
            <a:lvl1pPr marL="0" indent="0">
              <a:lnSpc>
                <a:spcPts val="2200"/>
              </a:lnSpc>
              <a:buFontTx/>
              <a:buNone/>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5" name="Chart Placeholder 4"/>
          <p:cNvSpPr>
            <a:spLocks noGrp="1"/>
          </p:cNvSpPr>
          <p:nvPr>
            <p:ph type="chart" sz="quarter" idx="10"/>
          </p:nvPr>
        </p:nvSpPr>
        <p:spPr>
          <a:xfrm>
            <a:off x="6172200" y="1408176"/>
            <a:ext cx="5562600" cy="2514600"/>
          </a:xfrm>
        </p:spPr>
        <p:txBody>
          <a:bodyPr anchor="ctr">
            <a:normAutofit/>
          </a:bodyPr>
          <a:lstStyle>
            <a:lvl1pPr marL="0" indent="0">
              <a:buFontTx/>
              <a:buNone/>
              <a:defRPr sz="1200"/>
            </a:lvl1pPr>
          </a:lstStyle>
          <a:p>
            <a:endParaRPr lang="en-US"/>
          </a:p>
        </p:txBody>
      </p:sp>
      <p:sp>
        <p:nvSpPr>
          <p:cNvPr id="11" name="Chart Placeholder 4"/>
          <p:cNvSpPr>
            <a:spLocks noGrp="1"/>
          </p:cNvSpPr>
          <p:nvPr>
            <p:ph type="chart" sz="quarter" idx="11"/>
          </p:nvPr>
        </p:nvSpPr>
        <p:spPr>
          <a:xfrm>
            <a:off x="6172200" y="3913632"/>
            <a:ext cx="5562600" cy="2514600"/>
          </a:xfrm>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402549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68" y="1499616"/>
            <a:ext cx="5030128" cy="932688"/>
          </a:xfrm>
        </p:spPr>
        <p:txBody>
          <a:bodyPr anchor="t">
            <a:noAutofit/>
          </a:bodyPr>
          <a:lstStyle>
            <a:lvl1pPr algn="l">
              <a:lnSpc>
                <a:spcPts val="3300"/>
              </a:lnSpc>
              <a:defRPr sz="3200">
                <a:latin typeface="+mj-lt"/>
              </a:defRPr>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886968" y="2560320"/>
            <a:ext cx="5030128" cy="576072"/>
          </a:xfrm>
        </p:spPr>
        <p:txBody>
          <a:bodyPr>
            <a:noAutofit/>
          </a:bodyPr>
          <a:lstStyle>
            <a:lvl1pPr marL="0" indent="0" algn="l">
              <a:lnSpc>
                <a:spcPts val="2200"/>
              </a:lnSpc>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Kicker 20pt Arial</a:t>
            </a:r>
          </a:p>
        </p:txBody>
      </p:sp>
      <p:sp>
        <p:nvSpPr>
          <p:cNvPr id="8" name="Content Placeholder 7"/>
          <p:cNvSpPr>
            <a:spLocks noGrp="1"/>
          </p:cNvSpPr>
          <p:nvPr>
            <p:ph sz="quarter" idx="10" hasCustomPrompt="1"/>
          </p:nvPr>
        </p:nvSpPr>
        <p:spPr>
          <a:xfrm>
            <a:off x="886967" y="3758184"/>
            <a:ext cx="5030129" cy="228600"/>
          </a:xfrm>
        </p:spPr>
        <p:txBody>
          <a:bodyPr>
            <a:noAutofit/>
          </a:bodyPr>
          <a:lstStyle>
            <a:lvl1pPr marL="0" indent="0">
              <a:lnSpc>
                <a:spcPts val="1600"/>
              </a:lnSpc>
              <a:spcBef>
                <a:spcPts val="0"/>
              </a:spcBef>
              <a:buFontTx/>
              <a:buNone/>
              <a:defRPr sz="1400" b="1">
                <a:solidFill>
                  <a:schemeClr val="tx2"/>
                </a:solidFill>
                <a:latin typeface="+mj-lt"/>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886968" y="3986784"/>
            <a:ext cx="5030128" cy="228600"/>
          </a:xfrm>
        </p:spPr>
        <p:txBody>
          <a:bodyPr>
            <a:noAutofit/>
          </a:bodyPr>
          <a:lstStyle>
            <a:lvl1pPr marL="0" indent="0">
              <a:lnSpc>
                <a:spcPts val="1600"/>
              </a:lnSpc>
              <a:buFontTx/>
              <a:buNone/>
              <a:defRPr sz="1400">
                <a:solidFill>
                  <a:schemeClr val="tx1"/>
                </a:solidFill>
                <a:latin typeface="+mj-lt"/>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dirty="0"/>
              <a:t>Title 14pt Arial regular</a:t>
            </a:r>
          </a:p>
        </p:txBody>
      </p:sp>
      <p:sp>
        <p:nvSpPr>
          <p:cNvPr id="12" name="Content Placeholder 11"/>
          <p:cNvSpPr>
            <a:spLocks noGrp="1"/>
          </p:cNvSpPr>
          <p:nvPr>
            <p:ph sz="quarter" idx="12" hasCustomPrompt="1"/>
          </p:nvPr>
        </p:nvSpPr>
        <p:spPr>
          <a:xfrm>
            <a:off x="886967" y="4279392"/>
            <a:ext cx="5029669" cy="228600"/>
          </a:xfrm>
        </p:spPr>
        <p:txBody>
          <a:bodyPr>
            <a:noAutofit/>
          </a:bodyPr>
          <a:lstStyle>
            <a:lvl1pPr marL="0" indent="0">
              <a:lnSpc>
                <a:spcPts val="1600"/>
              </a:lnSpc>
              <a:spcBef>
                <a:spcPts val="0"/>
              </a:spcBef>
              <a:buFontTx/>
              <a:buNone/>
              <a:defRPr sz="1400" b="1">
                <a:solidFill>
                  <a:schemeClr val="tx2"/>
                </a:solidFill>
                <a:latin typeface="+mj-lt"/>
              </a:defRPr>
            </a:lvl1pPr>
            <a:lvl2pPr>
              <a:defRPr sz="1400" b="1">
                <a:solidFill>
                  <a:schemeClr val="tx1"/>
                </a:solidFill>
              </a:defRPr>
            </a:lvl2pPr>
            <a:lvl3pPr>
              <a:defRPr sz="1400" b="1">
                <a:solidFill>
                  <a:schemeClr val="tx1"/>
                </a:solidFill>
              </a:defRPr>
            </a:lvl3pPr>
            <a:lvl4pPr>
              <a:defRPr sz="1400" b="1">
                <a:solidFill>
                  <a:schemeClr val="tx1"/>
                </a:solidFill>
              </a:defRPr>
            </a:lvl4pPr>
            <a:lvl5pPr>
              <a:defRPr sz="140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886967" y="4498848"/>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16" name="Content Placeholder 15"/>
          <p:cNvSpPr>
            <a:spLocks noGrp="1"/>
          </p:cNvSpPr>
          <p:nvPr>
            <p:ph sz="quarter" idx="14" hasCustomPrompt="1"/>
          </p:nvPr>
        </p:nvSpPr>
        <p:spPr>
          <a:xfrm>
            <a:off x="886967" y="4782312"/>
            <a:ext cx="5029669" cy="228600"/>
          </a:xfrm>
        </p:spPr>
        <p:txBody>
          <a:bodyPr>
            <a:noAutofit/>
          </a:bodyPr>
          <a:lstStyle>
            <a:lvl1pPr marL="0" indent="0">
              <a:lnSpc>
                <a:spcPts val="1600"/>
              </a:lnSpc>
              <a:buFontTx/>
              <a:buNone/>
              <a:defRPr sz="1400" b="1">
                <a:solidFill>
                  <a:schemeClr val="tx2"/>
                </a:solidFill>
                <a:latin typeface="+mj-lt"/>
              </a:defRPr>
            </a:lvl1pPr>
            <a:lvl2pPr marL="233363" indent="0">
              <a:lnSpc>
                <a:spcPts val="1600"/>
              </a:lnSpc>
              <a:buFontTx/>
              <a:buNone/>
              <a:defRPr sz="1400" b="1">
                <a:solidFill>
                  <a:schemeClr val="tx2"/>
                </a:solidFill>
              </a:defRPr>
            </a:lvl2pPr>
            <a:lvl3pPr marL="465138" indent="0">
              <a:lnSpc>
                <a:spcPts val="1600"/>
              </a:lnSpc>
              <a:buFontTx/>
              <a:buNone/>
              <a:defRPr sz="1400" b="1">
                <a:solidFill>
                  <a:schemeClr val="tx2"/>
                </a:solidFill>
              </a:defRPr>
            </a:lvl3pPr>
            <a:lvl4pPr marL="1371600" indent="0">
              <a:lnSpc>
                <a:spcPts val="1600"/>
              </a:lnSpc>
              <a:buFontTx/>
              <a:buNone/>
              <a:defRPr sz="1400" b="1">
                <a:solidFill>
                  <a:schemeClr val="tx2"/>
                </a:solidFill>
              </a:defRPr>
            </a:lvl4pPr>
            <a:lvl5pPr marL="1828800" indent="0">
              <a:lnSpc>
                <a:spcPts val="1600"/>
              </a:lnSpc>
              <a:buFontTx/>
              <a:buNone/>
              <a:defRPr sz="140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886967" y="5010912"/>
            <a:ext cx="5029669" cy="228600"/>
          </a:xfrm>
        </p:spPr>
        <p:txBody>
          <a:bodyPr>
            <a:noAutofit/>
          </a:bodyPr>
          <a:lstStyle>
            <a:lvl1pPr marL="0" indent="0">
              <a:lnSpc>
                <a:spcPts val="1600"/>
              </a:lnSpc>
              <a:buFontTx/>
              <a:buNone/>
              <a:defRPr sz="1400">
                <a:latin typeface="+mj-lt"/>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dirty="0"/>
              <a:t>Title 14pt Arial regular</a:t>
            </a:r>
          </a:p>
        </p:txBody>
      </p:sp>
      <p:sp>
        <p:nvSpPr>
          <p:cNvPr id="24" name="Content Placeholder 23"/>
          <p:cNvSpPr>
            <a:spLocks noGrp="1"/>
          </p:cNvSpPr>
          <p:nvPr>
            <p:ph sz="quarter" idx="16" hasCustomPrompt="1"/>
          </p:nvPr>
        </p:nvSpPr>
        <p:spPr>
          <a:xfrm>
            <a:off x="886968" y="5568696"/>
            <a:ext cx="2328672" cy="228600"/>
          </a:xfrm>
        </p:spPr>
        <p:txBody>
          <a:bodyPr>
            <a:noAutofit/>
          </a:bodyPr>
          <a:lstStyle>
            <a:lvl1pPr marL="0" indent="0">
              <a:lnSpc>
                <a:spcPts val="1000"/>
              </a:lnSpc>
              <a:spcBef>
                <a:spcPts val="0"/>
              </a:spcBef>
              <a:buFontTx/>
              <a:buNone/>
              <a:defRPr sz="800" b="1" cap="none" baseline="0">
                <a:solidFill>
                  <a:schemeClr val="tx2"/>
                </a:solidFill>
                <a:latin typeface="+mj-lt"/>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6172200" y="0"/>
            <a:ext cx="6019800" cy="6858000"/>
          </a:xfrm>
          <a:solidFill>
            <a:schemeClr val="bg1">
              <a:lumMod val="95000"/>
            </a:schemeClr>
          </a:solidFill>
        </p:spPr>
        <p:txBody>
          <a:bodyPr anchor="ctr">
            <a:normAutofit/>
          </a:bodyPr>
          <a:lstStyle>
            <a:lvl1pPr marL="0" indent="0">
              <a:buFontTx/>
              <a:buNone/>
              <a:defRPr sz="1200"/>
            </a:lvl1pPr>
          </a:lstStyle>
          <a:p>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 r="-4276" b="-11126"/>
          <a:stretch/>
        </p:blipFill>
        <p:spPr>
          <a:xfrm>
            <a:off x="457199" y="457200"/>
            <a:ext cx="1703439" cy="420329"/>
          </a:xfrm>
          <a:prstGeom prst="rect">
            <a:avLst/>
          </a:prstGeom>
        </p:spPr>
      </p:pic>
    </p:spTree>
    <p:extLst>
      <p:ext uri="{BB962C8B-B14F-4D97-AF65-F5344CB8AC3E}">
        <p14:creationId xmlns:p14="http://schemas.microsoft.com/office/powerpoint/2010/main" val="1288868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52420"/>
            <a:ext cx="50800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3" name="Content Placeholder 2"/>
          <p:cNvSpPr>
            <a:spLocks noGrp="1"/>
          </p:cNvSpPr>
          <p:nvPr>
            <p:ph idx="1" hasCustomPrompt="1"/>
          </p:nvPr>
        </p:nvSpPr>
        <p:spPr>
          <a:xfrm>
            <a:off x="2612104" y="2531412"/>
            <a:ext cx="3352800" cy="3913632"/>
          </a:xfrm>
        </p:spPr>
        <p:txBody>
          <a:bodyPr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accent5"/>
                </a:solidFill>
              </a:defRPr>
            </a:lvl1pPr>
            <a:lvl2pPr>
              <a:lnSpc>
                <a:spcPts val="2200"/>
              </a:lnSpc>
              <a:defRPr sz="2000"/>
            </a:lvl2pPr>
            <a:lvl3pPr>
              <a:lnSpc>
                <a:spcPts val="2200"/>
              </a:lnSpc>
              <a:defRPr sz="2000"/>
            </a:lvl3pPr>
            <a:lvl4pPr>
              <a:lnSpc>
                <a:spcPts val="2200"/>
              </a:lnSpc>
              <a:defRPr sz="2000"/>
            </a:lvl4pPr>
            <a:lvl5pPr>
              <a:lnSpc>
                <a:spcPts val="2200"/>
              </a:lnSpc>
              <a:defRPr sz="2000"/>
            </a:lvl5pPr>
            <a:lvl6pPr>
              <a:defRPr sz="2000"/>
            </a:lvl6pPr>
            <a:lvl7pPr>
              <a:defRPr sz="2000"/>
            </a:lvl7pPr>
            <a:lvl8pPr>
              <a:defRPr sz="2000"/>
            </a:lvl8pPr>
            <a:lvl9pPr>
              <a:defRPr sz="2000"/>
            </a:lvl9pPr>
          </a:lstStyle>
          <a:p>
            <a:pPr lvl="0"/>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a:p>
            <a:pPr marL="0" marR="0" lvl="0" indent="0" algn="l" defTabSz="914400" rtl="0" eaLnBrk="1" fontAlgn="auto" latinLnBrk="0" hangingPunct="1">
              <a:lnSpc>
                <a:spcPts val="2200"/>
              </a:lnSpc>
              <a:spcBef>
                <a:spcPts val="1000"/>
              </a:spcBef>
              <a:spcAft>
                <a:spcPts val="0"/>
              </a:spcAft>
              <a:buClrTx/>
              <a:buSzTx/>
              <a:buFontTx/>
              <a:buNone/>
              <a:tabLst/>
              <a:defRPr/>
            </a:pPr>
            <a:r>
              <a:rPr lang="fr-FR" dirty="0" err="1"/>
              <a:t>Text</a:t>
            </a:r>
            <a:r>
              <a:rPr lang="fr-FR" dirty="0"/>
              <a:t>  20/22 Arial </a:t>
            </a:r>
            <a:r>
              <a:rPr lang="fr-FR" dirty="0" err="1"/>
              <a:t>regular</a:t>
            </a:r>
            <a:r>
              <a:rPr lang="fr-FR" dirty="0"/>
              <a:t>  </a:t>
            </a:r>
            <a:r>
              <a:rPr lang="fr-FR" dirty="0" err="1"/>
              <a:t>pud</a:t>
            </a:r>
            <a:r>
              <a:rPr lang="fr-FR" dirty="0"/>
              <a:t> amer non section </a:t>
            </a:r>
            <a:r>
              <a:rPr lang="fr-FR" dirty="0" err="1"/>
              <a:t>lorem</a:t>
            </a:r>
            <a:r>
              <a:rPr lang="fr-FR" dirty="0"/>
              <a:t>.</a:t>
            </a:r>
          </a:p>
          <a:p>
            <a:pPr lvl="0"/>
            <a:endParaRPr lang="fr-FR" dirty="0"/>
          </a:p>
        </p:txBody>
      </p:sp>
      <p:sp>
        <p:nvSpPr>
          <p:cNvPr id="6" name="Picture Placeholder 5"/>
          <p:cNvSpPr>
            <a:spLocks noGrp="1"/>
          </p:cNvSpPr>
          <p:nvPr>
            <p:ph type="pic" sz="quarter" idx="10"/>
          </p:nvPr>
        </p:nvSpPr>
        <p:spPr>
          <a:xfrm>
            <a:off x="877824" y="2531412"/>
            <a:ext cx="1609344" cy="1060704"/>
          </a:xfrm>
        </p:spPr>
        <p:txBody>
          <a:bodyPr anchor="ctr">
            <a:normAutofit/>
          </a:bodyPr>
          <a:lstStyle>
            <a:lvl1pPr marL="0" indent="0">
              <a:buFontTx/>
              <a:buNone/>
              <a:defRPr sz="1200"/>
            </a:lvl1pPr>
          </a:lstStyle>
          <a:p>
            <a:endParaRPr lang="en-US" dirty="0"/>
          </a:p>
        </p:txBody>
      </p:sp>
      <p:sp>
        <p:nvSpPr>
          <p:cNvPr id="9" name="Picture Placeholder 5"/>
          <p:cNvSpPr>
            <a:spLocks noGrp="1"/>
          </p:cNvSpPr>
          <p:nvPr>
            <p:ph type="pic" sz="quarter" idx="11"/>
          </p:nvPr>
        </p:nvSpPr>
        <p:spPr>
          <a:xfrm>
            <a:off x="877824" y="3951636"/>
            <a:ext cx="1609344" cy="1060704"/>
          </a:xfrm>
        </p:spPr>
        <p:txBody>
          <a:bodyPr anchor="ctr">
            <a:normAutofit/>
          </a:bodyPr>
          <a:lstStyle>
            <a:lvl1pPr marL="0" indent="0">
              <a:buFontTx/>
              <a:buNone/>
              <a:defRPr sz="1200"/>
            </a:lvl1pPr>
          </a:lstStyle>
          <a:p>
            <a:endParaRPr lang="en-US" dirty="0"/>
          </a:p>
        </p:txBody>
      </p:sp>
      <p:sp>
        <p:nvSpPr>
          <p:cNvPr id="10" name="Picture Placeholder 9"/>
          <p:cNvSpPr>
            <a:spLocks noGrp="1"/>
          </p:cNvSpPr>
          <p:nvPr>
            <p:ph type="pic" sz="quarter" idx="12"/>
          </p:nvPr>
        </p:nvSpPr>
        <p:spPr>
          <a:xfrm>
            <a:off x="6019800" y="1422400"/>
            <a:ext cx="5715000" cy="4978400"/>
          </a:xfrm>
          <a:solidFill>
            <a:schemeClr val="bg1">
              <a:lumMod val="95000"/>
            </a:schemeClr>
          </a:solidFill>
        </p:spPr>
        <p:txBody>
          <a:bodyPr anchor="ctr">
            <a:normAutofit/>
          </a:bodyPr>
          <a:lstStyle>
            <a:lvl1pPr marL="0" indent="0">
              <a:buFontTx/>
              <a:buNone/>
              <a:defRPr sz="1200"/>
            </a:lvl1pPr>
          </a:lstStyle>
          <a:p>
            <a:endParaRPr lang="en-US"/>
          </a:p>
        </p:txBody>
      </p:sp>
      <p:sp>
        <p:nvSpPr>
          <p:cNvPr id="8"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2893800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4" y="1447800"/>
            <a:ext cx="10363200" cy="914400"/>
          </a:xfrm>
        </p:spPr>
        <p:txBody>
          <a:bodyPr vert="horz" lIns="0" tIns="0" rIns="0" bIns="0" rtlCol="0" anchor="t" anchorCtr="0">
            <a:noAutofit/>
          </a:bodyPr>
          <a:lstStyle>
            <a:lvl1pPr>
              <a:defRPr lang="en-US" sz="3000" b="1" kern="1200" baseline="0" dirty="0">
                <a:solidFill>
                  <a:schemeClr val="accent1"/>
                </a:solidFill>
                <a:latin typeface="+mj-lt"/>
                <a:ea typeface="+mj-ea"/>
                <a:cs typeface="+mj-cs"/>
              </a:defRPr>
            </a:lvl1pPr>
          </a:lstStyle>
          <a:p>
            <a:pPr lvl="0"/>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877824" y="2487470"/>
            <a:ext cx="10363200" cy="941531"/>
          </a:xfrm>
        </p:spPr>
        <p:txBody>
          <a:bodyPr numCol="1">
            <a:noAutofit/>
          </a:bodyPr>
          <a:lstStyle>
            <a:lvl1pPr marL="0" marR="0" indent="0" algn="l" defTabSz="914400" rtl="0" eaLnBrk="1" fontAlgn="auto" latinLnBrk="0" hangingPunct="1">
              <a:lnSpc>
                <a:spcPts val="2800"/>
              </a:lnSpc>
              <a:spcBef>
                <a:spcPts val="1000"/>
              </a:spcBef>
              <a:spcAft>
                <a:spcPts val="0"/>
              </a:spcAft>
              <a:buClrTx/>
              <a:buSzTx/>
              <a:buFontTx/>
              <a:buNone/>
              <a:tabLst/>
              <a:defRPr sz="2400" b="1">
                <a:solidFill>
                  <a:schemeClr val="accent2"/>
                </a:solidFill>
              </a:defRPr>
            </a:lvl1pPr>
          </a:lstStyle>
          <a:p>
            <a:pPr lvl="0"/>
            <a:r>
              <a:rPr lang="en-US" dirty="0"/>
              <a:t>Text 20/22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9" name="Picture Placeholder 8"/>
          <p:cNvSpPr>
            <a:spLocks noGrp="1"/>
          </p:cNvSpPr>
          <p:nvPr>
            <p:ph type="pic" sz="quarter" idx="10"/>
          </p:nvPr>
        </p:nvSpPr>
        <p:spPr>
          <a:xfrm>
            <a:off x="877824" y="3429000"/>
            <a:ext cx="2489200" cy="1335024"/>
          </a:xfrm>
        </p:spPr>
        <p:txBody>
          <a:bodyPr/>
          <a:lstStyle>
            <a:lvl1pPr marL="0" indent="0">
              <a:buNone/>
              <a:defRPr/>
            </a:lvl1pPr>
          </a:lstStyle>
          <a:p>
            <a:endParaRPr lang="en-US" dirty="0"/>
          </a:p>
        </p:txBody>
      </p:sp>
      <p:sp>
        <p:nvSpPr>
          <p:cNvPr id="11" name="Picture Placeholder 10"/>
          <p:cNvSpPr>
            <a:spLocks noGrp="1"/>
          </p:cNvSpPr>
          <p:nvPr>
            <p:ph type="pic" sz="quarter" idx="11"/>
          </p:nvPr>
        </p:nvSpPr>
        <p:spPr>
          <a:xfrm>
            <a:off x="4368800" y="3429000"/>
            <a:ext cx="2540000" cy="1335024"/>
          </a:xfrm>
        </p:spPr>
        <p:txBody>
          <a:bodyPr/>
          <a:lstStyle>
            <a:lvl1pPr marL="0" indent="0">
              <a:buNone/>
              <a:defRPr/>
            </a:lvl1pPr>
          </a:lstStyle>
          <a:p>
            <a:endParaRPr lang="en-US"/>
          </a:p>
        </p:txBody>
      </p:sp>
      <p:sp>
        <p:nvSpPr>
          <p:cNvPr id="13" name="Picture Placeholder 12"/>
          <p:cNvSpPr>
            <a:spLocks noGrp="1"/>
          </p:cNvSpPr>
          <p:nvPr>
            <p:ph type="pic" sz="quarter" idx="12"/>
          </p:nvPr>
        </p:nvSpPr>
        <p:spPr>
          <a:xfrm>
            <a:off x="7874000" y="3429000"/>
            <a:ext cx="2550160" cy="1335024"/>
          </a:xfrm>
        </p:spPr>
        <p:txBody>
          <a:bodyPr/>
          <a:lstStyle>
            <a:lvl1pPr marL="0" indent="0">
              <a:buNone/>
              <a:defRPr/>
            </a:lvl1pPr>
          </a:lstStyle>
          <a:p>
            <a:endParaRPr lang="en-US"/>
          </a:p>
        </p:txBody>
      </p:sp>
      <p:sp>
        <p:nvSpPr>
          <p:cNvPr id="17" name="Text Placeholder 16"/>
          <p:cNvSpPr>
            <a:spLocks noGrp="1"/>
          </p:cNvSpPr>
          <p:nvPr>
            <p:ph type="body" sz="quarter" idx="13" hasCustomPrompt="1"/>
          </p:nvPr>
        </p:nvSpPr>
        <p:spPr>
          <a:xfrm>
            <a:off x="877824"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43688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7874000" y="4935538"/>
            <a:ext cx="3352800" cy="1465262"/>
          </a:xfrm>
        </p:spPr>
        <p:txBody>
          <a:bodyPr numCol="1">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a:solidFill>
                  <a:schemeClr val="accent5"/>
                </a:solidFill>
              </a:defRPr>
            </a:lvl1pPr>
            <a:lvl2pPr marL="233363" indent="0">
              <a:lnSpc>
                <a:spcPts val="2200"/>
              </a:lnSpc>
              <a:buNone/>
              <a:defRPr sz="2000"/>
            </a:lvl2pPr>
            <a:lvl3pPr marL="465138" indent="0">
              <a:lnSpc>
                <a:spcPts val="2200"/>
              </a:lnSpc>
              <a:buNone/>
              <a:defRPr sz="2000"/>
            </a:lvl3pPr>
            <a:lvl4pPr marL="1371600" indent="0">
              <a:lnSpc>
                <a:spcPts val="2200"/>
              </a:lnSpc>
              <a:buNone/>
              <a:defRPr sz="2000"/>
            </a:lvl4pPr>
            <a:lvl5pPr marL="1828800" indent="0">
              <a:lnSpc>
                <a:spcPts val="2200"/>
              </a:lnSpc>
              <a:buNone/>
              <a:defRPr sz="2000"/>
            </a:lvl5pPr>
          </a:lstStyle>
          <a:p>
            <a:pPr lvl="0"/>
            <a:r>
              <a:rPr lang="en-US" dirty="0"/>
              <a:t>Text 20/22 Arial regular </a:t>
            </a:r>
            <a:r>
              <a:rPr lang="en-US" dirty="0" err="1"/>
              <a:t>pud</a:t>
            </a:r>
            <a:r>
              <a:rPr lang="en-US" dirty="0"/>
              <a:t> </a:t>
            </a:r>
            <a:r>
              <a:rPr lang="en-US" dirty="0" err="1"/>
              <a:t>amer</a:t>
            </a:r>
            <a:r>
              <a:rPr lang="en-US" dirty="0"/>
              <a:t>  section lorem.</a:t>
            </a:r>
          </a:p>
        </p:txBody>
      </p:sp>
      <p:sp>
        <p:nvSpPr>
          <p:cNvPr id="15" name="object 3"/>
          <p:cNvSpPr/>
          <p:nvPr userDrawn="1"/>
        </p:nvSpPr>
        <p:spPr>
          <a:xfrm>
            <a:off x="457200" y="1295400"/>
            <a:ext cx="11283696" cy="45719"/>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Tree>
    <p:extLst>
      <p:ext uri="{BB962C8B-B14F-4D97-AF65-F5344CB8AC3E}">
        <p14:creationId xmlns:p14="http://schemas.microsoft.com/office/powerpoint/2010/main" val="3148666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entity Block">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0" y="5410200"/>
            <a:ext cx="6896100" cy="1447800"/>
          </a:xfrm>
        </p:spPr>
        <p:txBody>
          <a:bodyPr bIns="347472"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a:lvl1pPr>
            <a:lvl2pPr marL="685800" indent="0">
              <a:spcAft>
                <a:spcPts val="400"/>
              </a:spcAft>
              <a:buFontTx/>
              <a:buNone/>
              <a:defRPr sz="600"/>
            </a:lvl2pPr>
            <a:lvl3pPr marL="685800" indent="0">
              <a:spcAft>
                <a:spcPts val="400"/>
              </a:spcAft>
              <a:buFontTx/>
              <a:buNone/>
              <a:defRPr sz="600"/>
            </a:lvl3pPr>
            <a:lvl4pPr marL="685800" indent="0">
              <a:spcAft>
                <a:spcPts val="400"/>
              </a:spcAft>
              <a:buFontTx/>
              <a:buNone/>
              <a:defRPr sz="600"/>
            </a:lvl4pPr>
            <a:lvl5pPr marL="685800" indent="0">
              <a:spcAft>
                <a:spcPts val="400"/>
              </a:spcAft>
              <a:buFontTx/>
              <a:buNone/>
              <a:defRPr sz="600"/>
            </a:lvl5pPr>
          </a:lstStyle>
          <a:p>
            <a:pPr marL="685800" marR="0" lvl="0" indent="0" algn="l" defTabSz="457200" rtl="0" eaLnBrk="1" fontAlgn="auto" latinLnBrk="0" hangingPunct="1">
              <a:lnSpc>
                <a:spcPct val="120000"/>
              </a:lnSpc>
              <a:spcBef>
                <a:spcPts val="0"/>
              </a:spcBef>
              <a:spcAft>
                <a:spcPts val="450"/>
              </a:spcAft>
              <a:buClrTx/>
              <a:buSzTx/>
              <a:buFontTx/>
              <a:buNone/>
              <a:tabLst/>
              <a:defRPr/>
            </a:pPr>
            <a:r>
              <a:rPr kumimoji="0" lang="en-US" sz="650" b="1" i="0" u="none" strike="noStrike" kern="1200" cap="none" spc="15"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650" b="1" i="0" u="none" strike="noStrike" kern="1200" cap="none" spc="15"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650" b="1" i="0" u="none" strike="noStrike" kern="1200" cap="none" spc="15"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650"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400 Robert Street North, St. Paul, MN 55101-2098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©2018 </a:t>
            </a:r>
            <a:r>
              <a:rPr kumimoji="0" lang="en-US" sz="600" b="0" i="0" u="none" strike="noStrike" kern="1200" cap="none" spc="5" normalizeH="0" baseline="0" noProof="0" dirty="0" err="1">
                <a:ln>
                  <a:noFill/>
                </a:ln>
                <a:solidFill>
                  <a:srgbClr val="323232"/>
                </a:solidFill>
                <a:effectLst/>
                <a:uLnTx/>
                <a:uFillTx/>
                <a:latin typeface="+mn-lt"/>
                <a:ea typeface="Times New Roman" panose="02020603050405020304" pitchFamily="18" charset="0"/>
                <a:cs typeface="HurmeGeometricSans3-Regular" panose="020B0500020000000000" pitchFamily="34" charset="0"/>
              </a:rPr>
              <a:t>Securian</a:t>
            </a: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 Financial Group, Inc. All rights reserved.</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a:p>
            <a:pPr marL="685800" marR="0" lvl="0" indent="0" algn="l" defTabSz="457200" rtl="0" eaLnBrk="1" fontAlgn="auto" latinLnBrk="0" hangingPunct="1">
              <a:lnSpc>
                <a:spcPts val="900"/>
              </a:lnSpc>
              <a:spcBef>
                <a:spcPts val="0"/>
              </a:spcBef>
              <a:spcAft>
                <a:spcPts val="215"/>
              </a:spcAft>
              <a:buClrTx/>
              <a:buSzTx/>
              <a:buFontTx/>
              <a:buNone/>
              <a:tabLst/>
              <a:defRPr/>
            </a:pP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F00000 Rev 0-2016   DOFU 0-2018</a:t>
            </a:r>
            <a:b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br>
            <a:r>
              <a:rPr kumimoji="0" lang="en-US" sz="600" b="0" i="0" u="none" strike="noStrike" kern="1200" cap="none" spc="5"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rPr>
              <a:t>000000</a:t>
            </a:r>
            <a:endParaRPr kumimoji="0" lang="en-US" sz="600" b="0" i="0" u="none" strike="noStrike" kern="1200" cap="none" spc="-10" normalizeH="0" baseline="0" noProof="0" dirty="0">
              <a:ln>
                <a:noFill/>
              </a:ln>
              <a:solidFill>
                <a:srgbClr val="323232"/>
              </a:solidFill>
              <a:effectLst/>
              <a:uLnTx/>
              <a:uFillTx/>
              <a:latin typeface="+mn-lt"/>
              <a:ea typeface="Times New Roman" panose="02020603050405020304" pitchFamily="18" charset="0"/>
              <a:cs typeface="HurmeGeometricSans3-Regular" panose="020B0500020000000000" pitchFamily="34" charset="0"/>
            </a:endParaRPr>
          </a:p>
        </p:txBody>
      </p:sp>
      <p:sp>
        <p:nvSpPr>
          <p:cNvPr id="7" name="Content Placeholder 6"/>
          <p:cNvSpPr>
            <a:spLocks noGrp="1"/>
          </p:cNvSpPr>
          <p:nvPr>
            <p:ph sz="quarter" idx="11"/>
          </p:nvPr>
        </p:nvSpPr>
        <p:spPr>
          <a:xfrm>
            <a:off x="0" y="4419600"/>
            <a:ext cx="7924800" cy="990600"/>
          </a:xfrm>
        </p:spPr>
        <p:txBody>
          <a:bodyPr bIns="457200" anchor="b" anchorCtr="0">
            <a:noAutofit/>
          </a:bodyPr>
          <a:lstStyle>
            <a:lvl1pPr marL="690563" marR="0" indent="0" algn="just" defTabSz="457200" rtl="0" eaLnBrk="1" fontAlgn="auto" latinLnBrk="0" hangingPunct="1">
              <a:lnSpc>
                <a:spcPts val="800"/>
              </a:lnSpc>
              <a:spcBef>
                <a:spcPts val="0"/>
              </a:spcBef>
              <a:spcAft>
                <a:spcPts val="215"/>
              </a:spcAft>
              <a:buClrTx/>
              <a:buSzTx/>
              <a:buFontTx/>
              <a:buNone/>
              <a:tabLst/>
              <a:defRPr sz="800">
                <a:solidFill>
                  <a:schemeClr val="tx2">
                    <a:lumMod val="65000"/>
                    <a:lumOff val="35000"/>
                  </a:schemeClr>
                </a:solidFill>
              </a:defRPr>
            </a:lvl1pPr>
            <a:lvl2pPr>
              <a:defRPr sz="800">
                <a:solidFill>
                  <a:schemeClr val="tx2">
                    <a:lumMod val="65000"/>
                    <a:lumOff val="35000"/>
                  </a:schemeClr>
                </a:solidFill>
              </a:defRPr>
            </a:lvl2pPr>
            <a:lvl3pPr>
              <a:defRPr sz="800">
                <a:solidFill>
                  <a:schemeClr val="tx2">
                    <a:lumMod val="65000"/>
                    <a:lumOff val="35000"/>
                  </a:schemeClr>
                </a:solidFill>
              </a:defRPr>
            </a:lvl3pPr>
            <a:lvl4pPr>
              <a:defRPr sz="800">
                <a:solidFill>
                  <a:schemeClr val="tx2">
                    <a:lumMod val="65000"/>
                    <a:lumOff val="35000"/>
                  </a:schemeClr>
                </a:solidFill>
              </a:defRPr>
            </a:lvl4pPr>
            <a:lvl5pPr>
              <a:defRPr sz="800">
                <a:solidFill>
                  <a:schemeClr val="tx2">
                    <a:lumMod val="65000"/>
                    <a:lumOff val="35000"/>
                  </a:schemeClr>
                </a:solidFill>
              </a:defRPr>
            </a:lvl5pPr>
          </a:lstStyle>
          <a:p>
            <a:pPr marL="690563" marR="0" lvl="0" indent="0" algn="just" defTabSz="457200" rtl="0" eaLnBrk="1" fontAlgn="auto" latinLnBrk="0" hangingPunct="1">
              <a:lnSpc>
                <a:spcPts val="800"/>
              </a:lnSpc>
              <a:spcBef>
                <a:spcPts val="0"/>
              </a:spcBef>
              <a:spcAft>
                <a:spcPts val="215"/>
              </a:spcAft>
              <a:buClrTx/>
              <a:buSzTx/>
              <a:buFontTx/>
              <a:buNone/>
              <a:tabLst/>
              <a:defRPr/>
            </a:pPr>
            <a:endPar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endParaRPr>
          </a:p>
          <a:p>
            <a:pPr marL="690563" marR="0" lvl="0" indent="0" algn="just" defTabSz="457200" rtl="0" eaLnBrk="1" fontAlgn="auto" latinLnBrk="0" hangingPunct="1">
              <a:lnSpc>
                <a:spcPts val="800"/>
              </a:lnSpc>
              <a:spcBef>
                <a:spcPts val="0"/>
              </a:spcBef>
              <a:spcAft>
                <a:spcPts val="215"/>
              </a:spcAft>
              <a:buClrTx/>
              <a:buSzTx/>
              <a:buFontTx/>
              <a:buNone/>
              <a:tabLst/>
              <a:defRPr/>
            </a:pP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kumimoji="0" lang="en-US" sz="800" b="0" i="0" u="none" strike="noStrike" kern="1200" cap="none" spc="-5" normalizeH="0" baseline="0" noProof="0" dirty="0" err="1">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800" b="0" i="0" u="none" strike="noStrike" kern="1200" cap="none" spc="-5"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016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97313"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33165"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5056607"/>
            <a:ext cx="10403609" cy="1011987"/>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a:p>
            <a:pPr lvl="0"/>
            <a:endParaRPr lang="en-US" dirty="0"/>
          </a:p>
          <a:p>
            <a:pPr lvl="0"/>
            <a:r>
              <a:rPr lang="en-US" dirty="0"/>
              <a:t>Text 20/22 </a:t>
            </a:r>
            <a:r>
              <a:rPr lang="en-US" dirty="0" err="1"/>
              <a:t>Hurm</a:t>
            </a:r>
            <a:r>
              <a:rPr lang="en-US" dirty="0"/>
              <a:t> 3 Regular </a:t>
            </a:r>
            <a:r>
              <a:rPr lang="en-US" dirty="0" err="1"/>
              <a:t>pud</a:t>
            </a:r>
            <a:r>
              <a:rPr lang="en-US" dirty="0"/>
              <a:t> </a:t>
            </a:r>
            <a:r>
              <a:rPr lang="en-US" dirty="0" err="1"/>
              <a:t>amer</a:t>
            </a:r>
            <a:r>
              <a:rPr lang="en-US" dirty="0"/>
              <a:t>  section lorem.</a:t>
            </a:r>
          </a:p>
          <a:p>
            <a:pPr lvl="0"/>
            <a:endParaRPr lang="en-US" dirty="0"/>
          </a:p>
        </p:txBody>
      </p:sp>
      <p:sp>
        <p:nvSpPr>
          <p:cNvPr id="6" name="Picture Placeholder 5"/>
          <p:cNvSpPr>
            <a:spLocks noGrp="1"/>
          </p:cNvSpPr>
          <p:nvPr>
            <p:ph type="pic" sz="quarter" idx="12"/>
          </p:nvPr>
        </p:nvSpPr>
        <p:spPr>
          <a:xfrm>
            <a:off x="914400" y="3429000"/>
            <a:ext cx="2607733" cy="1336965"/>
          </a:xfrm>
          <a:prstGeom prst="rect">
            <a:avLst/>
          </a:prstGeom>
        </p:spPr>
        <p:txBody>
          <a:bodyPr/>
          <a:lstStyle>
            <a:lvl1pPr>
              <a:defRPr sz="1200"/>
            </a:lvl1pPr>
          </a:lstStyle>
          <a:p>
            <a:endParaRPr lang="en-US" dirty="0"/>
          </a:p>
        </p:txBody>
      </p:sp>
      <p:sp>
        <p:nvSpPr>
          <p:cNvPr id="11" name="Picture Placeholder 5"/>
          <p:cNvSpPr>
            <a:spLocks noGrp="1"/>
          </p:cNvSpPr>
          <p:nvPr>
            <p:ph type="pic" sz="quarter" idx="13"/>
          </p:nvPr>
        </p:nvSpPr>
        <p:spPr>
          <a:xfrm>
            <a:off x="4400820" y="3429000"/>
            <a:ext cx="2626513" cy="1336965"/>
          </a:xfrm>
          <a:prstGeom prst="rect">
            <a:avLst/>
          </a:prstGeom>
        </p:spPr>
        <p:txBody>
          <a:bodyPr/>
          <a:lstStyle>
            <a:lvl1pPr>
              <a:defRPr sz="1200"/>
            </a:lvl1pPr>
          </a:lstStyle>
          <a:p>
            <a:endParaRPr lang="en-US" dirty="0"/>
          </a:p>
        </p:txBody>
      </p:sp>
      <p:sp>
        <p:nvSpPr>
          <p:cNvPr id="12" name="Picture Placeholder 5"/>
          <p:cNvSpPr>
            <a:spLocks noGrp="1"/>
          </p:cNvSpPr>
          <p:nvPr>
            <p:ph type="pic" sz="quarter" idx="14"/>
          </p:nvPr>
        </p:nvSpPr>
        <p:spPr>
          <a:xfrm>
            <a:off x="7800188" y="3429000"/>
            <a:ext cx="2626513" cy="1336965"/>
          </a:xfrm>
          <a:prstGeom prst="rect">
            <a:avLst/>
          </a:prstGeom>
        </p:spPr>
        <p:txBody>
          <a:bodyPr/>
          <a:lstStyle>
            <a:lvl1pPr>
              <a:defRPr sz="1200"/>
            </a:lvl1pPr>
          </a:lstStyle>
          <a:p>
            <a:endParaRPr lang="en-US" dirty="0"/>
          </a:p>
        </p:txBody>
      </p:sp>
      <p:sp>
        <p:nvSpPr>
          <p:cNvPr id="10" name="Rectangle 9"/>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06034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1532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907011" y="2482157"/>
            <a:ext cx="9363827" cy="2727325"/>
          </a:xfrm>
          <a:prstGeom prst="rect">
            <a:avLst/>
          </a:prstGeom>
        </p:spPr>
        <p:txBody>
          <a:bodyPr lIns="0" tIns="0" rIns="0" bIns="0"/>
          <a:lstStyle>
            <a:lvl1pPr marL="176213" indent="-176213">
              <a:lnSpc>
                <a:spcPts val="2600"/>
              </a:lnSpc>
              <a:buFont typeface="Arial" charset="0"/>
              <a:buChar char="•"/>
              <a:tabLst/>
              <a:defRPr sz="2400" b="0"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Bullet copy 24/26 </a:t>
            </a:r>
            <a:r>
              <a:rPr lang="en-US" dirty="0" err="1"/>
              <a:t>Hurme</a:t>
            </a:r>
            <a:r>
              <a:rPr lang="en-US" dirty="0"/>
              <a:t> 3 Semi Bold.</a:t>
            </a:r>
          </a:p>
          <a:p>
            <a:pPr lvl="0"/>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endParaRPr lang="en-US" dirty="0"/>
          </a:p>
          <a:p>
            <a:pPr lvl="0"/>
            <a:r>
              <a:rPr lang="en-US" dirty="0"/>
              <a:t>Et quam, cup et </a:t>
            </a:r>
            <a:r>
              <a:rPr lang="en-US" dirty="0" err="1"/>
              <a:t>ra</a:t>
            </a:r>
            <a:r>
              <a:rPr lang="en-US" dirty="0"/>
              <a:t> </a:t>
            </a:r>
            <a:r>
              <a:rPr lang="en-US" dirty="0" err="1"/>
              <a:t>peleceped</a:t>
            </a:r>
            <a:r>
              <a:rPr lang="en-US" dirty="0"/>
              <a:t> </a:t>
            </a:r>
            <a:r>
              <a:rPr lang="en-US" dirty="0" err="1"/>
              <a:t>magnat</a:t>
            </a:r>
            <a:r>
              <a:rPr lang="en-US" dirty="0"/>
              <a:t>.</a:t>
            </a:r>
          </a:p>
          <a:p>
            <a:pPr lvl="0"/>
            <a:r>
              <a:rPr lang="en-US" dirty="0" err="1"/>
              <a:t>Ebis</a:t>
            </a:r>
            <a:r>
              <a:rPr lang="en-US" dirty="0"/>
              <a:t> </a:t>
            </a:r>
            <a:r>
              <a:rPr lang="en-US" dirty="0" err="1"/>
              <a:t>veniet</a:t>
            </a:r>
            <a:r>
              <a:rPr lang="en-US" dirty="0"/>
              <a:t> quo </a:t>
            </a:r>
            <a:r>
              <a:rPr lang="en-US" dirty="0" err="1"/>
              <a:t>quatur</a:t>
            </a:r>
            <a:r>
              <a:rPr lang="en-US" dirty="0"/>
              <a:t>, </a:t>
            </a:r>
            <a:r>
              <a:rPr lang="en-US" dirty="0" err="1"/>
              <a:t>optius</a:t>
            </a:r>
            <a:r>
              <a:rPr lang="en-US" dirty="0"/>
              <a:t> </a:t>
            </a:r>
            <a:r>
              <a:rPr lang="en-US" dirty="0" err="1"/>
              <a:t>velent</a:t>
            </a:r>
            <a:r>
              <a:rPr lang="en-US" dirty="0"/>
              <a:t>.</a:t>
            </a:r>
          </a:p>
          <a:p>
            <a:pPr lvl="0"/>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a:t>
            </a:r>
          </a:p>
        </p:txBody>
      </p:sp>
      <p:sp>
        <p:nvSpPr>
          <p:cNvPr id="6" name="Rectangle 5"/>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42255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91337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41088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1697" y="1407100"/>
            <a:ext cx="7977641" cy="955100"/>
          </a:xfrm>
          <a:prstGeom prst="rect">
            <a:avLst/>
          </a:prstGeom>
        </p:spPr>
        <p:txBody>
          <a:bodyPr/>
          <a:lstStyle>
            <a:lvl1pPr>
              <a:lnSpc>
                <a:spcPts val="3100"/>
              </a:lnSpc>
              <a:defRPr sz="3000" b="1" i="0" spc="0" baseline="0">
                <a:latin typeface="Arial" panose="020B0604020202020204" pitchFamily="34" charset="0"/>
                <a:cs typeface="Arial" panose="020B0604020202020204" pitchFamily="34" charset="0"/>
              </a:defRPr>
            </a:lvl1pPr>
          </a:lstStyle>
          <a:p>
            <a:r>
              <a:rPr lang="en-US" dirty="0"/>
              <a:t>Headline 30/31</a:t>
            </a:r>
            <a:br>
              <a:rPr lang="en-US" dirty="0"/>
            </a:br>
            <a:r>
              <a:rPr lang="en-US" dirty="0" err="1"/>
              <a:t>Hurme</a:t>
            </a:r>
            <a:r>
              <a:rPr lang="en-US" dirty="0"/>
              <a:t> 4 Bold</a:t>
            </a:r>
          </a:p>
        </p:txBody>
      </p:sp>
      <p:sp>
        <p:nvSpPr>
          <p:cNvPr id="3" name="object 3"/>
          <p:cNvSpPr/>
          <p:nvPr userDrawn="1"/>
        </p:nvSpPr>
        <p:spPr>
          <a:xfrm>
            <a:off x="381001" y="1301241"/>
            <a:ext cx="11425767"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800"/>
          </a:p>
        </p:txBody>
      </p:sp>
      <p:sp>
        <p:nvSpPr>
          <p:cNvPr id="7" name="Text Placeholder 6"/>
          <p:cNvSpPr>
            <a:spLocks noGrp="1"/>
          </p:cNvSpPr>
          <p:nvPr>
            <p:ph type="body" sz="quarter" idx="10" hasCustomPrompt="1"/>
          </p:nvPr>
        </p:nvSpPr>
        <p:spPr>
          <a:xfrm>
            <a:off x="884843" y="2482157"/>
            <a:ext cx="10407573" cy="793059"/>
          </a:xfrm>
          <a:prstGeom prst="rect">
            <a:avLst/>
          </a:prstGeom>
        </p:spPr>
        <p:txBody>
          <a:bodyPr lIns="0" tIns="0" rIns="0" bIns="0"/>
          <a:lstStyle>
            <a:lvl1pPr>
              <a:lnSpc>
                <a:spcPts val="2800"/>
              </a:lnSpc>
              <a:defRPr sz="2400" b="1" i="0" spc="0" baseline="0">
                <a:solidFill>
                  <a:schemeClr val="bg1">
                    <a:lumMod val="50000"/>
                  </a:schemeClr>
                </a:solidFill>
                <a:latin typeface="Arial" panose="020B0604020202020204" pitchFamily="34" charset="0"/>
                <a:ea typeface="Arial" panose="020B0604020202020204" pitchFamily="34" charset="0"/>
                <a:cs typeface="Arial" panose="020B0604020202020204" pitchFamily="34" charset="0"/>
              </a:defRPr>
            </a:lvl1pPr>
            <a:lvl2pPr>
              <a:defRPr sz="2400" b="1" i="0">
                <a:solidFill>
                  <a:schemeClr val="accent2"/>
                </a:solidFill>
                <a:latin typeface="HurmeGeometricSans3 SemiBold" charset="0"/>
                <a:ea typeface="HurmeGeometricSans3 SemiBold" charset="0"/>
                <a:cs typeface="HurmeGeometricSans3 SemiBold" charset="0"/>
              </a:defRPr>
            </a:lvl2pPr>
            <a:lvl3pPr>
              <a:defRPr sz="2400" b="1" i="0">
                <a:solidFill>
                  <a:schemeClr val="accent2"/>
                </a:solidFill>
                <a:latin typeface="HurmeGeometricSans3 SemiBold" charset="0"/>
                <a:ea typeface="HurmeGeometricSans3 SemiBold" charset="0"/>
                <a:cs typeface="HurmeGeometricSans3 SemiBold" charset="0"/>
              </a:defRPr>
            </a:lvl3pPr>
            <a:lvl4pPr>
              <a:defRPr sz="2400" b="1" i="0">
                <a:solidFill>
                  <a:schemeClr val="accent2"/>
                </a:solidFill>
                <a:latin typeface="HurmeGeometricSans3 SemiBold" charset="0"/>
                <a:ea typeface="HurmeGeometricSans3 SemiBold" charset="0"/>
                <a:cs typeface="HurmeGeometricSans3 SemiBold" charset="0"/>
              </a:defRPr>
            </a:lvl4pPr>
            <a:lvl5pPr>
              <a:defRPr sz="2400" b="1" i="0">
                <a:solidFill>
                  <a:schemeClr val="accent2"/>
                </a:solidFill>
                <a:latin typeface="HurmeGeometricSans3 SemiBold" charset="0"/>
                <a:ea typeface="HurmeGeometricSans3 SemiBold" charset="0"/>
                <a:cs typeface="HurmeGeometricSans3 SemiBold" charset="0"/>
              </a:defRPr>
            </a:lvl5pPr>
          </a:lstStyle>
          <a:p>
            <a:pPr lvl="0"/>
            <a:r>
              <a:rPr lang="en-US" dirty="0"/>
              <a:t>Intro copy 24/28 </a:t>
            </a:r>
            <a:r>
              <a:rPr lang="en-US" dirty="0" err="1"/>
              <a:t>Hurme</a:t>
            </a:r>
            <a:r>
              <a:rPr lang="en-US" dirty="0"/>
              <a:t> 3 Semi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5" name="Text Placeholder 4"/>
          <p:cNvSpPr>
            <a:spLocks noGrp="1"/>
          </p:cNvSpPr>
          <p:nvPr>
            <p:ph type="body" sz="quarter" idx="11" hasCustomPrompt="1"/>
          </p:nvPr>
        </p:nvSpPr>
        <p:spPr>
          <a:xfrm>
            <a:off x="914400" y="3595645"/>
            <a:ext cx="10378017" cy="1833562"/>
          </a:xfrm>
          <a:prstGeom prst="rect">
            <a:avLst/>
          </a:prstGeom>
        </p:spPr>
        <p:txBody>
          <a:bodyPr lIns="0" tIns="0" rIns="0" bIns="0" numCol="3"/>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b="0" i="0" spc="0" baseline="0">
                <a:latin typeface="Arial" panose="020B0604020202020204" pitchFamily="34" charset="0"/>
                <a:ea typeface="Arial" panose="020B0604020202020204" pitchFamily="34" charset="0"/>
                <a:cs typeface="Arial" panose="020B0604020202020204" pitchFamily="34" charset="0"/>
              </a:defRPr>
            </a:lvl1pPr>
            <a:lvl2pPr>
              <a:lnSpc>
                <a:spcPts val="2200"/>
              </a:lnSpc>
              <a:defRPr b="1" i="0">
                <a:latin typeface="HurmeGeometricSans3 SemiBold" charset="0"/>
                <a:ea typeface="HurmeGeometricSans3 SemiBold" charset="0"/>
                <a:cs typeface="HurmeGeometricSans3 SemiBold" charset="0"/>
              </a:defRPr>
            </a:lvl2pPr>
            <a:lvl3pPr>
              <a:lnSpc>
                <a:spcPts val="2200"/>
              </a:lnSpc>
              <a:defRPr b="1" i="0">
                <a:latin typeface="HurmeGeometricSans3 SemiBold" charset="0"/>
                <a:ea typeface="HurmeGeometricSans3 SemiBold" charset="0"/>
                <a:cs typeface="HurmeGeometricSans3 SemiBold" charset="0"/>
              </a:defRPr>
            </a:lvl3pPr>
            <a:lvl4pPr>
              <a:lnSpc>
                <a:spcPts val="2200"/>
              </a:lnSpc>
              <a:defRPr b="1" i="0">
                <a:latin typeface="HurmeGeometricSans3 SemiBold" charset="0"/>
                <a:ea typeface="HurmeGeometricSans3 SemiBold" charset="0"/>
                <a:cs typeface="HurmeGeometricSans3 SemiBold" charset="0"/>
              </a:defRPr>
            </a:lvl4pPr>
            <a:lvl5pPr>
              <a:lnSpc>
                <a:spcPts val="2200"/>
              </a:lnSpc>
              <a:defRPr b="1" i="0">
                <a:latin typeface="HurmeGeometricSans3 SemiBold" charset="0"/>
                <a:ea typeface="HurmeGeometricSans3 SemiBold" charset="0"/>
                <a:cs typeface="HurmeGeometricSans3 SemiBold" charset="0"/>
              </a:defRPr>
            </a:lvl5pPr>
          </a:lstStyle>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lvl="0"/>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a:p>
            <a:pPr lvl="0"/>
            <a:endParaRPr lang="en-US" dirty="0"/>
          </a:p>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dirty="0"/>
              <a:t>Text 20/22 </a:t>
            </a:r>
            <a:r>
              <a:rPr lang="en-US" dirty="0" err="1"/>
              <a:t>Hurm</a:t>
            </a:r>
            <a:r>
              <a:rPr lang="en-US" dirty="0"/>
              <a:t> 3 Semi Bold </a:t>
            </a:r>
            <a:r>
              <a:rPr lang="en-US" dirty="0" err="1"/>
              <a:t>pud</a:t>
            </a:r>
            <a:r>
              <a:rPr lang="en-US" dirty="0"/>
              <a:t> </a:t>
            </a:r>
            <a:r>
              <a:rPr lang="en-US" dirty="0" err="1"/>
              <a:t>amer</a:t>
            </a:r>
            <a:r>
              <a:rPr lang="en-US" dirty="0"/>
              <a:t> non section lorem.</a:t>
            </a:r>
          </a:p>
          <a:p>
            <a:pPr lvl="0"/>
            <a:endParaRPr lang="en-US" dirty="0"/>
          </a:p>
        </p:txBody>
      </p:sp>
      <p:sp>
        <p:nvSpPr>
          <p:cNvPr id="8" name="Rectangle 7"/>
          <p:cNvSpPr/>
          <p:nvPr userDrawn="1"/>
        </p:nvSpPr>
        <p:spPr>
          <a:xfrm>
            <a:off x="857135" y="465513"/>
            <a:ext cx="1854661" cy="432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76093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31216-6B14-42E6-99C8-8396A5B7E8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56D8D-37B5-4606-AE00-50159F187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35674D-DDBC-4EE0-8DDA-B2935E826E6D}"/>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4BF27AFD-40B4-4D0D-A962-43F770A4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F05DF-3C8E-4E2C-903B-678F9A2E840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13027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84904" y="1554480"/>
            <a:ext cx="10399776" cy="4721629"/>
          </a:xfrm>
        </p:spPr>
        <p:txBody>
          <a:bodyPr>
            <a:noAutofit/>
          </a:bodyPr>
          <a:lstStyle>
            <a:lvl1pPr>
              <a:lnSpc>
                <a:spcPts val="5200"/>
              </a:lnSpc>
              <a:defRPr sz="5000">
                <a:solidFill>
                  <a:schemeClr val="bg1"/>
                </a:solidFill>
                <a:latin typeface="+mj-lt"/>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728678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04C0-AAC6-488F-B7A6-9D33A4D94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A2F33-FAAE-4B92-9403-0D0837A9C0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07F5-9C83-40D4-BB7F-D4D2E9139CBC}"/>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809B5AA1-971D-4CD3-B81E-C85ECAED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DAE86-E353-4CF3-8C8D-EE1924CAC9BA}"/>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12957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FB9D-5A95-4E67-A838-C2A17D8C4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EDE340-0B01-4A3E-B7E0-09497A7E3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976F5-0235-44CB-AF73-37DCAF1957F0}"/>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5A6C23C9-FCEB-4AA9-B667-27D097970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5606C-6AE6-4F02-9D65-14C4AC26CA6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406166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CBDA-BA8C-4745-8848-5BDEF7BAB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0D19D-510B-425B-A0F2-1A112FF6C8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A26A4-7008-4DFD-A46D-E9F7574E6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E527E9-2F08-498F-B8EB-254B4E35246B}"/>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6" name="Footer Placeholder 5">
            <a:extLst>
              <a:ext uri="{FF2B5EF4-FFF2-40B4-BE49-F238E27FC236}">
                <a16:creationId xmlns:a16="http://schemas.microsoft.com/office/drawing/2014/main" id="{D344A06A-7E5F-4A60-B39A-6C50D1342E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432B12-019F-4A8A-BB30-12399DF4C2E5}"/>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398268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E691-C38D-42A7-B72F-4378F11855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E3D81-5599-46B3-8963-6FE3BA8160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F4B3E-3AE8-405F-B741-D54D16517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7AC8F-264A-4505-B11A-A7918A2E3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F885EC-0F0A-4D1A-9324-264DCD83D1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9ED463-C8D3-40C6-97A8-A72AFE67171C}"/>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8" name="Footer Placeholder 7">
            <a:extLst>
              <a:ext uri="{FF2B5EF4-FFF2-40B4-BE49-F238E27FC236}">
                <a16:creationId xmlns:a16="http://schemas.microsoft.com/office/drawing/2014/main" id="{B6284D6B-0586-4ECD-A842-3AFFBC1019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9DA1E9-0491-4EFF-85F9-D68A1D803CF2}"/>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679690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A09E-3FB4-4998-AD77-BAB03905C0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FB2405-0967-4986-917C-CAA28468A8BB}"/>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4" name="Footer Placeholder 3">
            <a:extLst>
              <a:ext uri="{FF2B5EF4-FFF2-40B4-BE49-F238E27FC236}">
                <a16:creationId xmlns:a16="http://schemas.microsoft.com/office/drawing/2014/main" id="{0220428F-E595-449B-B591-C118D897A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DDF0C9-5C88-4B38-A4FC-EC6D3841DD0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1839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D53ED-A8E5-41FF-BA28-CADAE2684AC1}"/>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3" name="Footer Placeholder 2">
            <a:extLst>
              <a:ext uri="{FF2B5EF4-FFF2-40B4-BE49-F238E27FC236}">
                <a16:creationId xmlns:a16="http://schemas.microsoft.com/office/drawing/2014/main" id="{EE5EF8AC-2AFD-4FB8-937B-F70859E7A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18C81F-EDB0-4773-B270-3CFB0AC2EC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977967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E960-393C-41FC-9E87-390649C2A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DB17C8-78E5-49FD-AAF5-F78836F71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3BC-A01F-41FC-A460-BD73F9DEB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6D7730-9599-4A4F-9C6B-7A0AF0CC6D28}"/>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6" name="Footer Placeholder 5">
            <a:extLst>
              <a:ext uri="{FF2B5EF4-FFF2-40B4-BE49-F238E27FC236}">
                <a16:creationId xmlns:a16="http://schemas.microsoft.com/office/drawing/2014/main" id="{DD7AB996-AC4F-4BA7-BDE5-DA330DF96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BF56C-ED87-40D1-9CA5-90D41E550DF4}"/>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80532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02D9E-E086-49A2-81CC-8EE6B4AA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394FB0-482D-45A9-9A2B-2699351B6D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09EFB6-3335-49F5-A6A2-EFA1902B7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00A64-A2DB-4110-B81F-D9BE14028AB6}"/>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6" name="Footer Placeholder 5">
            <a:extLst>
              <a:ext uri="{FF2B5EF4-FFF2-40B4-BE49-F238E27FC236}">
                <a16:creationId xmlns:a16="http://schemas.microsoft.com/office/drawing/2014/main" id="{4A4A92F3-7048-4F6A-8C71-66192B0B6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42BC4-81A1-4048-B03F-27F2A42B959E}"/>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2484509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181-F3F7-4816-A4BC-3AD9B1EB5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FAEBF-FB8D-4313-82C1-E0D368F1C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049D2-2949-4287-9E4D-68E7FB1431D1}"/>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D516BA3F-46D0-49FB-AF42-3E5131784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FAFC1-7734-4D67-9075-B65159F932D0}"/>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133852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16B8E-FB10-4CB3-82C7-903FC7B46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ADDA53-297A-45A9-AC97-5583FCDF8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393C4-4F5A-4882-8129-82CF662ED521}"/>
              </a:ext>
            </a:extLst>
          </p:cNvPr>
          <p:cNvSpPr>
            <a:spLocks noGrp="1"/>
          </p:cNvSpPr>
          <p:nvPr>
            <p:ph type="dt" sz="half" idx="10"/>
          </p:nvPr>
        </p:nvSpPr>
        <p:spPr/>
        <p:txBody>
          <a:body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233CD870-F37B-458C-A295-35D58B33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CD2B1-40A7-4C99-8823-442B1270DAEF}"/>
              </a:ext>
            </a:extLst>
          </p:cNvPr>
          <p:cNvSpPr>
            <a:spLocks noGrp="1"/>
          </p:cNvSpPr>
          <p:nvPr>
            <p:ph type="sldNum" sz="quarter" idx="12"/>
          </p:nvPr>
        </p:nvSpPr>
        <p:spPr/>
        <p:txBody>
          <a:bodyPr/>
          <a:lstStyle/>
          <a:p>
            <a:fld id="{B254662C-9480-4710-B3A7-9D44EE5D4D1A}" type="slidenum">
              <a:rPr lang="en-US" smtClean="0"/>
              <a:t>‹#›</a:t>
            </a:fld>
            <a:endParaRPr lang="en-US"/>
          </a:p>
        </p:txBody>
      </p:sp>
    </p:spTree>
    <p:extLst>
      <p:ext uri="{BB962C8B-B14F-4D97-AF65-F5344CB8AC3E}">
        <p14:creationId xmlns:p14="http://schemas.microsoft.com/office/powerpoint/2010/main" val="327377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Chapter (Grass)">
    <p:spTree>
      <p:nvGrpSpPr>
        <p:cNvPr id="1" name=""/>
        <p:cNvGrpSpPr/>
        <p:nvPr/>
      </p:nvGrpSpPr>
      <p:grpSpPr>
        <a:xfrm>
          <a:off x="0" y="0"/>
          <a:ext cx="0" cy="0"/>
          <a:chOff x="0" y="0"/>
          <a:chExt cx="0" cy="0"/>
        </a:xfrm>
      </p:grpSpPr>
      <p:sp>
        <p:nvSpPr>
          <p:cNvPr id="8" name="Rectangle 7"/>
          <p:cNvSpPr/>
          <p:nvPr userDrawn="1"/>
        </p:nvSpPr>
        <p:spPr>
          <a:xfrm>
            <a:off x="196587" y="1296806"/>
            <a:ext cx="11582400" cy="5140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4316401" cy="4882896"/>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6272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46762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141266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195323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127925798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365884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618552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8538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69516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33582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8275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2656"/>
            <a:ext cx="4988983"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15933840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884372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5724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505916" y="2478024"/>
            <a:ext cx="3352800" cy="1133855"/>
          </a:xfrm>
        </p:spPr>
        <p:txBody>
          <a:bodyPr lIns="0" tIns="0" rIns="0" bIns="0">
            <a:normAutofit/>
          </a:bodyPr>
          <a:lstStyle>
            <a:lvl1pPr marL="0" indent="0" algn="l">
              <a:lnSpc>
                <a:spcPts val="12000"/>
              </a:lnSpc>
              <a:spcBef>
                <a:spcPts val="0"/>
              </a:spcBef>
              <a:buFontTx/>
              <a:buNone/>
              <a:defRPr sz="12000" b="1" baseline="0">
                <a:solidFill>
                  <a:srgbClr val="CEDC27"/>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1</a:t>
            </a:r>
          </a:p>
        </p:txBody>
      </p:sp>
      <p:sp>
        <p:nvSpPr>
          <p:cNvPr id="5" name="Content Placeholder 3"/>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6" name="Content Placeholder 2"/>
          <p:cNvSpPr>
            <a:spLocks noGrp="1"/>
          </p:cNvSpPr>
          <p:nvPr>
            <p:ph sz="half" idx="10" hasCustomPrompt="1"/>
          </p:nvPr>
        </p:nvSpPr>
        <p:spPr>
          <a:xfrm>
            <a:off x="4274733"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2"/>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2</a:t>
            </a:r>
          </a:p>
        </p:txBody>
      </p:sp>
      <p:sp>
        <p:nvSpPr>
          <p:cNvPr id="7" name="Content Placeholder 2"/>
          <p:cNvSpPr>
            <a:spLocks noGrp="1"/>
          </p:cNvSpPr>
          <p:nvPr>
            <p:ph sz="half" idx="11" hasCustomPrompt="1"/>
          </p:nvPr>
        </p:nvSpPr>
        <p:spPr>
          <a:xfrm>
            <a:off x="7889175" y="2478024"/>
            <a:ext cx="3352800" cy="1133855"/>
          </a:xfrm>
        </p:spPr>
        <p:txBody>
          <a:bodyPr lIns="0" tIns="0" rIns="0" bIns="0">
            <a:normAutofit/>
          </a:bodyPr>
          <a:lstStyle>
            <a:lvl1pPr marL="0" indent="0" algn="l">
              <a:lnSpc>
                <a:spcPts val="12000"/>
              </a:lnSpc>
              <a:spcBef>
                <a:spcPts val="0"/>
              </a:spcBef>
              <a:buFontTx/>
              <a:buNone/>
              <a:defRPr sz="12000" b="1" baseline="0">
                <a:solidFill>
                  <a:schemeClr val="accent1"/>
                </a:solidFill>
              </a:defRPr>
            </a:lvl1pPr>
            <a:lvl2pPr marL="233363" indent="0">
              <a:buFontTx/>
              <a:buNone/>
              <a:defRPr/>
            </a:lvl2pPr>
            <a:lvl3pPr marL="465138" indent="0">
              <a:buFontTx/>
              <a:buNone/>
              <a:defRPr/>
            </a:lvl3pPr>
            <a:lvl4pPr marL="1371600" indent="0">
              <a:buFontTx/>
              <a:buNone/>
              <a:defRPr/>
            </a:lvl4pPr>
            <a:lvl5pPr marL="1828800" indent="0">
              <a:buFontTx/>
              <a:buNone/>
              <a:defRPr/>
            </a:lvl5pPr>
          </a:lstStyle>
          <a:p>
            <a:pPr lvl="0"/>
            <a:r>
              <a:rPr lang="en-US" dirty="0"/>
              <a:t>3</a:t>
            </a:r>
          </a:p>
        </p:txBody>
      </p:sp>
      <p:sp>
        <p:nvSpPr>
          <p:cNvPr id="8" name="Content Placeholder 3"/>
          <p:cNvSpPr>
            <a:spLocks noGrp="1"/>
          </p:cNvSpPr>
          <p:nvPr>
            <p:ph sz="half" idx="1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dirty="0"/>
              <a:t>Placeholder for text, placeholder for text</a:t>
            </a:r>
          </a:p>
        </p:txBody>
      </p:sp>
      <p:sp>
        <p:nvSpPr>
          <p:cNvPr id="9" name="Content Placeholder 3"/>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12" name="Content Placeholder 7">
            <a:extLst>
              <a:ext uri="{FF2B5EF4-FFF2-40B4-BE49-F238E27FC236}">
                <a16:creationId xmlns:a16="http://schemas.microsoft.com/office/drawing/2014/main" id="{F0C0EFF0-AC70-0842-8F2B-CA60E62B08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13" name="Content Placeholder 2">
            <a:extLst>
              <a:ext uri="{FF2B5EF4-FFF2-40B4-BE49-F238E27FC236}">
                <a16:creationId xmlns:a16="http://schemas.microsoft.com/office/drawing/2014/main" id="{1A82A4BF-FAB8-3E45-9119-A7EAC9786EA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602043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22543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ttom Callout Chapter (Grass)">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2"/>
            <a:ext cx="10399776" cy="1319348"/>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4" name="Content Placeholder 3"/>
          <p:cNvSpPr>
            <a:spLocks noGrp="1"/>
          </p:cNvSpPr>
          <p:nvPr>
            <p:ph sz="quarter" idx="10" hasCustomPrompt="1"/>
          </p:nvPr>
        </p:nvSpPr>
        <p:spPr>
          <a:xfrm>
            <a:off x="877824" y="2961786"/>
            <a:ext cx="8205216" cy="465109"/>
          </a:xfrm>
        </p:spPr>
        <p:txBody>
          <a:bodyPr>
            <a:noAutofit/>
          </a:bodyPr>
          <a:lstStyle>
            <a:lvl1pPr marL="0" indent="0">
              <a:lnSpc>
                <a:spcPts val="1600"/>
              </a:lnSpc>
              <a:buFontTx/>
              <a:buNone/>
              <a:defRPr sz="1600">
                <a:solidFill>
                  <a:schemeClr val="tx2"/>
                </a:solidFill>
              </a:defRPr>
            </a:lvl1pPr>
            <a:lvl2pPr marL="233363" indent="0">
              <a:lnSpc>
                <a:spcPts val="1600"/>
              </a:lnSpc>
              <a:buFontTx/>
              <a:buNone/>
              <a:defRPr sz="1600">
                <a:solidFill>
                  <a:schemeClr val="tx2"/>
                </a:solidFill>
              </a:defRPr>
            </a:lvl2pPr>
            <a:lvl3pPr marL="465138" indent="0">
              <a:lnSpc>
                <a:spcPts val="1600"/>
              </a:lnSpc>
              <a:buFontTx/>
              <a:buNone/>
              <a:defRPr sz="1600">
                <a:solidFill>
                  <a:schemeClr val="tx2"/>
                </a:solidFill>
              </a:defRPr>
            </a:lvl3pPr>
            <a:lvl4pPr marL="1371600" indent="0">
              <a:lnSpc>
                <a:spcPts val="1600"/>
              </a:lnSpc>
              <a:buFontTx/>
              <a:buNone/>
              <a:defRPr sz="1600">
                <a:solidFill>
                  <a:schemeClr val="tx2"/>
                </a:solidFill>
              </a:defRPr>
            </a:lvl4pPr>
            <a:lvl5pPr marL="1828800" indent="0">
              <a:lnSpc>
                <a:spcPts val="1600"/>
              </a:lnSpc>
              <a:buFontTx/>
              <a:buNone/>
              <a:defRPr sz="16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503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 Callout Chapter (Leaf)">
    <p:spTree>
      <p:nvGrpSpPr>
        <p:cNvPr id="1" name=""/>
        <p:cNvGrpSpPr/>
        <p:nvPr/>
      </p:nvGrpSpPr>
      <p:grpSpPr>
        <a:xfrm>
          <a:off x="0" y="0"/>
          <a:ext cx="0" cy="0"/>
          <a:chOff x="0" y="0"/>
          <a:chExt cx="0" cy="0"/>
        </a:xfrm>
      </p:grpSpPr>
      <p:sp>
        <p:nvSpPr>
          <p:cNvPr id="8" name="Rectangle 7"/>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77824" y="1554480"/>
            <a:ext cx="10399776" cy="4015047"/>
          </a:xfrm>
        </p:spPr>
        <p:txBody>
          <a:bodyPr>
            <a:noAutofit/>
          </a:bodyPr>
          <a:lstStyle>
            <a:lvl1pPr>
              <a:lnSpc>
                <a:spcPts val="5200"/>
              </a:lnSpc>
              <a:defRPr lang="en-US" sz="5000" b="1" kern="1200" baseline="0" dirty="0" smtClean="0">
                <a:solidFill>
                  <a:schemeClr val="bg1"/>
                </a:solidFill>
                <a:latin typeface="+mj-lt"/>
                <a:ea typeface="+mj-ea"/>
                <a:cs typeface="+mj-cs"/>
              </a:defRPr>
            </a:lvl1pPr>
          </a:lstStyle>
          <a:p>
            <a:r>
              <a:rPr lang="en-US" dirty="0"/>
              <a:t>Chapter slide 50pt</a:t>
            </a:r>
            <a:br>
              <a:rPr lang="en-US" dirty="0"/>
            </a:br>
            <a:r>
              <a:rPr lang="en-US" dirty="0"/>
              <a:t>Arial bold</a:t>
            </a:r>
          </a:p>
        </p:txBody>
      </p:sp>
      <p:sp>
        <p:nvSpPr>
          <p:cNvPr id="5" name="Picture Placeholder 4"/>
          <p:cNvSpPr>
            <a:spLocks noGrp="1"/>
          </p:cNvSpPr>
          <p:nvPr>
            <p:ph type="pic" sz="quarter" idx="10"/>
          </p:nvPr>
        </p:nvSpPr>
        <p:spPr>
          <a:xfrm>
            <a:off x="914400" y="5330952"/>
            <a:ext cx="963168" cy="722376"/>
          </a:xfrm>
        </p:spPr>
        <p:txBody>
          <a:bodyPr anchor="t">
            <a:normAutofit/>
          </a:bodyPr>
          <a:lstStyle>
            <a:lvl1pPr marL="0" indent="0">
              <a:buFontTx/>
              <a:buNone/>
              <a:defRPr sz="1200">
                <a:solidFill>
                  <a:schemeClr val="bg1"/>
                </a:solidFill>
              </a:defRPr>
            </a:lvl1pPr>
          </a:lstStyle>
          <a:p>
            <a:endParaRPr lang="en-US"/>
          </a:p>
        </p:txBody>
      </p:sp>
    </p:spTree>
    <p:extLst>
      <p:ext uri="{BB962C8B-B14F-4D97-AF65-F5344CB8AC3E}">
        <p14:creationId xmlns:p14="http://schemas.microsoft.com/office/powerpoint/2010/main" val="87759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Divider (Leaf)">
    <p:spTree>
      <p:nvGrpSpPr>
        <p:cNvPr id="1" name=""/>
        <p:cNvGrpSpPr/>
        <p:nvPr/>
      </p:nvGrpSpPr>
      <p:grpSpPr>
        <a:xfrm>
          <a:off x="0" y="0"/>
          <a:ext cx="0" cy="0"/>
          <a:chOff x="0" y="0"/>
          <a:chExt cx="0" cy="0"/>
        </a:xfrm>
      </p:grpSpPr>
      <p:sp>
        <p:nvSpPr>
          <p:cNvPr id="9" name="Rectangle 8"/>
          <p:cNvSpPr/>
          <p:nvPr userDrawn="1"/>
        </p:nvSpPr>
        <p:spPr>
          <a:xfrm>
            <a:off x="304800" y="1298448"/>
            <a:ext cx="11582400" cy="5254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p:cNvSpPr>
            <a:spLocks noGrp="1"/>
          </p:cNvSpPr>
          <p:nvPr>
            <p:ph type="title" hasCustomPrompt="1"/>
          </p:nvPr>
        </p:nvSpPr>
        <p:spPr>
          <a:xfrm>
            <a:off x="831851" y="1709739"/>
            <a:ext cx="6076949" cy="4757563"/>
          </a:xfrm>
        </p:spPr>
        <p:txBody>
          <a:bodyPr anchor="t">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
        <p:nvSpPr>
          <p:cNvPr id="13" name="TextBox 12">
            <a:hlinkClick r:id="rId2" action="ppaction://hlinksldjump"/>
          </p:cNvPr>
          <p:cNvSpPr txBox="1"/>
          <p:nvPr userDrawn="1"/>
        </p:nvSpPr>
        <p:spPr>
          <a:xfrm>
            <a:off x="400050" y="1056726"/>
            <a:ext cx="1097280" cy="307777"/>
          </a:xfrm>
          <a:prstGeom prst="rect">
            <a:avLst/>
          </a:prstGeom>
          <a:noFill/>
          <a:ln>
            <a:noFill/>
          </a:ln>
        </p:spPr>
        <p:txBody>
          <a:bodyPr wrap="square" rtlCol="0">
            <a:spAutoFit/>
          </a:bodyPr>
          <a:lstStyle/>
          <a:p>
            <a:pPr algn="ctr"/>
            <a:r>
              <a:rPr lang="en-US" sz="1400" dirty="0"/>
              <a:t>main</a:t>
            </a:r>
            <a:r>
              <a:rPr lang="en-US" sz="1400" baseline="0" dirty="0"/>
              <a:t> menu</a:t>
            </a:r>
            <a:endParaRPr lang="en-US" sz="1400" dirty="0"/>
          </a:p>
        </p:txBody>
      </p:sp>
      <p:sp>
        <p:nvSpPr>
          <p:cNvPr id="14" name="TextBox 13">
            <a:hlinkClick r:id="" action="ppaction://noaction"/>
          </p:cNvPr>
          <p:cNvSpPr txBox="1"/>
          <p:nvPr userDrawn="1"/>
        </p:nvSpPr>
        <p:spPr>
          <a:xfrm>
            <a:off x="2689230" y="1056726"/>
            <a:ext cx="1745744" cy="307777"/>
          </a:xfrm>
          <a:prstGeom prst="rect">
            <a:avLst/>
          </a:prstGeom>
          <a:noFill/>
          <a:ln>
            <a:noFill/>
          </a:ln>
        </p:spPr>
        <p:txBody>
          <a:bodyPr wrap="square" rtlCol="0">
            <a:spAutoFit/>
          </a:bodyPr>
          <a:lstStyle/>
          <a:p>
            <a:pPr algn="ctr"/>
            <a:r>
              <a:rPr lang="en-US" sz="1400" dirty="0"/>
              <a:t>why it’s unique</a:t>
            </a:r>
          </a:p>
        </p:txBody>
      </p:sp>
      <p:sp>
        <p:nvSpPr>
          <p:cNvPr id="24" name="TextBox 23">
            <a:hlinkClick r:id="" action="ppaction://noaction"/>
          </p:cNvPr>
          <p:cNvSpPr txBox="1"/>
          <p:nvPr userDrawn="1"/>
        </p:nvSpPr>
        <p:spPr>
          <a:xfrm>
            <a:off x="4482284" y="1056726"/>
            <a:ext cx="1097280" cy="307777"/>
          </a:xfrm>
          <a:prstGeom prst="rect">
            <a:avLst/>
          </a:prstGeom>
          <a:noFill/>
          <a:ln>
            <a:noFill/>
          </a:ln>
        </p:spPr>
        <p:txBody>
          <a:bodyPr wrap="square" rtlCol="0">
            <a:spAutoFit/>
          </a:bodyPr>
          <a:lstStyle/>
          <a:p>
            <a:pPr algn="ctr"/>
            <a:r>
              <a:rPr lang="en-US" sz="1400" dirty="0"/>
              <a:t>concepts</a:t>
            </a:r>
          </a:p>
        </p:txBody>
      </p:sp>
      <p:sp>
        <p:nvSpPr>
          <p:cNvPr id="25" name="TextBox 24">
            <a:hlinkClick r:id="rId3" action="ppaction://hlinksldjump"/>
          </p:cNvPr>
          <p:cNvSpPr txBox="1"/>
          <p:nvPr userDrawn="1"/>
        </p:nvSpPr>
        <p:spPr>
          <a:xfrm>
            <a:off x="1544640" y="1056726"/>
            <a:ext cx="1097280" cy="307777"/>
          </a:xfrm>
          <a:prstGeom prst="rect">
            <a:avLst/>
          </a:prstGeom>
          <a:noFill/>
          <a:ln>
            <a:noFill/>
          </a:ln>
        </p:spPr>
        <p:txBody>
          <a:bodyPr wrap="square" rtlCol="0">
            <a:spAutoFit/>
          </a:bodyPr>
          <a:lstStyle/>
          <a:p>
            <a:pPr algn="ctr"/>
            <a:r>
              <a:rPr lang="en-US" sz="1400" dirty="0"/>
              <a:t>the</a:t>
            </a:r>
            <a:r>
              <a:rPr lang="en-US" sz="1400" baseline="0" dirty="0"/>
              <a:t> basics</a:t>
            </a:r>
            <a:endParaRPr lang="en-US" sz="1400" dirty="0"/>
          </a:p>
        </p:txBody>
      </p:sp>
      <p:sp>
        <p:nvSpPr>
          <p:cNvPr id="26" name="TextBox 25">
            <a:hlinkClick r:id="" action="ppaction://noaction"/>
          </p:cNvPr>
          <p:cNvSpPr txBox="1"/>
          <p:nvPr userDrawn="1"/>
        </p:nvSpPr>
        <p:spPr>
          <a:xfrm>
            <a:off x="5626873" y="1056726"/>
            <a:ext cx="1097280" cy="307777"/>
          </a:xfrm>
          <a:prstGeom prst="rect">
            <a:avLst/>
          </a:prstGeom>
          <a:noFill/>
          <a:ln>
            <a:noFill/>
          </a:ln>
        </p:spPr>
        <p:txBody>
          <a:bodyPr wrap="square" rtlCol="0">
            <a:spAutoFit/>
          </a:bodyPr>
          <a:lstStyle/>
          <a:p>
            <a:pPr algn="ctr"/>
            <a:r>
              <a:rPr lang="en-US" sz="1400" dirty="0"/>
              <a:t>service</a:t>
            </a:r>
          </a:p>
        </p:txBody>
      </p:sp>
      <p:cxnSp>
        <p:nvCxnSpPr>
          <p:cNvPr id="27" name="Straight Connector 26"/>
          <p:cNvCxnSpPr/>
          <p:nvPr userDrawn="1"/>
        </p:nvCxnSpPr>
        <p:spPr>
          <a:xfrm>
            <a:off x="152098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665575"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445862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5603219" y="1119174"/>
            <a:ext cx="0" cy="182880"/>
          </a:xfrm>
          <a:prstGeom prst="line">
            <a:avLst/>
          </a:prstGeom>
          <a:ln>
            <a:solidFill>
              <a:srgbClr val="9294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Divider (Grass)">
    <p:spTree>
      <p:nvGrpSpPr>
        <p:cNvPr id="1" name=""/>
        <p:cNvGrpSpPr/>
        <p:nvPr/>
      </p:nvGrpSpPr>
      <p:grpSpPr>
        <a:xfrm>
          <a:off x="0" y="0"/>
          <a:ext cx="0" cy="0"/>
          <a:chOff x="0" y="0"/>
          <a:chExt cx="0" cy="0"/>
        </a:xfrm>
      </p:grpSpPr>
      <p:sp>
        <p:nvSpPr>
          <p:cNvPr id="9" name="Rectangle 8"/>
          <p:cNvSpPr/>
          <p:nvPr userDrawn="1"/>
        </p:nvSpPr>
        <p:spPr>
          <a:xfrm>
            <a:off x="304800" y="1295400"/>
            <a:ext cx="11582400" cy="5257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39"/>
            <a:ext cx="6076949" cy="4757563"/>
          </a:xfrm>
        </p:spPr>
        <p:txBody>
          <a:bodyPr anchor="b">
            <a:noAutofit/>
          </a:bodyPr>
          <a:lstStyle>
            <a:lvl1pPr>
              <a:lnSpc>
                <a:spcPts val="6300"/>
              </a:lnSpc>
              <a:defRPr lang="en-US" sz="5000" b="1" kern="1200" baseline="0" dirty="0">
                <a:solidFill>
                  <a:schemeClr val="bg1"/>
                </a:solidFill>
                <a:latin typeface="+mj-lt"/>
                <a:ea typeface="+mj-ea"/>
                <a:cs typeface="+mj-cs"/>
              </a:defRPr>
            </a:lvl1pPr>
          </a:lstStyle>
          <a:p>
            <a:r>
              <a:rPr lang="en-US" dirty="0"/>
              <a:t>Chapter </a:t>
            </a:r>
            <a:br>
              <a:rPr lang="en-US" dirty="0"/>
            </a:br>
            <a:r>
              <a:rPr lang="en-US" dirty="0"/>
              <a:t>slide </a:t>
            </a:r>
            <a:br>
              <a:rPr lang="en-US" dirty="0"/>
            </a:br>
            <a:r>
              <a:rPr lang="en-US" dirty="0"/>
              <a:t>66pt</a:t>
            </a:r>
            <a:br>
              <a:rPr lang="en-US" dirty="0"/>
            </a:br>
            <a:r>
              <a:rPr lang="en-US" dirty="0"/>
              <a:t>Arial </a:t>
            </a:r>
            <a:r>
              <a:rPr lang="en-US" dirty="0" err="1"/>
              <a:t>reg</a:t>
            </a:r>
            <a:br>
              <a:rPr lang="en-US" dirty="0"/>
            </a:br>
            <a:r>
              <a:rPr lang="en-US" dirty="0"/>
              <a:t>lorem</a:t>
            </a:r>
            <a:br>
              <a:rPr lang="en-US" dirty="0"/>
            </a:br>
            <a:r>
              <a:rPr lang="en-US" dirty="0"/>
              <a:t>ipsum</a:t>
            </a:r>
          </a:p>
        </p:txBody>
      </p:sp>
    </p:spTree>
    <p:extLst>
      <p:ext uri="{BB962C8B-B14F-4D97-AF65-F5344CB8AC3E}">
        <p14:creationId xmlns:p14="http://schemas.microsoft.com/office/powerpoint/2010/main" val="1780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4.svg"/><Relationship Id="rId2" Type="http://schemas.openxmlformats.org/officeDocument/2006/relationships/slideLayout" Target="../slideLayouts/slideLayout41.xml"/><Relationship Id="rId16" Type="http://schemas.openxmlformats.org/officeDocument/2006/relationships/image" Target="../media/image3.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04" y="1452420"/>
            <a:ext cx="10392696" cy="914400"/>
          </a:xfrm>
          <a:prstGeom prst="rect">
            <a:avLst/>
          </a:prstGeom>
        </p:spPr>
        <p:txBody>
          <a:bodyPr vert="horz" lIns="0" tIns="0" rIns="0" bIns="0" rtlCol="0" anchor="t" anchorCtr="0">
            <a:noAutofit/>
          </a:bodyPr>
          <a:lstStyle/>
          <a:p>
            <a:pPr lvl="0"/>
            <a:r>
              <a:rPr lang="en-US" dirty="0"/>
              <a:t>Headline 30pt</a:t>
            </a:r>
            <a:br>
              <a:rPr lang="en-US" dirty="0"/>
            </a:br>
            <a:r>
              <a:rPr lang="en-US" dirty="0"/>
              <a:t>Arial bold</a:t>
            </a:r>
          </a:p>
        </p:txBody>
      </p:sp>
      <p:sp>
        <p:nvSpPr>
          <p:cNvPr id="3" name="Text Placeholder 2"/>
          <p:cNvSpPr>
            <a:spLocks noGrp="1"/>
          </p:cNvSpPr>
          <p:nvPr>
            <p:ph type="body" idx="1"/>
          </p:nvPr>
        </p:nvSpPr>
        <p:spPr>
          <a:xfrm>
            <a:off x="884904" y="2531412"/>
            <a:ext cx="10392696"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sp>
        <p:nvSpPr>
          <p:cNvPr id="8" name="object 4"/>
          <p:cNvSpPr txBox="1"/>
          <p:nvPr userDrawn="1"/>
        </p:nvSpPr>
        <p:spPr>
          <a:xfrm>
            <a:off x="9625027" y="583571"/>
            <a:ext cx="2066653"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sz="800" spc="15" dirty="0">
                <a:solidFill>
                  <a:srgbClr val="636466"/>
                </a:solidFill>
                <a:latin typeface="Arial" panose="020B0604020202020204" pitchFamily="34" charset="0"/>
                <a:cs typeface="Arial" panose="020B0604020202020204" pitchFamily="34" charset="0"/>
              </a:rPr>
              <a:t>SECURIA</a:t>
            </a:r>
            <a:r>
              <a:rPr sz="800" dirty="0">
                <a:solidFill>
                  <a:srgbClr val="636466"/>
                </a:solidFill>
                <a:latin typeface="Arial" panose="020B0604020202020204" pitchFamily="34" charset="0"/>
                <a:cs typeface="Arial" panose="020B0604020202020204" pitchFamily="34" charset="0"/>
              </a:rPr>
              <a:t>N</a:t>
            </a:r>
            <a:r>
              <a:rPr sz="800" spc="40" dirty="0">
                <a:solidFill>
                  <a:srgbClr val="636466"/>
                </a:solidFill>
                <a:latin typeface="Arial" panose="020B0604020202020204" pitchFamily="34" charset="0"/>
                <a:cs typeface="Arial" panose="020B0604020202020204" pitchFamily="34" charset="0"/>
              </a:rPr>
              <a:t> </a:t>
            </a:r>
            <a:r>
              <a:rPr sz="800" spc="15" dirty="0">
                <a:solidFill>
                  <a:srgbClr val="636466"/>
                </a:solidFill>
                <a:latin typeface="Arial" panose="020B0604020202020204" pitchFamily="34" charset="0"/>
                <a:cs typeface="Arial" panose="020B0604020202020204" pitchFamily="34" charset="0"/>
              </a:rPr>
              <a:t>FINANCIA</a:t>
            </a:r>
            <a:r>
              <a:rPr sz="800" dirty="0">
                <a:solidFill>
                  <a:srgbClr val="636466"/>
                </a:solidFill>
                <a:latin typeface="Arial" panose="020B0604020202020204" pitchFamily="34" charset="0"/>
                <a:cs typeface="Arial" panose="020B0604020202020204" pitchFamily="34" charset="0"/>
              </a:rPr>
              <a:t>L   </a:t>
            </a:r>
            <a:r>
              <a:rPr sz="800" spc="75" dirty="0">
                <a:solidFill>
                  <a:srgbClr val="636466"/>
                </a:solidFill>
                <a:latin typeface="Arial" panose="020B0604020202020204" pitchFamily="34" charset="0"/>
                <a:cs typeface="Arial" panose="020B0604020202020204" pitchFamily="34" charset="0"/>
              </a:rPr>
              <a:t> </a:t>
            </a:r>
            <a:r>
              <a:rPr sz="800" dirty="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dirty="0">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30">
            <a:extLst>
              <a:ext uri="{28A0092B-C50C-407E-A947-70E740481C1C}">
                <a14:useLocalDpi xmlns:a14="http://schemas.microsoft.com/office/drawing/2010/main" val="0"/>
              </a:ext>
            </a:extLst>
          </a:blip>
          <a:srcRect t="-1" r="76526" b="12270"/>
          <a:stretch/>
        </p:blipFill>
        <p:spPr>
          <a:xfrm>
            <a:off x="457200" y="457200"/>
            <a:ext cx="383458" cy="331839"/>
          </a:xfrm>
          <a:prstGeom prst="rect">
            <a:avLst/>
          </a:prstGeom>
        </p:spPr>
      </p:pic>
    </p:spTree>
    <p:extLst>
      <p:ext uri="{BB962C8B-B14F-4D97-AF65-F5344CB8AC3E}">
        <p14:creationId xmlns:p14="http://schemas.microsoft.com/office/powerpoint/2010/main" val="356320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7" r:id="rId24"/>
    <p:sldLayoutId id="2147483688" r:id="rId25"/>
    <p:sldLayoutId id="2147483689" r:id="rId26"/>
    <p:sldLayoutId id="2147483690" r:id="rId27"/>
    <p:sldLayoutId id="2147483691" r:id="rId28"/>
  </p:sldLayoutIdLst>
  <p:txStyles>
    <p:titleStyle>
      <a:lvl1pPr algn="l" defTabSz="914400" rtl="0" eaLnBrk="1" latinLnBrk="0" hangingPunct="1">
        <a:lnSpc>
          <a:spcPts val="3100"/>
        </a:lnSpc>
        <a:spcBef>
          <a:spcPct val="0"/>
        </a:spcBef>
        <a:buNone/>
        <a:defRPr lang="en-US" sz="3000" b="1" kern="1200" baseline="0" dirty="0">
          <a:solidFill>
            <a:schemeClr val="accent1"/>
          </a:solidFill>
          <a:latin typeface="+mj-lt"/>
          <a:ea typeface="+mj-ea"/>
          <a:cs typeface="+mj-cs"/>
        </a:defRPr>
      </a:lvl1pPr>
    </p:titleStyle>
    <p:body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4" orient="horz" pos="288">
          <p15:clr>
            <a:srgbClr val="F26B43"/>
          </p15:clr>
        </p15:guide>
        <p15:guide id="5" orient="horz" pos="912">
          <p15:clr>
            <a:srgbClr val="F26B43"/>
          </p15:clr>
        </p15:guide>
        <p15:guide id="6" orient="horz" pos="1536">
          <p15:clr>
            <a:srgbClr val="F26B43"/>
          </p15:clr>
        </p15:guide>
        <p15:guide id="7" orient="horz" pos="2160">
          <p15:clr>
            <a:srgbClr val="F26B43"/>
          </p15:clr>
        </p15:guide>
        <p15:guide id="8" orient="horz" pos="2784">
          <p15:clr>
            <a:srgbClr val="F26B43"/>
          </p15:clr>
        </p15:guide>
        <p15:guide id="9" orient="horz" pos="3408">
          <p15:clr>
            <a:srgbClr val="F26B43"/>
          </p15:clr>
        </p15:guide>
        <p15:guide id="10" orient="horz" pos="4128">
          <p15:clr>
            <a:srgbClr val="F26B43"/>
          </p15:clr>
        </p15:guide>
        <p15:guide id="12" orient="horz" pos="4320">
          <p15:clr>
            <a:srgbClr val="F26B43"/>
          </p15:clr>
        </p15:guide>
        <p15:guide id="15" pos="552">
          <p15:clr>
            <a:srgbClr val="F26B43"/>
          </p15:clr>
        </p15:guide>
        <p15:guide id="16" pos="1024">
          <p15:clr>
            <a:srgbClr val="F26B43"/>
          </p15:clr>
        </p15:guide>
        <p15:guide id="17" pos="1120">
          <p15:clr>
            <a:srgbClr val="F26B43"/>
          </p15:clr>
        </p15:guide>
        <p15:guide id="18" pos="1584">
          <p15:clr>
            <a:srgbClr val="F26B43"/>
          </p15:clr>
        </p15:guide>
        <p15:guide id="19" pos="1680">
          <p15:clr>
            <a:srgbClr val="F26B43"/>
          </p15:clr>
        </p15:guide>
        <p15:guide id="20" pos="2136">
          <p15:clr>
            <a:srgbClr val="F26B43"/>
          </p15:clr>
        </p15:guide>
        <p15:guide id="21" pos="2232">
          <p15:clr>
            <a:srgbClr val="F26B43"/>
          </p15:clr>
        </p15:guide>
        <p15:guide id="22" pos="2688">
          <p15:clr>
            <a:srgbClr val="F26B43"/>
          </p15:clr>
        </p15:guide>
        <p15:guide id="23" pos="3232">
          <p15:clr>
            <a:srgbClr val="F26B43"/>
          </p15:clr>
        </p15:guide>
        <p15:guide id="24" pos="3328">
          <p15:clr>
            <a:srgbClr val="F26B43"/>
          </p15:clr>
        </p15:guide>
        <p15:guide id="25" pos="3792">
          <p15:clr>
            <a:srgbClr val="F26B43"/>
          </p15:clr>
        </p15:guide>
        <p15:guide id="26" pos="3888">
          <p15:clr>
            <a:srgbClr val="F26B43"/>
          </p15:clr>
        </p15:guide>
        <p15:guide id="27" pos="4344">
          <p15:clr>
            <a:srgbClr val="F26B43"/>
          </p15:clr>
        </p15:guide>
        <p15:guide id="28" pos="4440">
          <p15:clr>
            <a:srgbClr val="F26B43"/>
          </p15:clr>
        </p15:guide>
        <p15:guide id="29" pos="4896">
          <p15:clr>
            <a:srgbClr val="F26B43"/>
          </p15:clr>
        </p15:guide>
        <p15:guide id="30" pos="4992">
          <p15:clr>
            <a:srgbClr val="F26B43"/>
          </p15:clr>
        </p15:guide>
        <p15:guide id="31" pos="5440">
          <p15:clr>
            <a:srgbClr val="F26B43"/>
          </p15:clr>
        </p15:guide>
        <p15:guide id="32" pos="5536">
          <p15:clr>
            <a:srgbClr val="F26B43"/>
          </p15:clr>
        </p15:guide>
        <p15:guide id="33" pos="6000">
          <p15:clr>
            <a:srgbClr val="F26B43"/>
          </p15:clr>
        </p15:guide>
        <p15:guide id="34" pos="6096">
          <p15:clr>
            <a:srgbClr val="F26B43"/>
          </p15:clr>
        </p15:guide>
        <p15:guide id="35" pos="6552">
          <p15:clr>
            <a:srgbClr val="F26B43"/>
          </p15:clr>
        </p15:guide>
        <p15:guide id="36" pos="6648">
          <p15:clr>
            <a:srgbClr val="F26B43"/>
          </p15:clr>
        </p15:guide>
        <p15:guide id="37" pos="7104">
          <p15:clr>
            <a:srgbClr val="F26B43"/>
          </p15:clr>
        </p15:guide>
        <p15:guide id="40" pos="7680">
          <p15:clr>
            <a:srgbClr val="F26B43"/>
          </p15:clr>
        </p15:guide>
        <p15:guide id="41" pos="2784">
          <p15:clr>
            <a:srgbClr val="F26B43"/>
          </p15:clr>
        </p15:guide>
        <p15:guide id="42" pos="384">
          <p15:clr>
            <a:srgbClr val="F26B43"/>
          </p15:clr>
        </p15:guide>
        <p15:guide id="43" pos="288">
          <p15:clr>
            <a:srgbClr val="F26B43"/>
          </p15:clr>
        </p15:guide>
        <p15:guide id="44" pos="7296">
          <p15:clr>
            <a:srgbClr val="F26B43"/>
          </p15:clr>
        </p15:guide>
        <p15:guide id="45" pos="7392">
          <p15:clr>
            <a:srgbClr val="F26B43"/>
          </p15:clr>
        </p15:guide>
        <p15:guide id="46" pos="192">
          <p15:clr>
            <a:srgbClr val="F26B43"/>
          </p15:clr>
        </p15:guide>
        <p15:guide id="47" pos="74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B67B6-682E-479D-97EA-7519D3C8A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E05993-3DFF-4979-81B8-05039B7C44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D8B71-BA89-423A-93EB-91C76BAC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F0F29-2543-489F-85B2-30985F181C38}" type="datetimeFigureOut">
              <a:rPr lang="en-US" smtClean="0"/>
              <a:t>08/14/2024</a:t>
            </a:fld>
            <a:endParaRPr lang="en-US"/>
          </a:p>
        </p:txBody>
      </p:sp>
      <p:sp>
        <p:nvSpPr>
          <p:cNvPr id="5" name="Footer Placeholder 4">
            <a:extLst>
              <a:ext uri="{FF2B5EF4-FFF2-40B4-BE49-F238E27FC236}">
                <a16:creationId xmlns:a16="http://schemas.microsoft.com/office/drawing/2014/main" id="{E056BA9B-B4C2-4F89-BFB0-63AA21361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4AEDE4-ED3E-424E-8EF0-7045B71A8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4662C-9480-4710-B3A7-9D44EE5D4D1A}" type="slidenum">
              <a:rPr lang="en-US" smtClean="0"/>
              <a:t>‹#›</a:t>
            </a:fld>
            <a:endParaRPr lang="en-US"/>
          </a:p>
        </p:txBody>
      </p:sp>
    </p:spTree>
    <p:extLst>
      <p:ext uri="{BB962C8B-B14F-4D97-AF65-F5344CB8AC3E}">
        <p14:creationId xmlns:p14="http://schemas.microsoft.com/office/powerpoint/2010/main" val="24383387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79328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orient="horz" pos="720">
          <p15:clr>
            <a:srgbClr val="F26B43"/>
          </p15:clr>
        </p15:guide>
        <p15:guide id="3" orient="horz" pos="1152">
          <p15:clr>
            <a:srgbClr val="F26B43"/>
          </p15:clr>
        </p15:guide>
        <p15:guide id="4" pos="7272">
          <p15:clr>
            <a:srgbClr val="F26B43"/>
          </p15:clr>
        </p15:guide>
        <p15:guide id="5" orient="horz" pos="4056">
          <p15:clr>
            <a:srgbClr val="F26B43"/>
          </p15:clr>
        </p15:guide>
        <p15:guide id="6" orient="horz" pos="38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hyperlink" Target="mailto:securecarequickquote@securian.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52.emf"/><Relationship Id="rId4" Type="http://schemas.openxmlformats.org/officeDocument/2006/relationships/image" Target="../media/image51.svg"/></Relationships>
</file>

<file path=ppt/slides/_rels/slide2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60.svg"/><Relationship Id="rId4" Type="http://schemas.openxmlformats.org/officeDocument/2006/relationships/image" Target="../media/image24.svg"/><Relationship Id="rId9"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s://www.ltcnews.com/resources/states/"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hyperlink" Target="https://www.forbes.com/health/healthy-aging/aging-in-place-statistics" TargetMode="Externa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hyperlink" Target="https://www.ltcnews.com/resources/states/" TargetMode="Externa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17D5A-A23C-9F49-AC8E-130F1DB9A9BB}"/>
              </a:ext>
            </a:extLst>
          </p:cNvPr>
          <p:cNvSpPr/>
          <p:nvPr/>
        </p:nvSpPr>
        <p:spPr>
          <a:xfrm>
            <a:off x="6666614" y="3902149"/>
            <a:ext cx="1937010" cy="143550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1E648-40A6-4179-94CA-23DC17B3EA9D}"/>
              </a:ext>
            </a:extLst>
          </p:cNvPr>
          <p:cNvSpPr>
            <a:spLocks noGrp="1"/>
          </p:cNvSpPr>
          <p:nvPr>
            <p:ph type="title"/>
          </p:nvPr>
        </p:nvSpPr>
        <p:spPr/>
        <p:txBody>
          <a:bodyPr/>
          <a:lstStyle/>
          <a:p>
            <a:pPr>
              <a:lnSpc>
                <a:spcPts val="5200"/>
              </a:lnSpc>
            </a:pPr>
            <a:r>
              <a:rPr lang="en-US" dirty="0" err="1"/>
              <a:t>SecureCare</a:t>
            </a:r>
            <a:r>
              <a:rPr lang="en-US" baseline="30000" dirty="0" err="1"/>
              <a:t>TM</a:t>
            </a:r>
            <a:r>
              <a:rPr lang="en-US" baseline="30000" dirty="0"/>
              <a:t> </a:t>
            </a:r>
            <a:br>
              <a:rPr lang="en-US" baseline="30000" dirty="0"/>
            </a:br>
            <a:r>
              <a:rPr lang="en-US" dirty="0"/>
              <a:t>Universal Life (UL)</a:t>
            </a:r>
          </a:p>
        </p:txBody>
      </p:sp>
      <p:sp>
        <p:nvSpPr>
          <p:cNvPr id="3" name="TextBox 2">
            <a:extLst>
              <a:ext uri="{FF2B5EF4-FFF2-40B4-BE49-F238E27FC236}">
                <a16:creationId xmlns:a16="http://schemas.microsoft.com/office/drawing/2014/main" id="{2B220B06-C5CC-4D02-A182-3C6B75562C2A}"/>
              </a:ext>
            </a:extLst>
          </p:cNvPr>
          <p:cNvSpPr txBox="1"/>
          <p:nvPr/>
        </p:nvSpPr>
        <p:spPr>
          <a:xfrm>
            <a:off x="884904" y="6038727"/>
            <a:ext cx="8339575" cy="369332"/>
          </a:xfrm>
          <a:prstGeom prst="rect">
            <a:avLst/>
          </a:prstGeom>
          <a:noFill/>
        </p:spPr>
        <p:txBody>
          <a:bodyPr wrap="square" rtlCol="0">
            <a:spAutoFit/>
          </a:bodyPr>
          <a:lstStyle/>
          <a:p>
            <a:r>
              <a:rPr lang="en-US" dirty="0">
                <a:solidFill>
                  <a:schemeClr val="bg1"/>
                </a:solidFill>
              </a:rPr>
              <a:t>Insurance products issued by Minnesota Life Insurance Company</a:t>
            </a:r>
          </a:p>
        </p:txBody>
      </p:sp>
      <p:sp>
        <p:nvSpPr>
          <p:cNvPr id="4" name="TextBox 3">
            <a:extLst>
              <a:ext uri="{FF2B5EF4-FFF2-40B4-BE49-F238E27FC236}">
                <a16:creationId xmlns:a16="http://schemas.microsoft.com/office/drawing/2014/main" id="{74EC8E76-53E3-4FE5-8147-5F93F4CD71DB}"/>
              </a:ext>
            </a:extLst>
          </p:cNvPr>
          <p:cNvSpPr txBox="1"/>
          <p:nvPr/>
        </p:nvSpPr>
        <p:spPr>
          <a:xfrm>
            <a:off x="1132114" y="4691321"/>
            <a:ext cx="3048000" cy="646331"/>
          </a:xfrm>
          <a:prstGeom prst="rect">
            <a:avLst/>
          </a:prstGeom>
          <a:noFill/>
        </p:spPr>
        <p:txBody>
          <a:bodyPr wrap="square" rtlCol="0">
            <a:spAutoFit/>
          </a:bodyPr>
          <a:lstStyle/>
          <a:p>
            <a:r>
              <a:rPr lang="en-US" b="1" dirty="0">
                <a:solidFill>
                  <a:schemeClr val="bg1"/>
                </a:solidFill>
              </a:rPr>
              <a:t>Name</a:t>
            </a:r>
          </a:p>
          <a:p>
            <a:r>
              <a:rPr lang="en-US" b="1" dirty="0">
                <a:solidFill>
                  <a:schemeClr val="bg1"/>
                </a:solidFill>
              </a:rPr>
              <a:t>Date </a:t>
            </a:r>
          </a:p>
        </p:txBody>
      </p:sp>
      <p:sp>
        <p:nvSpPr>
          <p:cNvPr id="8" name="Oval 7">
            <a:extLst>
              <a:ext uri="{FF2B5EF4-FFF2-40B4-BE49-F238E27FC236}">
                <a16:creationId xmlns:a16="http://schemas.microsoft.com/office/drawing/2014/main" id="{6F13993D-8F53-5244-898B-C8BDC25322A7}"/>
              </a:ext>
            </a:extLst>
          </p:cNvPr>
          <p:cNvSpPr/>
          <p:nvPr/>
        </p:nvSpPr>
        <p:spPr>
          <a:xfrm>
            <a:off x="8155172" y="4780854"/>
            <a:ext cx="480828" cy="48082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74F45D-D153-B346-B043-10A8111AB2FB}"/>
              </a:ext>
            </a:extLst>
          </p:cNvPr>
          <p:cNvSpPr/>
          <p:nvPr/>
        </p:nvSpPr>
        <p:spPr>
          <a:xfrm>
            <a:off x="8208333" y="5240416"/>
            <a:ext cx="352759" cy="3416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54EAFC8-D96A-4A59-A7CF-61265A94911A}"/>
              </a:ext>
            </a:extLst>
          </p:cNvPr>
          <p:cNvGrpSpPr/>
          <p:nvPr/>
        </p:nvGrpSpPr>
        <p:grpSpPr>
          <a:xfrm>
            <a:off x="6589207" y="3825210"/>
            <a:ext cx="2122154" cy="1909086"/>
            <a:chOff x="2631348" y="3704535"/>
            <a:chExt cx="976175" cy="878169"/>
          </a:xfrm>
          <a:solidFill>
            <a:srgbClr val="0C7B40"/>
          </a:solidFill>
        </p:grpSpPr>
        <p:sp>
          <p:nvSpPr>
            <p:cNvPr id="18" name="Freeform: Shape 17">
              <a:extLst>
                <a:ext uri="{FF2B5EF4-FFF2-40B4-BE49-F238E27FC236}">
                  <a16:creationId xmlns:a16="http://schemas.microsoft.com/office/drawing/2014/main" id="{4E657A0B-D98F-43A4-862A-B62B58589C3C}"/>
                </a:ext>
              </a:extLst>
            </p:cNvPr>
            <p:cNvSpPr/>
            <p:nvPr/>
          </p:nvSpPr>
          <p:spPr>
            <a:xfrm>
              <a:off x="3001549" y="3922948"/>
              <a:ext cx="183692" cy="57404"/>
            </a:xfrm>
            <a:custGeom>
              <a:avLst/>
              <a:gdLst>
                <a:gd name="connsiteX0" fmla="*/ 154991 w 183692"/>
                <a:gd name="connsiteY0" fmla="*/ 57404 h 57404"/>
                <a:gd name="connsiteX1" fmla="*/ 183693 w 183692"/>
                <a:gd name="connsiteY1" fmla="*/ 28702 h 57404"/>
                <a:gd name="connsiteX2" fmla="*/ 154991 w 183692"/>
                <a:gd name="connsiteY2" fmla="*/ 0 h 57404"/>
                <a:gd name="connsiteX3" fmla="*/ 28702 w 183692"/>
                <a:gd name="connsiteY3" fmla="*/ 0 h 57404"/>
                <a:gd name="connsiteX4" fmla="*/ 0 w 183692"/>
                <a:gd name="connsiteY4" fmla="*/ 28702 h 57404"/>
                <a:gd name="connsiteX5" fmla="*/ 28702 w 183692"/>
                <a:gd name="connsiteY5" fmla="*/ 57404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154991" y="57404"/>
                  </a:moveTo>
                  <a:cubicBezTo>
                    <a:pt x="170842" y="57404"/>
                    <a:pt x="183693" y="44554"/>
                    <a:pt x="183693" y="28702"/>
                  </a:cubicBezTo>
                  <a:cubicBezTo>
                    <a:pt x="183693" y="12850"/>
                    <a:pt x="170842" y="0"/>
                    <a:pt x="154991" y="0"/>
                  </a:cubicBezTo>
                  <a:lnTo>
                    <a:pt x="28702" y="0"/>
                  </a:lnTo>
                  <a:cubicBezTo>
                    <a:pt x="12850" y="0"/>
                    <a:pt x="0" y="12850"/>
                    <a:pt x="0" y="28702"/>
                  </a:cubicBezTo>
                  <a:cubicBezTo>
                    <a:pt x="0" y="44554"/>
                    <a:pt x="12850" y="57404"/>
                    <a:pt x="28702" y="57404"/>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FCE369F-FE81-4980-B387-CEF288E8356A}"/>
                </a:ext>
              </a:extLst>
            </p:cNvPr>
            <p:cNvSpPr/>
            <p:nvPr/>
          </p:nvSpPr>
          <p:spPr>
            <a:xfrm>
              <a:off x="2870323" y="4033738"/>
              <a:ext cx="446430" cy="57404"/>
            </a:xfrm>
            <a:custGeom>
              <a:avLst/>
              <a:gdLst>
                <a:gd name="connsiteX0" fmla="*/ 446431 w 446430"/>
                <a:gd name="connsiteY0" fmla="*/ 28702 h 57404"/>
                <a:gd name="connsiteX1" fmla="*/ 417729 w 446430"/>
                <a:gd name="connsiteY1" fmla="*/ 0 h 57404"/>
                <a:gd name="connsiteX2" fmla="*/ 28702 w 446430"/>
                <a:gd name="connsiteY2" fmla="*/ 0 h 57404"/>
                <a:gd name="connsiteX3" fmla="*/ 0 w 446430"/>
                <a:gd name="connsiteY3" fmla="*/ 28702 h 57404"/>
                <a:gd name="connsiteX4" fmla="*/ 28702 w 446430"/>
                <a:gd name="connsiteY4" fmla="*/ 57404 h 57404"/>
                <a:gd name="connsiteX5" fmla="*/ 417729 w 446430"/>
                <a:gd name="connsiteY5" fmla="*/ 57404 h 57404"/>
                <a:gd name="connsiteX6" fmla="*/ 446431 w 446430"/>
                <a:gd name="connsiteY6" fmla="*/ 28702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430" h="57404">
                  <a:moveTo>
                    <a:pt x="446431" y="28702"/>
                  </a:moveTo>
                  <a:cubicBezTo>
                    <a:pt x="446431" y="12850"/>
                    <a:pt x="433578" y="0"/>
                    <a:pt x="417729" y="0"/>
                  </a:cubicBezTo>
                  <a:lnTo>
                    <a:pt x="28702" y="0"/>
                  </a:lnTo>
                  <a:cubicBezTo>
                    <a:pt x="12850" y="0"/>
                    <a:pt x="0" y="12850"/>
                    <a:pt x="0" y="28702"/>
                  </a:cubicBezTo>
                  <a:cubicBezTo>
                    <a:pt x="0" y="44554"/>
                    <a:pt x="12850" y="57404"/>
                    <a:pt x="28702" y="57404"/>
                  </a:cubicBezTo>
                  <a:lnTo>
                    <a:pt x="417729" y="57404"/>
                  </a:lnTo>
                  <a:cubicBezTo>
                    <a:pt x="433578" y="57404"/>
                    <a:pt x="446431" y="44554"/>
                    <a:pt x="446431" y="28702"/>
                  </a:cubicBezTo>
                  <a:close/>
                </a:path>
              </a:pathLst>
            </a:custGeom>
            <a:grp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B5BC576-BE57-457A-A3DE-7D991924589E}"/>
                </a:ext>
              </a:extLst>
            </p:cNvPr>
            <p:cNvSpPr/>
            <p:nvPr/>
          </p:nvSpPr>
          <p:spPr>
            <a:xfrm>
              <a:off x="3001606" y="4144126"/>
              <a:ext cx="183692" cy="57404"/>
            </a:xfrm>
            <a:custGeom>
              <a:avLst/>
              <a:gdLst>
                <a:gd name="connsiteX0" fmla="*/ 28702 w 183692"/>
                <a:gd name="connsiteY0" fmla="*/ 0 h 57404"/>
                <a:gd name="connsiteX1" fmla="*/ 0 w 183692"/>
                <a:gd name="connsiteY1" fmla="*/ 28702 h 57404"/>
                <a:gd name="connsiteX2" fmla="*/ 28702 w 183692"/>
                <a:gd name="connsiteY2" fmla="*/ 57404 h 57404"/>
                <a:gd name="connsiteX3" fmla="*/ 154991 w 183692"/>
                <a:gd name="connsiteY3" fmla="*/ 57404 h 57404"/>
                <a:gd name="connsiteX4" fmla="*/ 183693 w 183692"/>
                <a:gd name="connsiteY4" fmla="*/ 28702 h 57404"/>
                <a:gd name="connsiteX5" fmla="*/ 154991 w 18369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692" h="57404">
                  <a:moveTo>
                    <a:pt x="28702" y="0"/>
                  </a:moveTo>
                  <a:cubicBezTo>
                    <a:pt x="12850" y="0"/>
                    <a:pt x="0" y="12850"/>
                    <a:pt x="0" y="28702"/>
                  </a:cubicBezTo>
                  <a:cubicBezTo>
                    <a:pt x="0" y="44554"/>
                    <a:pt x="12850" y="57404"/>
                    <a:pt x="28702" y="57404"/>
                  </a:cubicBezTo>
                  <a:lnTo>
                    <a:pt x="154991" y="57404"/>
                  </a:lnTo>
                  <a:cubicBezTo>
                    <a:pt x="170842" y="57404"/>
                    <a:pt x="183693" y="44554"/>
                    <a:pt x="183693" y="28702"/>
                  </a:cubicBezTo>
                  <a:cubicBezTo>
                    <a:pt x="183693" y="12850"/>
                    <a:pt x="170842" y="0"/>
                    <a:pt x="154991" y="0"/>
                  </a:cubicBezTo>
                  <a:close/>
                </a:path>
              </a:pathLst>
            </a:custGeom>
            <a:grp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6D5765E-782C-43E9-86DE-568431EE5169}"/>
                </a:ext>
              </a:extLst>
            </p:cNvPr>
            <p:cNvSpPr/>
            <p:nvPr/>
          </p:nvSpPr>
          <p:spPr>
            <a:xfrm>
              <a:off x="2631350" y="3704526"/>
              <a:ext cx="926615" cy="723864"/>
            </a:xfrm>
            <a:custGeom>
              <a:avLst/>
              <a:gdLst>
                <a:gd name="connsiteX0" fmla="*/ 57404 w 926615"/>
                <a:gd name="connsiteY0" fmla="*/ 666461 h 723864"/>
                <a:gd name="connsiteX1" fmla="*/ 57404 w 926615"/>
                <a:gd name="connsiteY1" fmla="*/ 57404 h 723864"/>
                <a:gd name="connsiteX2" fmla="*/ 869211 w 926615"/>
                <a:gd name="connsiteY2" fmla="*/ 57404 h 723864"/>
                <a:gd name="connsiteX3" fmla="*/ 869211 w 926615"/>
                <a:gd name="connsiteY3" fmla="*/ 370715 h 723864"/>
                <a:gd name="connsiteX4" fmla="*/ 926615 w 926615"/>
                <a:gd name="connsiteY4" fmla="*/ 396088 h 723864"/>
                <a:gd name="connsiteX5" fmla="*/ 926615 w 926615"/>
                <a:gd name="connsiteY5" fmla="*/ 0 h 723864"/>
                <a:gd name="connsiteX6" fmla="*/ 0 w 926615"/>
                <a:gd name="connsiteY6" fmla="*/ 0 h 723864"/>
                <a:gd name="connsiteX7" fmla="*/ 0 w 926615"/>
                <a:gd name="connsiteY7" fmla="*/ 723865 h 723864"/>
                <a:gd name="connsiteX8" fmla="*/ 720363 w 926615"/>
                <a:gd name="connsiteY8" fmla="*/ 723865 h 723864"/>
                <a:gd name="connsiteX9" fmla="*/ 720363 w 926615"/>
                <a:gd name="connsiteY9" fmla="*/ 666461 h 7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615" h="723864">
                  <a:moveTo>
                    <a:pt x="57404" y="666461"/>
                  </a:moveTo>
                  <a:lnTo>
                    <a:pt x="57404" y="57404"/>
                  </a:lnTo>
                  <a:lnTo>
                    <a:pt x="869211" y="57404"/>
                  </a:lnTo>
                  <a:lnTo>
                    <a:pt x="869211" y="370715"/>
                  </a:lnTo>
                  <a:cubicBezTo>
                    <a:pt x="889641" y="375868"/>
                    <a:pt x="909050" y="384447"/>
                    <a:pt x="926615" y="396088"/>
                  </a:cubicBezTo>
                  <a:lnTo>
                    <a:pt x="926615" y="0"/>
                  </a:lnTo>
                  <a:lnTo>
                    <a:pt x="0" y="0"/>
                  </a:lnTo>
                  <a:lnTo>
                    <a:pt x="0" y="723865"/>
                  </a:lnTo>
                  <a:lnTo>
                    <a:pt x="720363" y="723865"/>
                  </a:lnTo>
                  <a:lnTo>
                    <a:pt x="720363" y="666461"/>
                  </a:lnTo>
                  <a:close/>
                </a:path>
              </a:pathLst>
            </a:custGeom>
            <a:grp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A07F3DC-1718-46F7-808E-E47C7D81E82B}"/>
                </a:ext>
              </a:extLst>
            </p:cNvPr>
            <p:cNvSpPr/>
            <p:nvPr/>
          </p:nvSpPr>
          <p:spPr>
            <a:xfrm>
              <a:off x="3301725" y="4104000"/>
              <a:ext cx="305801" cy="478692"/>
            </a:xfrm>
            <a:custGeom>
              <a:avLst/>
              <a:gdLst>
                <a:gd name="connsiteX0" fmla="*/ 153085 w 305801"/>
                <a:gd name="connsiteY0" fmla="*/ 0 h 478692"/>
                <a:gd name="connsiteX1" fmla="*/ 0 w 305801"/>
                <a:gd name="connsiteY1" fmla="*/ 152649 h 478692"/>
                <a:gd name="connsiteX2" fmla="*/ 49758 w 305801"/>
                <a:gd name="connsiteY2" fmla="*/ 265724 h 478692"/>
                <a:gd name="connsiteX3" fmla="*/ 49758 w 305801"/>
                <a:gd name="connsiteY3" fmla="*/ 478118 h 478692"/>
                <a:gd name="connsiteX4" fmla="*/ 152626 w 305801"/>
                <a:gd name="connsiteY4" fmla="*/ 417787 h 478692"/>
                <a:gd name="connsiteX5" fmla="*/ 255953 w 305801"/>
                <a:gd name="connsiteY5" fmla="*/ 478692 h 478692"/>
                <a:gd name="connsiteX6" fmla="*/ 255953 w 305801"/>
                <a:gd name="connsiteY6" fmla="*/ 265724 h 478692"/>
                <a:gd name="connsiteX7" fmla="*/ 265907 w 305801"/>
                <a:gd name="connsiteY7" fmla="*/ 49848 h 478692"/>
                <a:gd name="connsiteX8" fmla="*/ 152626 w 305801"/>
                <a:gd name="connsiteY8" fmla="*/ 0 h 478692"/>
                <a:gd name="connsiteX9" fmla="*/ 199008 w 305801"/>
                <a:gd name="connsiteY9" fmla="*/ 378350 h 478692"/>
                <a:gd name="connsiteX10" fmla="*/ 153085 w 305801"/>
                <a:gd name="connsiteY10" fmla="*/ 351313 h 478692"/>
                <a:gd name="connsiteX11" fmla="*/ 107564 w 305801"/>
                <a:gd name="connsiteY11" fmla="*/ 378006 h 478692"/>
                <a:gd name="connsiteX12" fmla="*/ 107564 w 305801"/>
                <a:gd name="connsiteY12" fmla="*/ 298846 h 478692"/>
                <a:gd name="connsiteX13" fmla="*/ 198951 w 305801"/>
                <a:gd name="connsiteY13" fmla="*/ 298846 h 478692"/>
                <a:gd name="connsiteX14" fmla="*/ 153085 w 305801"/>
                <a:gd name="connsiteY14" fmla="*/ 248388 h 478692"/>
                <a:gd name="connsiteX15" fmla="*/ 57565 w 305801"/>
                <a:gd name="connsiteY15" fmla="*/ 152867 h 478692"/>
                <a:gd name="connsiteX16" fmla="*/ 153085 w 305801"/>
                <a:gd name="connsiteY16" fmla="*/ 57347 h 478692"/>
                <a:gd name="connsiteX17" fmla="*/ 248605 w 305801"/>
                <a:gd name="connsiteY17" fmla="*/ 152867 h 478692"/>
                <a:gd name="connsiteX18" fmla="*/ 248605 w 305801"/>
                <a:gd name="connsiteY18" fmla="*/ 152925 h 478692"/>
                <a:gd name="connsiteX19" fmla="*/ 153085 w 305801"/>
                <a:gd name="connsiteY19" fmla="*/ 248388 h 47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801" h="478692">
                  <a:moveTo>
                    <a:pt x="153085" y="0"/>
                  </a:moveTo>
                  <a:cubicBezTo>
                    <a:pt x="68661" y="-120"/>
                    <a:pt x="121" y="68224"/>
                    <a:pt x="0" y="152649"/>
                  </a:cubicBezTo>
                  <a:cubicBezTo>
                    <a:pt x="-57" y="195662"/>
                    <a:pt x="18002" y="236712"/>
                    <a:pt x="49758" y="265724"/>
                  </a:cubicBezTo>
                  <a:lnTo>
                    <a:pt x="49758" y="478118"/>
                  </a:lnTo>
                  <a:lnTo>
                    <a:pt x="152626" y="417787"/>
                  </a:lnTo>
                  <a:lnTo>
                    <a:pt x="255953" y="478692"/>
                  </a:lnTo>
                  <a:lnTo>
                    <a:pt x="255953" y="265724"/>
                  </a:lnTo>
                  <a:cubicBezTo>
                    <a:pt x="318311" y="208859"/>
                    <a:pt x="322771" y="112208"/>
                    <a:pt x="265907" y="49848"/>
                  </a:cubicBezTo>
                  <a:cubicBezTo>
                    <a:pt x="236866" y="18000"/>
                    <a:pt x="195725" y="-102"/>
                    <a:pt x="152626" y="0"/>
                  </a:cubicBezTo>
                  <a:close/>
                  <a:moveTo>
                    <a:pt x="199008" y="378350"/>
                  </a:moveTo>
                  <a:lnTo>
                    <a:pt x="153085" y="351313"/>
                  </a:lnTo>
                  <a:lnTo>
                    <a:pt x="107564" y="378006"/>
                  </a:lnTo>
                  <a:lnTo>
                    <a:pt x="107564" y="298846"/>
                  </a:lnTo>
                  <a:cubicBezTo>
                    <a:pt x="137322" y="308105"/>
                    <a:pt x="169193" y="308105"/>
                    <a:pt x="198951" y="298846"/>
                  </a:cubicBezTo>
                  <a:close/>
                  <a:moveTo>
                    <a:pt x="153085" y="248388"/>
                  </a:moveTo>
                  <a:cubicBezTo>
                    <a:pt x="100331" y="248388"/>
                    <a:pt x="57565" y="205622"/>
                    <a:pt x="57565" y="152867"/>
                  </a:cubicBezTo>
                  <a:cubicBezTo>
                    <a:pt x="57565" y="100113"/>
                    <a:pt x="100331" y="57347"/>
                    <a:pt x="153085" y="57347"/>
                  </a:cubicBezTo>
                  <a:cubicBezTo>
                    <a:pt x="205839" y="57347"/>
                    <a:pt x="248605" y="100113"/>
                    <a:pt x="248605" y="152867"/>
                  </a:cubicBezTo>
                  <a:cubicBezTo>
                    <a:pt x="248605" y="152885"/>
                    <a:pt x="248605" y="152907"/>
                    <a:pt x="248605" y="152925"/>
                  </a:cubicBezTo>
                  <a:cubicBezTo>
                    <a:pt x="248542" y="205645"/>
                    <a:pt x="205805" y="248353"/>
                    <a:pt x="153085" y="248388"/>
                  </a:cubicBezTo>
                  <a:close/>
                </a:path>
              </a:pathLst>
            </a:custGeom>
            <a:grpFill/>
            <a:ln w="571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D488D575-EFCA-4DC9-95DC-E95CED295229}"/>
              </a:ext>
            </a:extLst>
          </p:cNvPr>
          <p:cNvGrpSpPr/>
          <p:nvPr/>
        </p:nvGrpSpPr>
        <p:grpSpPr>
          <a:xfrm>
            <a:off x="7737267" y="2534097"/>
            <a:ext cx="3217595" cy="3211062"/>
            <a:chOff x="6944348" y="2231029"/>
            <a:chExt cx="2309986" cy="2305296"/>
          </a:xfrm>
        </p:grpSpPr>
        <p:sp>
          <p:nvSpPr>
            <p:cNvPr id="5" name="Freeform: Shape 4">
              <a:extLst>
                <a:ext uri="{FF2B5EF4-FFF2-40B4-BE49-F238E27FC236}">
                  <a16:creationId xmlns:a16="http://schemas.microsoft.com/office/drawing/2014/main" id="{7CA11E40-BB26-4C92-BFE4-4EC8CA633C02}"/>
                </a:ext>
              </a:extLst>
            </p:cNvPr>
            <p:cNvSpPr/>
            <p:nvPr/>
          </p:nvSpPr>
          <p:spPr>
            <a:xfrm>
              <a:off x="7168776" y="2455444"/>
              <a:ext cx="624180" cy="624180"/>
            </a:xfrm>
            <a:custGeom>
              <a:avLst/>
              <a:gdLst>
                <a:gd name="connsiteX0" fmla="*/ 68970 w 624180"/>
                <a:gd name="connsiteY0" fmla="*/ 624180 h 624180"/>
                <a:gd name="connsiteX1" fmla="*/ 0 w 624180"/>
                <a:gd name="connsiteY1" fmla="*/ 555210 h 624180"/>
                <a:gd name="connsiteX2" fmla="*/ 555210 w 624180"/>
                <a:gd name="connsiteY2" fmla="*/ 0 h 624180"/>
                <a:gd name="connsiteX3" fmla="*/ 624180 w 624180"/>
                <a:gd name="connsiteY3" fmla="*/ 68970 h 624180"/>
                <a:gd name="connsiteX4" fmla="*/ 555210 w 624180"/>
                <a:gd name="connsiteY4" fmla="*/ 137940 h 624180"/>
                <a:gd name="connsiteX5" fmla="*/ 137940 w 624180"/>
                <a:gd name="connsiteY5" fmla="*/ 555210 h 624180"/>
                <a:gd name="connsiteX6" fmla="*/ 68970 w 624180"/>
                <a:gd name="connsiteY6" fmla="*/ 624180 h 62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180" h="624180">
                  <a:moveTo>
                    <a:pt x="68970" y="624180"/>
                  </a:moveTo>
                  <a:cubicBezTo>
                    <a:pt x="30879" y="624180"/>
                    <a:pt x="0" y="593301"/>
                    <a:pt x="0" y="555210"/>
                  </a:cubicBezTo>
                  <a:cubicBezTo>
                    <a:pt x="379" y="248734"/>
                    <a:pt x="248734" y="379"/>
                    <a:pt x="555210" y="0"/>
                  </a:cubicBezTo>
                  <a:cubicBezTo>
                    <a:pt x="593301" y="0"/>
                    <a:pt x="624180" y="30879"/>
                    <a:pt x="624180" y="68970"/>
                  </a:cubicBezTo>
                  <a:cubicBezTo>
                    <a:pt x="624180" y="107061"/>
                    <a:pt x="593301" y="137940"/>
                    <a:pt x="555210" y="137940"/>
                  </a:cubicBezTo>
                  <a:cubicBezTo>
                    <a:pt x="324852" y="138168"/>
                    <a:pt x="138168" y="324852"/>
                    <a:pt x="137940" y="555210"/>
                  </a:cubicBezTo>
                  <a:cubicBezTo>
                    <a:pt x="137940" y="593301"/>
                    <a:pt x="107061" y="624180"/>
                    <a:pt x="68970" y="624180"/>
                  </a:cubicBezTo>
                  <a:close/>
                </a:path>
              </a:pathLst>
            </a:custGeom>
            <a:solidFill>
              <a:schemeClr val="bg1"/>
            </a:solidFill>
            <a:ln w="13758"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E027047-33E4-41C0-94B6-5140A224F9C3}"/>
                </a:ext>
              </a:extLst>
            </p:cNvPr>
            <p:cNvSpPr/>
            <p:nvPr/>
          </p:nvSpPr>
          <p:spPr>
            <a:xfrm>
              <a:off x="6944348" y="2231029"/>
              <a:ext cx="1556519" cy="1556520"/>
            </a:xfrm>
            <a:custGeom>
              <a:avLst/>
              <a:gdLst>
                <a:gd name="connsiteX0" fmla="*/ 1556518 w 1556519"/>
                <a:gd name="connsiteY0" fmla="*/ 779625 h 1556520"/>
                <a:gd name="connsiteX1" fmla="*/ 779626 w 1556519"/>
                <a:gd name="connsiteY1" fmla="*/ 1 h 1556520"/>
                <a:gd name="connsiteX2" fmla="*/ 1 w 1556519"/>
                <a:gd name="connsiteY2" fmla="*/ 776895 h 1556520"/>
                <a:gd name="connsiteX3" fmla="*/ 776894 w 1556519"/>
                <a:gd name="connsiteY3" fmla="*/ 1556519 h 1556520"/>
                <a:gd name="connsiteX4" fmla="*/ 1282293 w 1556519"/>
                <a:gd name="connsiteY4" fmla="*/ 1371251 h 1556520"/>
                <a:gd name="connsiteX5" fmla="*/ 1408094 w 1556519"/>
                <a:gd name="connsiteY5" fmla="*/ 1497053 h 1556520"/>
                <a:gd name="connsiteX6" fmla="*/ 1505618 w 1556519"/>
                <a:gd name="connsiteY6" fmla="*/ 1399529 h 1556520"/>
                <a:gd name="connsiteX7" fmla="*/ 1379265 w 1556519"/>
                <a:gd name="connsiteY7" fmla="*/ 1273038 h 1556520"/>
                <a:gd name="connsiteX8" fmla="*/ 1556518 w 1556519"/>
                <a:gd name="connsiteY8" fmla="*/ 779625 h 1556520"/>
                <a:gd name="connsiteX9" fmla="*/ 779638 w 1556519"/>
                <a:gd name="connsiteY9" fmla="*/ 1418565 h 1556520"/>
                <a:gd name="connsiteX10" fmla="*/ 140698 w 1556519"/>
                <a:gd name="connsiteY10" fmla="*/ 779625 h 1556520"/>
                <a:gd name="connsiteX11" fmla="*/ 779638 w 1556519"/>
                <a:gd name="connsiteY11" fmla="*/ 140685 h 1556520"/>
                <a:gd name="connsiteX12" fmla="*/ 1418578 w 1556519"/>
                <a:gd name="connsiteY12" fmla="*/ 779625 h 1556520"/>
                <a:gd name="connsiteX13" fmla="*/ 779638 w 1556519"/>
                <a:gd name="connsiteY13" fmla="*/ 1418565 h 15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6519" h="1556520">
                  <a:moveTo>
                    <a:pt x="1556518" y="779625"/>
                  </a:moveTo>
                  <a:cubicBezTo>
                    <a:pt x="1557277" y="349804"/>
                    <a:pt x="1209445" y="755"/>
                    <a:pt x="779626" y="1"/>
                  </a:cubicBezTo>
                  <a:cubicBezTo>
                    <a:pt x="349805" y="-753"/>
                    <a:pt x="755" y="347074"/>
                    <a:pt x="1" y="776895"/>
                  </a:cubicBezTo>
                  <a:cubicBezTo>
                    <a:pt x="-753" y="1206715"/>
                    <a:pt x="347075" y="1555760"/>
                    <a:pt x="776894" y="1556519"/>
                  </a:cubicBezTo>
                  <a:cubicBezTo>
                    <a:pt x="962035" y="1556836"/>
                    <a:pt x="1141227" y="1491149"/>
                    <a:pt x="1282293" y="1371251"/>
                  </a:cubicBezTo>
                  <a:lnTo>
                    <a:pt x="1408094" y="1497053"/>
                  </a:lnTo>
                  <a:lnTo>
                    <a:pt x="1505618" y="1399529"/>
                  </a:lnTo>
                  <a:lnTo>
                    <a:pt x="1379265" y="1273038"/>
                  </a:lnTo>
                  <a:cubicBezTo>
                    <a:pt x="1494004" y="1134226"/>
                    <a:pt x="1556698" y="959718"/>
                    <a:pt x="1556518" y="779625"/>
                  </a:cubicBezTo>
                  <a:close/>
                  <a:moveTo>
                    <a:pt x="779638" y="1418565"/>
                  </a:moveTo>
                  <a:cubicBezTo>
                    <a:pt x="426762" y="1418565"/>
                    <a:pt x="140698" y="1132501"/>
                    <a:pt x="140698" y="779625"/>
                  </a:cubicBezTo>
                  <a:cubicBezTo>
                    <a:pt x="140698" y="426749"/>
                    <a:pt x="426762" y="140685"/>
                    <a:pt x="779638" y="140685"/>
                  </a:cubicBezTo>
                  <a:cubicBezTo>
                    <a:pt x="1132514" y="140685"/>
                    <a:pt x="1418578" y="426749"/>
                    <a:pt x="1418578" y="779625"/>
                  </a:cubicBezTo>
                  <a:cubicBezTo>
                    <a:pt x="1418192" y="1132344"/>
                    <a:pt x="1132357" y="1418179"/>
                    <a:pt x="779638" y="1418565"/>
                  </a:cubicBezTo>
                  <a:close/>
                </a:path>
              </a:pathLst>
            </a:custGeom>
            <a:solidFill>
              <a:schemeClr val="bg1"/>
            </a:solidFill>
            <a:ln w="137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429E879-8518-48C3-B8BD-77A4A2DDCD43}"/>
                </a:ext>
              </a:extLst>
            </p:cNvPr>
            <p:cNvSpPr/>
            <p:nvPr/>
          </p:nvSpPr>
          <p:spPr>
            <a:xfrm>
              <a:off x="8892893" y="4174871"/>
              <a:ext cx="361441" cy="361454"/>
            </a:xfrm>
            <a:custGeom>
              <a:avLst/>
              <a:gdLst>
                <a:gd name="connsiteX0" fmla="*/ 315332 w 361441"/>
                <a:gd name="connsiteY0" fmla="*/ 0 h 361454"/>
                <a:gd name="connsiteX1" fmla="*/ 0 w 361441"/>
                <a:gd name="connsiteY1" fmla="*/ 315332 h 361454"/>
                <a:gd name="connsiteX2" fmla="*/ 315332 w 361441"/>
                <a:gd name="connsiteY2" fmla="*/ 272915 h 361454"/>
                <a:gd name="connsiteX3" fmla="*/ 315332 w 361441"/>
                <a:gd name="connsiteY3" fmla="*/ 0 h 361454"/>
              </a:gdLst>
              <a:ahLst/>
              <a:cxnLst>
                <a:cxn ang="0">
                  <a:pos x="connsiteX0" y="connsiteY0"/>
                </a:cxn>
                <a:cxn ang="0">
                  <a:pos x="connsiteX1" y="connsiteY1"/>
                </a:cxn>
                <a:cxn ang="0">
                  <a:pos x="connsiteX2" y="connsiteY2"/>
                </a:cxn>
                <a:cxn ang="0">
                  <a:pos x="connsiteX3" y="connsiteY3"/>
                </a:cxn>
              </a:cxnLst>
              <a:rect l="l" t="t" r="r" b="b"/>
              <a:pathLst>
                <a:path w="361441" h="361454">
                  <a:moveTo>
                    <a:pt x="315332" y="0"/>
                  </a:moveTo>
                  <a:lnTo>
                    <a:pt x="0" y="315332"/>
                  </a:lnTo>
                  <a:cubicBezTo>
                    <a:pt x="98793" y="390702"/>
                    <a:pt x="239961" y="371708"/>
                    <a:pt x="315332" y="272915"/>
                  </a:cubicBezTo>
                  <a:cubicBezTo>
                    <a:pt x="376812" y="192330"/>
                    <a:pt x="376812" y="80585"/>
                    <a:pt x="315332" y="0"/>
                  </a:cubicBezTo>
                  <a:close/>
                </a:path>
              </a:pathLst>
            </a:custGeom>
            <a:solidFill>
              <a:schemeClr val="bg1"/>
            </a:solidFill>
            <a:ln w="137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C4BF9DB0-C509-47AC-8330-8AFF393540AD}"/>
                </a:ext>
              </a:extLst>
            </p:cNvPr>
            <p:cNvSpPr/>
            <p:nvPr/>
          </p:nvSpPr>
          <p:spPr>
            <a:xfrm>
              <a:off x="8286215" y="3572470"/>
              <a:ext cx="859798" cy="859798"/>
            </a:xfrm>
            <a:custGeom>
              <a:avLst/>
              <a:gdLst>
                <a:gd name="connsiteX0" fmla="*/ 645163 w 859798"/>
                <a:gd name="connsiteY0" fmla="*/ 762274 h 859798"/>
                <a:gd name="connsiteX1" fmla="*/ 154095 w 859798"/>
                <a:gd name="connsiteY1" fmla="*/ 271068 h 859798"/>
                <a:gd name="connsiteX2" fmla="*/ 154054 w 859798"/>
                <a:gd name="connsiteY2" fmla="*/ 193036 h 859798"/>
                <a:gd name="connsiteX3" fmla="*/ 154095 w 859798"/>
                <a:gd name="connsiteY3" fmla="*/ 192994 h 859798"/>
                <a:gd name="connsiteX4" fmla="*/ 192994 w 859798"/>
                <a:gd name="connsiteY4" fmla="*/ 154095 h 859798"/>
                <a:gd name="connsiteX5" fmla="*/ 271027 w 859798"/>
                <a:gd name="connsiteY5" fmla="*/ 154054 h 859798"/>
                <a:gd name="connsiteX6" fmla="*/ 271068 w 859798"/>
                <a:gd name="connsiteY6" fmla="*/ 154095 h 859798"/>
                <a:gd name="connsiteX7" fmla="*/ 762274 w 859798"/>
                <a:gd name="connsiteY7" fmla="*/ 645163 h 859798"/>
                <a:gd name="connsiteX8" fmla="*/ 859798 w 859798"/>
                <a:gd name="connsiteY8" fmla="*/ 547639 h 859798"/>
                <a:gd name="connsiteX9" fmla="*/ 368592 w 859798"/>
                <a:gd name="connsiteY9" fmla="*/ 56571 h 859798"/>
                <a:gd name="connsiteX10" fmla="*/ 95484 w 859798"/>
                <a:gd name="connsiteY10" fmla="*/ 56557 h 859798"/>
                <a:gd name="connsiteX11" fmla="*/ 95470 w 859798"/>
                <a:gd name="connsiteY11" fmla="*/ 56571 h 859798"/>
                <a:gd name="connsiteX12" fmla="*/ 56571 w 859798"/>
                <a:gd name="connsiteY12" fmla="*/ 95470 h 859798"/>
                <a:gd name="connsiteX13" fmla="*/ 56557 w 859798"/>
                <a:gd name="connsiteY13" fmla="*/ 368578 h 859798"/>
                <a:gd name="connsiteX14" fmla="*/ 56571 w 859798"/>
                <a:gd name="connsiteY14" fmla="*/ 368592 h 859798"/>
                <a:gd name="connsiteX15" fmla="*/ 547639 w 859798"/>
                <a:gd name="connsiteY15" fmla="*/ 859798 h 85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9798" h="859798">
                  <a:moveTo>
                    <a:pt x="645163" y="762274"/>
                  </a:moveTo>
                  <a:lnTo>
                    <a:pt x="154095" y="271068"/>
                  </a:lnTo>
                  <a:cubicBezTo>
                    <a:pt x="132535" y="249536"/>
                    <a:pt x="132521" y="214596"/>
                    <a:pt x="154054" y="193036"/>
                  </a:cubicBezTo>
                  <a:cubicBezTo>
                    <a:pt x="154067" y="193022"/>
                    <a:pt x="154081" y="193008"/>
                    <a:pt x="154095" y="192994"/>
                  </a:cubicBezTo>
                  <a:lnTo>
                    <a:pt x="192994" y="154095"/>
                  </a:lnTo>
                  <a:cubicBezTo>
                    <a:pt x="214527" y="132535"/>
                    <a:pt x="249467" y="132521"/>
                    <a:pt x="271027" y="154054"/>
                  </a:cubicBezTo>
                  <a:cubicBezTo>
                    <a:pt x="271041" y="154067"/>
                    <a:pt x="271055" y="154081"/>
                    <a:pt x="271068" y="154095"/>
                  </a:cubicBezTo>
                  <a:lnTo>
                    <a:pt x="762274" y="645163"/>
                  </a:lnTo>
                  <a:lnTo>
                    <a:pt x="859798" y="547639"/>
                  </a:lnTo>
                  <a:lnTo>
                    <a:pt x="368592" y="56571"/>
                  </a:lnTo>
                  <a:cubicBezTo>
                    <a:pt x="293180" y="-18855"/>
                    <a:pt x="170910" y="-18855"/>
                    <a:pt x="95484" y="56557"/>
                  </a:cubicBezTo>
                  <a:cubicBezTo>
                    <a:pt x="95484" y="56557"/>
                    <a:pt x="95470" y="56571"/>
                    <a:pt x="95470" y="56571"/>
                  </a:cubicBezTo>
                  <a:lnTo>
                    <a:pt x="56571" y="95470"/>
                  </a:lnTo>
                  <a:cubicBezTo>
                    <a:pt x="-18855" y="170882"/>
                    <a:pt x="-18855" y="293153"/>
                    <a:pt x="56557" y="368578"/>
                  </a:cubicBezTo>
                  <a:cubicBezTo>
                    <a:pt x="56557" y="368578"/>
                    <a:pt x="56571" y="368592"/>
                    <a:pt x="56571" y="368592"/>
                  </a:cubicBezTo>
                  <a:lnTo>
                    <a:pt x="547639" y="859798"/>
                  </a:lnTo>
                  <a:close/>
                </a:path>
              </a:pathLst>
            </a:custGeom>
            <a:solidFill>
              <a:schemeClr val="bg1"/>
            </a:solidFill>
            <a:ln w="13758" cap="flat">
              <a:noFill/>
              <a:prstDash val="solid"/>
              <a:miter/>
            </a:ln>
          </p:spPr>
          <p:txBody>
            <a:bodyPr rtlCol="0" anchor="ctr"/>
            <a:lstStyle/>
            <a:p>
              <a:endParaRPr lang="en-US"/>
            </a:p>
          </p:txBody>
        </p:sp>
      </p:grpSp>
      <p:sp>
        <p:nvSpPr>
          <p:cNvPr id="24" name="TextBox 23">
            <a:extLst>
              <a:ext uri="{FF2B5EF4-FFF2-40B4-BE49-F238E27FC236}">
                <a16:creationId xmlns:a16="http://schemas.microsoft.com/office/drawing/2014/main" id="{991169CB-97FD-44D3-9727-E57D0364E962}"/>
              </a:ext>
            </a:extLst>
          </p:cNvPr>
          <p:cNvSpPr txBox="1"/>
          <p:nvPr/>
        </p:nvSpPr>
        <p:spPr>
          <a:xfrm>
            <a:off x="884903" y="2920655"/>
            <a:ext cx="8339575" cy="369332"/>
          </a:xfrm>
          <a:prstGeom prst="rect">
            <a:avLst/>
          </a:prstGeom>
          <a:noFill/>
        </p:spPr>
        <p:txBody>
          <a:bodyPr wrap="square" rtlCol="0">
            <a:spAutoFit/>
          </a:bodyPr>
          <a:lstStyle/>
          <a:p>
            <a:r>
              <a:rPr lang="en-US" dirty="0">
                <a:solidFill>
                  <a:schemeClr val="bg1"/>
                </a:solidFill>
              </a:rPr>
              <a:t>Individual Life and Long-Term Care (LTC) Insurance</a:t>
            </a:r>
          </a:p>
        </p:txBody>
      </p:sp>
    </p:spTree>
    <p:extLst>
      <p:ext uri="{BB962C8B-B14F-4D97-AF65-F5344CB8AC3E}">
        <p14:creationId xmlns:p14="http://schemas.microsoft.com/office/powerpoint/2010/main" val="387132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rot="19508502">
            <a:off x="7574213" y="2597969"/>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412585" y="2195084"/>
            <a:ext cx="2647498" cy="1696500"/>
            <a:chOff x="9236168" y="3488257"/>
            <a:chExt cx="2647498" cy="1696500"/>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endParaRPr lang="en-US" sz="4000" b="1" dirty="0">
                <a:solidFill>
                  <a:srgbClr val="FF0000"/>
                </a:solidFill>
              </a:endParaRP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3677126059"/>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ight Arrow 47">
            <a:extLst>
              <a:ext uri="{FF2B5EF4-FFF2-40B4-BE49-F238E27FC236}">
                <a16:creationId xmlns:a16="http://schemas.microsoft.com/office/drawing/2014/main" id="{DF3F5786-BC6F-88EE-20D0-41A7F64FFFE5}"/>
              </a:ext>
            </a:extLst>
          </p:cNvPr>
          <p:cNvSpPr/>
          <p:nvPr/>
        </p:nvSpPr>
        <p:spPr>
          <a:xfrm rot="583270">
            <a:off x="8451658" y="4093705"/>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1F008450-BB21-D1F0-9AC4-84A89C6DC6A5}"/>
              </a:ext>
            </a:extLst>
          </p:cNvPr>
          <p:cNvGrpSpPr>
            <a:grpSpLocks noChangeAspect="1"/>
          </p:cNvGrpSpPr>
          <p:nvPr/>
        </p:nvGrpSpPr>
        <p:grpSpPr bwMode="auto">
          <a:xfrm rot="21200235">
            <a:off x="6135049" y="4088293"/>
            <a:ext cx="2454275" cy="1026557"/>
            <a:chOff x="3826" y="2590"/>
            <a:chExt cx="1546" cy="572"/>
          </a:xfrm>
        </p:grpSpPr>
        <p:sp>
          <p:nvSpPr>
            <p:cNvPr id="7" name="AutoShape 3">
              <a:extLst>
                <a:ext uri="{FF2B5EF4-FFF2-40B4-BE49-F238E27FC236}">
                  <a16:creationId xmlns:a16="http://schemas.microsoft.com/office/drawing/2014/main" id="{2C13FA06-A901-2BC7-686C-2B9EFF6F77D2}"/>
                </a:ext>
              </a:extLst>
            </p:cNvPr>
            <p:cNvSpPr>
              <a:spLocks noChangeAspect="1" noChangeArrowheads="1" noTextEdit="1"/>
            </p:cNvSpPr>
            <p:nvPr/>
          </p:nvSpPr>
          <p:spPr bwMode="auto">
            <a:xfrm>
              <a:off x="3826" y="2596"/>
              <a:ext cx="1538" cy="5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9677B620-CA37-82F1-B5C5-2A914C09DD59}"/>
                </a:ext>
              </a:extLst>
            </p:cNvPr>
            <p:cNvSpPr>
              <a:spLocks/>
            </p:cNvSpPr>
            <p:nvPr/>
          </p:nvSpPr>
          <p:spPr bwMode="auto">
            <a:xfrm>
              <a:off x="4041" y="2630"/>
              <a:ext cx="1296" cy="480"/>
            </a:xfrm>
            <a:custGeom>
              <a:avLst/>
              <a:gdLst>
                <a:gd name="T0" fmla="*/ 2030 w 2030"/>
                <a:gd name="T1" fmla="*/ 0 h 627"/>
                <a:gd name="T2" fmla="*/ 2030 w 2030"/>
                <a:gd name="T3" fmla="*/ 0 h 627"/>
                <a:gd name="T4" fmla="*/ 1931 w 2030"/>
                <a:gd name="T5" fmla="*/ 627 h 627"/>
                <a:gd name="T6" fmla="*/ 0 w 2030"/>
                <a:gd name="T7" fmla="*/ 0 h 627"/>
                <a:gd name="T8" fmla="*/ 2030 w 2030"/>
                <a:gd name="T9" fmla="*/ 0 h 627"/>
              </a:gdLst>
              <a:ahLst/>
              <a:cxnLst>
                <a:cxn ang="0">
                  <a:pos x="T0" y="T1"/>
                </a:cxn>
                <a:cxn ang="0">
                  <a:pos x="T2" y="T3"/>
                </a:cxn>
                <a:cxn ang="0">
                  <a:pos x="T4" y="T5"/>
                </a:cxn>
                <a:cxn ang="0">
                  <a:pos x="T6" y="T7"/>
                </a:cxn>
                <a:cxn ang="0">
                  <a:pos x="T8" y="T9"/>
                </a:cxn>
              </a:cxnLst>
              <a:rect l="0" t="0" r="r" b="b"/>
              <a:pathLst>
                <a:path w="2030" h="627">
                  <a:moveTo>
                    <a:pt x="2030" y="0"/>
                  </a:moveTo>
                  <a:lnTo>
                    <a:pt x="2030" y="0"/>
                  </a:lnTo>
                  <a:cubicBezTo>
                    <a:pt x="2030" y="213"/>
                    <a:pt x="1997" y="425"/>
                    <a:pt x="1931" y="627"/>
                  </a:cubicBezTo>
                  <a:lnTo>
                    <a:pt x="0" y="0"/>
                  </a:lnTo>
                  <a:lnTo>
                    <a:pt x="2030" y="0"/>
                  </a:lnTo>
                  <a:close/>
                </a:path>
              </a:pathLst>
            </a:custGeom>
            <a:solidFill>
              <a:srgbClr val="0AA14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a:extLst>
                <a:ext uri="{FF2B5EF4-FFF2-40B4-BE49-F238E27FC236}">
                  <a16:creationId xmlns:a16="http://schemas.microsoft.com/office/drawing/2014/main" id="{84D3DD0C-6B62-308A-155F-93214BB58B12}"/>
                </a:ext>
              </a:extLst>
            </p:cNvPr>
            <p:cNvSpPr>
              <a:spLocks noEditPoints="1"/>
            </p:cNvSpPr>
            <p:nvPr/>
          </p:nvSpPr>
          <p:spPr bwMode="auto">
            <a:xfrm>
              <a:off x="3826" y="2590"/>
              <a:ext cx="1546" cy="572"/>
            </a:xfrm>
            <a:custGeom>
              <a:avLst/>
              <a:gdLst>
                <a:gd name="T0" fmla="*/ 673 w 2420"/>
                <a:gd name="T1" fmla="*/ 105 h 747"/>
                <a:gd name="T2" fmla="*/ 673 w 2420"/>
                <a:gd name="T3" fmla="*/ 105 h 747"/>
                <a:gd name="T4" fmla="*/ 2232 w 2420"/>
                <a:gd name="T5" fmla="*/ 612 h 747"/>
                <a:gd name="T6" fmla="*/ 2312 w 2420"/>
                <a:gd name="T7" fmla="*/ 105 h 747"/>
                <a:gd name="T8" fmla="*/ 673 w 2420"/>
                <a:gd name="T9" fmla="*/ 105 h 747"/>
                <a:gd name="T10" fmla="*/ 2301 w 2420"/>
                <a:gd name="T11" fmla="*/ 747 h 747"/>
                <a:gd name="T12" fmla="*/ 2301 w 2420"/>
                <a:gd name="T13" fmla="*/ 747 h 747"/>
                <a:gd name="T14" fmla="*/ 0 w 2420"/>
                <a:gd name="T15" fmla="*/ 0 h 747"/>
                <a:gd name="T16" fmla="*/ 2420 w 2420"/>
                <a:gd name="T17" fmla="*/ 0 h 747"/>
                <a:gd name="T18" fmla="*/ 2420 w 2420"/>
                <a:gd name="T19" fmla="*/ 52 h 747"/>
                <a:gd name="T20" fmla="*/ 2318 w 2420"/>
                <a:gd name="T21" fmla="*/ 696 h 747"/>
                <a:gd name="T22" fmla="*/ 2301 w 2420"/>
                <a:gd name="T23" fmla="*/ 74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0" h="747">
                  <a:moveTo>
                    <a:pt x="673" y="105"/>
                  </a:moveTo>
                  <a:lnTo>
                    <a:pt x="673" y="105"/>
                  </a:lnTo>
                  <a:lnTo>
                    <a:pt x="2232" y="612"/>
                  </a:lnTo>
                  <a:cubicBezTo>
                    <a:pt x="2281" y="447"/>
                    <a:pt x="2308" y="277"/>
                    <a:pt x="2312" y="105"/>
                  </a:cubicBezTo>
                  <a:lnTo>
                    <a:pt x="673" y="105"/>
                  </a:lnTo>
                  <a:close/>
                  <a:moveTo>
                    <a:pt x="2301" y="747"/>
                  </a:moveTo>
                  <a:lnTo>
                    <a:pt x="2301" y="747"/>
                  </a:lnTo>
                  <a:lnTo>
                    <a:pt x="0" y="0"/>
                  </a:lnTo>
                  <a:lnTo>
                    <a:pt x="2420" y="0"/>
                  </a:lnTo>
                  <a:lnTo>
                    <a:pt x="2420" y="52"/>
                  </a:lnTo>
                  <a:cubicBezTo>
                    <a:pt x="2420" y="271"/>
                    <a:pt x="2385" y="488"/>
                    <a:pt x="2318" y="696"/>
                  </a:cubicBezTo>
                  <a:lnTo>
                    <a:pt x="2301" y="747"/>
                  </a:lnTo>
                  <a:close/>
                </a:path>
              </a:pathLst>
            </a:custGeom>
            <a:solidFill>
              <a:srgbClr val="D0D0D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9D58280E-FE37-B987-8F25-20809BC1689F}"/>
              </a:ext>
            </a:extLst>
          </p:cNvPr>
          <p:cNvGrpSpPr/>
          <p:nvPr/>
        </p:nvGrpSpPr>
        <p:grpSpPr>
          <a:xfrm>
            <a:off x="9143736" y="5154404"/>
            <a:ext cx="2647498" cy="1696500"/>
            <a:chOff x="9236168" y="3488257"/>
            <a:chExt cx="2647498" cy="1696500"/>
          </a:xfrm>
        </p:grpSpPr>
        <p:sp>
          <p:nvSpPr>
            <p:cNvPr id="12" name="TextBox 11">
              <a:extLst>
                <a:ext uri="{FF2B5EF4-FFF2-40B4-BE49-F238E27FC236}">
                  <a16:creationId xmlns:a16="http://schemas.microsoft.com/office/drawing/2014/main" id="{A763BA6D-575F-1ED6-1DFB-64225EE909D4}"/>
                </a:ext>
              </a:extLst>
            </p:cNvPr>
            <p:cNvSpPr txBox="1"/>
            <p:nvPr/>
          </p:nvSpPr>
          <p:spPr>
            <a:xfrm>
              <a:off x="9581026" y="3645874"/>
              <a:ext cx="2302640" cy="1538883"/>
            </a:xfrm>
            <a:prstGeom prst="rect">
              <a:avLst/>
            </a:prstGeom>
            <a:noFill/>
          </p:spPr>
          <p:txBody>
            <a:bodyPr wrap="square" rtlCol="0">
              <a:spAutoFit/>
            </a:bodyPr>
            <a:lstStyle/>
            <a:p>
              <a:pPr>
                <a:spcAft>
                  <a:spcPts val="1200"/>
                </a:spcAft>
              </a:pPr>
              <a:r>
                <a:rPr lang="en-US" sz="1600" b="1" dirty="0">
                  <a:solidFill>
                    <a:srgbClr val="00B050"/>
                  </a:solidFill>
                </a:rPr>
                <a:t>LTC benefit</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1" name="TextBox 20">
              <a:extLst>
                <a:ext uri="{FF2B5EF4-FFF2-40B4-BE49-F238E27FC236}">
                  <a16:creationId xmlns:a16="http://schemas.microsoft.com/office/drawing/2014/main" id="{ED9337E7-B523-53CE-EB69-29F29677DB16}"/>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2" name="TextBox 21">
              <a:extLst>
                <a:ext uri="{FF2B5EF4-FFF2-40B4-BE49-F238E27FC236}">
                  <a16:creationId xmlns:a16="http://schemas.microsoft.com/office/drawing/2014/main" id="{425D6D6A-5B62-87AB-6C4F-B06366BC078C}"/>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grpSp>
      <p:sp>
        <p:nvSpPr>
          <p:cNvPr id="23" name="TextBox 22">
            <a:extLst>
              <a:ext uri="{FF2B5EF4-FFF2-40B4-BE49-F238E27FC236}">
                <a16:creationId xmlns:a16="http://schemas.microsoft.com/office/drawing/2014/main" id="{6BEDB29A-4400-FE46-E04E-1405C9FB15DE}"/>
              </a:ext>
            </a:extLst>
          </p:cNvPr>
          <p:cNvSpPr txBox="1"/>
          <p:nvPr/>
        </p:nvSpPr>
        <p:spPr>
          <a:xfrm>
            <a:off x="10230088" y="4429772"/>
            <a:ext cx="1545100" cy="579646"/>
          </a:xfrm>
          <a:prstGeom prst="rect">
            <a:avLst/>
          </a:prstGeom>
          <a:noFill/>
        </p:spPr>
        <p:txBody>
          <a:bodyPr wrap="square" rtlCol="0">
            <a:spAutoFit/>
          </a:bodyPr>
          <a:lstStyle/>
          <a:p>
            <a:pPr>
              <a:lnSpc>
                <a:spcPts val="1860"/>
              </a:lnSpc>
            </a:pPr>
            <a:r>
              <a:rPr lang="en-US" b="1" dirty="0">
                <a:solidFill>
                  <a:schemeClr val="accent5"/>
                </a:solidFill>
              </a:rPr>
              <a:t>LTC </a:t>
            </a:r>
          </a:p>
          <a:p>
            <a:pPr>
              <a:lnSpc>
                <a:spcPts val="1860"/>
              </a:lnSpc>
            </a:pPr>
            <a:r>
              <a:rPr lang="en-US" b="1" dirty="0">
                <a:solidFill>
                  <a:schemeClr val="accent5"/>
                </a:solidFill>
              </a:rPr>
              <a:t>policy</a:t>
            </a:r>
            <a:endParaRPr lang="en-US" dirty="0">
              <a:solidFill>
                <a:schemeClr val="accent5"/>
              </a:solidFill>
            </a:endParaRPr>
          </a:p>
        </p:txBody>
      </p:sp>
      <p:pic>
        <p:nvPicPr>
          <p:cNvPr id="34" name="Graphic 33">
            <a:extLst>
              <a:ext uri="{FF2B5EF4-FFF2-40B4-BE49-F238E27FC236}">
                <a16:creationId xmlns:a16="http://schemas.microsoft.com/office/drawing/2014/main" id="{3C3DB7A6-139D-A136-23E3-29EFB9003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0843" y="4264981"/>
            <a:ext cx="1033272" cy="1033272"/>
          </a:xfrm>
          <a:prstGeom prst="rect">
            <a:avLst/>
          </a:prstGeom>
        </p:spPr>
      </p:pic>
    </p:spTree>
    <p:extLst>
      <p:ext uri="{BB962C8B-B14F-4D97-AF65-F5344CB8AC3E}">
        <p14:creationId xmlns:p14="http://schemas.microsoft.com/office/powerpoint/2010/main" val="61899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C5D0-30EB-6845-8EAA-60265989F053}"/>
              </a:ext>
            </a:extLst>
          </p:cNvPr>
          <p:cNvSpPr>
            <a:spLocks noGrp="1"/>
          </p:cNvSpPr>
          <p:nvPr>
            <p:ph type="title"/>
          </p:nvPr>
        </p:nvSpPr>
        <p:spPr/>
        <p:txBody>
          <a:bodyPr/>
          <a:lstStyle/>
          <a:p>
            <a:r>
              <a:rPr lang="en-US" dirty="0"/>
              <a:t>What do clients get with a SecureCare UL policy?</a:t>
            </a:r>
          </a:p>
        </p:txBody>
      </p:sp>
      <p:sp>
        <p:nvSpPr>
          <p:cNvPr id="14" name="Text Placeholder 6">
            <a:extLst>
              <a:ext uri="{FF2B5EF4-FFF2-40B4-BE49-F238E27FC236}">
                <a16:creationId xmlns:a16="http://schemas.microsoft.com/office/drawing/2014/main" id="{1655BDF2-8705-E948-8124-25275C695B95}"/>
              </a:ext>
            </a:extLst>
          </p:cNvPr>
          <p:cNvSpPr>
            <a:spLocks noGrp="1"/>
          </p:cNvSpPr>
          <p:nvPr>
            <p:ph type="body" sz="quarter" idx="13"/>
          </p:nvPr>
        </p:nvSpPr>
        <p:spPr>
          <a:xfrm>
            <a:off x="877824" y="3971951"/>
            <a:ext cx="2880819" cy="1726621"/>
          </a:xfrm>
        </p:spPr>
        <p:txBody>
          <a:bodyPr/>
          <a:lstStyle/>
          <a:p>
            <a:pPr>
              <a:lnSpc>
                <a:spcPct val="100000"/>
              </a:lnSpc>
              <a:spcBef>
                <a:spcPts val="0"/>
              </a:spcBef>
            </a:pPr>
            <a:r>
              <a:rPr lang="en-US" sz="2400" b="1" dirty="0"/>
              <a:t>If they </a:t>
            </a:r>
            <a:br>
              <a:rPr lang="en-US" sz="2400" b="1" dirty="0"/>
            </a:br>
            <a:r>
              <a:rPr lang="en-US" sz="2400" b="1" dirty="0"/>
              <a:t>need care,</a:t>
            </a:r>
          </a:p>
          <a:p>
            <a:pPr>
              <a:lnSpc>
                <a:spcPct val="100000"/>
              </a:lnSpc>
              <a:spcBef>
                <a:spcPts val="0"/>
              </a:spcBef>
            </a:pPr>
            <a:r>
              <a:rPr lang="en-US" sz="2400" dirty="0"/>
              <a:t>guaranteed </a:t>
            </a:r>
            <a:br>
              <a:rPr lang="en-US" sz="2400" dirty="0"/>
            </a:br>
            <a:r>
              <a:rPr lang="en-US" sz="2400" dirty="0"/>
              <a:t>cash benefit </a:t>
            </a:r>
            <a:br>
              <a:rPr lang="en-US" sz="2400" dirty="0"/>
            </a:br>
            <a:r>
              <a:rPr lang="en-US" sz="2400" dirty="0"/>
              <a:t>for LTC</a:t>
            </a:r>
            <a:r>
              <a:rPr lang="en-US" sz="2400" baseline="30000" dirty="0"/>
              <a:t>1</a:t>
            </a:r>
            <a:endParaRPr lang="en-US" sz="2400" dirty="0"/>
          </a:p>
        </p:txBody>
      </p:sp>
      <p:sp>
        <p:nvSpPr>
          <p:cNvPr id="15" name="Text Placeholder 7">
            <a:extLst>
              <a:ext uri="{FF2B5EF4-FFF2-40B4-BE49-F238E27FC236}">
                <a16:creationId xmlns:a16="http://schemas.microsoft.com/office/drawing/2014/main" id="{5618B624-7F8E-3B49-964C-0CCF1F492B2C}"/>
              </a:ext>
            </a:extLst>
          </p:cNvPr>
          <p:cNvSpPr txBox="1">
            <a:spLocks/>
          </p:cNvSpPr>
          <p:nvPr/>
        </p:nvSpPr>
        <p:spPr>
          <a:xfrm>
            <a:off x="3556852" y="4001042"/>
            <a:ext cx="2217415" cy="17266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When they die, </a:t>
            </a:r>
            <a:r>
              <a:rPr lang="en-US" sz="2400" dirty="0"/>
              <a:t>guaranteed </a:t>
            </a:r>
            <a:br>
              <a:rPr lang="en-US" sz="2400" dirty="0"/>
            </a:br>
            <a:r>
              <a:rPr lang="en-US" sz="2400" dirty="0"/>
              <a:t>death benefit</a:t>
            </a:r>
          </a:p>
        </p:txBody>
      </p:sp>
      <p:sp>
        <p:nvSpPr>
          <p:cNvPr id="16" name="Text Placeholder 8">
            <a:extLst>
              <a:ext uri="{FF2B5EF4-FFF2-40B4-BE49-F238E27FC236}">
                <a16:creationId xmlns:a16="http://schemas.microsoft.com/office/drawing/2014/main" id="{28DB8BF9-E346-B74E-BE35-6E75EF86FE7E}"/>
              </a:ext>
            </a:extLst>
          </p:cNvPr>
          <p:cNvSpPr txBox="1">
            <a:spLocks/>
          </p:cNvSpPr>
          <p:nvPr/>
        </p:nvSpPr>
        <p:spPr>
          <a:xfrm>
            <a:off x="6172200" y="4010593"/>
            <a:ext cx="2728419" cy="2472273"/>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ts val="0"/>
              </a:spcBef>
            </a:pPr>
            <a:r>
              <a:rPr lang="en-US" sz="2400" b="1" dirty="0"/>
              <a:t>If they want money back, </a:t>
            </a:r>
          </a:p>
          <a:p>
            <a:pPr>
              <a:lnSpc>
                <a:spcPts val="2400"/>
              </a:lnSpc>
              <a:spcBef>
                <a:spcPts val="0"/>
              </a:spcBef>
            </a:pPr>
            <a:r>
              <a:rPr lang="en-US" sz="2400" dirty="0"/>
              <a:t>guaranteed </a:t>
            </a:r>
            <a:br>
              <a:rPr lang="en-US" sz="2400" dirty="0"/>
            </a:br>
            <a:r>
              <a:rPr lang="en-US" sz="2400" dirty="0"/>
              <a:t>return of premium</a:t>
            </a:r>
            <a:r>
              <a:rPr lang="en-US" sz="2400" baseline="30000" dirty="0"/>
              <a:t>2</a:t>
            </a:r>
          </a:p>
        </p:txBody>
      </p:sp>
      <p:pic>
        <p:nvPicPr>
          <p:cNvPr id="23" name="Graphic 22">
            <a:extLst>
              <a:ext uri="{FF2B5EF4-FFF2-40B4-BE49-F238E27FC236}">
                <a16:creationId xmlns:a16="http://schemas.microsoft.com/office/drawing/2014/main" id="{3E36E32E-8EA8-AC4E-8E43-EF5E4DAEB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0294" y="2535798"/>
            <a:ext cx="1211124" cy="1211124"/>
          </a:xfrm>
          <a:prstGeom prst="rect">
            <a:avLst/>
          </a:prstGeom>
        </p:spPr>
      </p:pic>
      <p:pic>
        <p:nvPicPr>
          <p:cNvPr id="19" name="Graphic 18">
            <a:extLst>
              <a:ext uri="{FF2B5EF4-FFF2-40B4-BE49-F238E27FC236}">
                <a16:creationId xmlns:a16="http://schemas.microsoft.com/office/drawing/2014/main" id="{0D257FCA-E76F-8841-B8C5-6CB0B2B700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8702" y="2528385"/>
            <a:ext cx="1225048" cy="1225048"/>
          </a:xfrm>
          <a:prstGeom prst="rect">
            <a:avLst/>
          </a:prstGeom>
        </p:spPr>
      </p:pic>
      <p:sp>
        <p:nvSpPr>
          <p:cNvPr id="26" name="Text Placeholder 8">
            <a:extLst>
              <a:ext uri="{FF2B5EF4-FFF2-40B4-BE49-F238E27FC236}">
                <a16:creationId xmlns:a16="http://schemas.microsoft.com/office/drawing/2014/main" id="{FCD32892-6935-4A17-9C7C-7D4C0BD47039}"/>
              </a:ext>
            </a:extLst>
          </p:cNvPr>
          <p:cNvSpPr txBox="1">
            <a:spLocks/>
          </p:cNvSpPr>
          <p:nvPr/>
        </p:nvSpPr>
        <p:spPr>
          <a:xfrm>
            <a:off x="8793858" y="3987382"/>
            <a:ext cx="2630064" cy="2697594"/>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 typeface="Arial" panose="020B0604020202020204" pitchFamily="34" charset="0"/>
              <a:buNone/>
              <a:tabLst/>
              <a:defRPr sz="2000" kern="1200">
                <a:solidFill>
                  <a:schemeClr val="accent5"/>
                </a:solidFill>
                <a:latin typeface="+mn-lt"/>
                <a:ea typeface="+mn-ea"/>
                <a:cs typeface="+mn-cs"/>
              </a:defRPr>
            </a:lvl1pPr>
            <a:lvl2pPr marL="233363" indent="0" algn="l" defTabSz="914400" rtl="0" eaLnBrk="1" latinLnBrk="0" hangingPunct="1">
              <a:lnSpc>
                <a:spcPts val="2200"/>
              </a:lnSpc>
              <a:spcBef>
                <a:spcPts val="500"/>
              </a:spcBef>
              <a:buFont typeface="Courier New" panose="02070309020205020404" pitchFamily="49" charset="0"/>
              <a:buNone/>
              <a:defRPr sz="2000" kern="1200">
                <a:solidFill>
                  <a:schemeClr val="tx1"/>
                </a:solidFill>
                <a:latin typeface="+mn-lt"/>
                <a:ea typeface="+mn-ea"/>
                <a:cs typeface="+mn-cs"/>
              </a:defRPr>
            </a:lvl2pPr>
            <a:lvl3pPr marL="465138"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2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400" b="1" dirty="0"/>
              <a:t>If they stop paying premiums,</a:t>
            </a:r>
          </a:p>
          <a:p>
            <a:pPr>
              <a:lnSpc>
                <a:spcPct val="100000"/>
              </a:lnSpc>
              <a:spcBef>
                <a:spcPts val="0"/>
              </a:spcBef>
            </a:pPr>
            <a:r>
              <a:rPr lang="en-US" sz="2400" dirty="0"/>
              <a:t>guaranteed reduced paid-up benefits</a:t>
            </a:r>
            <a:r>
              <a:rPr lang="en-US" sz="2400" baseline="30000" dirty="0"/>
              <a:t>3</a:t>
            </a:r>
          </a:p>
        </p:txBody>
      </p:sp>
      <p:pic>
        <p:nvPicPr>
          <p:cNvPr id="12" name="Graphic 11">
            <a:extLst>
              <a:ext uri="{FF2B5EF4-FFF2-40B4-BE49-F238E27FC236}">
                <a16:creationId xmlns:a16="http://schemas.microsoft.com/office/drawing/2014/main" id="{06FE9DC3-F003-4FA2-B64A-795C02189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501" y="2438400"/>
            <a:ext cx="1405920" cy="1405920"/>
          </a:xfrm>
          <a:prstGeom prst="rect">
            <a:avLst/>
          </a:prstGeom>
        </p:spPr>
      </p:pic>
      <p:pic>
        <p:nvPicPr>
          <p:cNvPr id="13" name="Graphic 12">
            <a:extLst>
              <a:ext uri="{FF2B5EF4-FFF2-40B4-BE49-F238E27FC236}">
                <a16:creationId xmlns:a16="http://schemas.microsoft.com/office/drawing/2014/main" id="{26C5C0EC-9F39-46F5-A47A-49511AD7D8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47967" y="2535798"/>
            <a:ext cx="1243034" cy="1243034"/>
          </a:xfrm>
          <a:prstGeom prst="rect">
            <a:avLst/>
          </a:prstGeom>
        </p:spPr>
      </p:pic>
      <p:sp>
        <p:nvSpPr>
          <p:cNvPr id="11" name="TextBox 10">
            <a:extLst>
              <a:ext uri="{FF2B5EF4-FFF2-40B4-BE49-F238E27FC236}">
                <a16:creationId xmlns:a16="http://schemas.microsoft.com/office/drawing/2014/main" id="{0E9A4A7F-44A7-4FAA-9A7A-99CB093DC8E0}"/>
              </a:ext>
            </a:extLst>
          </p:cNvPr>
          <p:cNvSpPr txBox="1"/>
          <p:nvPr/>
        </p:nvSpPr>
        <p:spPr>
          <a:xfrm>
            <a:off x="768078" y="5903893"/>
            <a:ext cx="11295530" cy="1015663"/>
          </a:xfrm>
          <a:prstGeom prst="rect">
            <a:avLst/>
          </a:prstGeom>
          <a:noFill/>
        </p:spPr>
        <p:txBody>
          <a:bodyPr wrap="square" rtlCol="0">
            <a:spAutoFit/>
          </a:bodyPr>
          <a:lstStyle/>
          <a:p>
            <a:pPr marL="228600" indent="-228600">
              <a:buAutoNum type="arabicPeriod"/>
            </a:pPr>
            <a:r>
              <a:rPr lang="en-US" sz="1000" dirty="0"/>
              <a:t>If owner/insured are different, benefits will be paid to the owner upon the insured being certified as a chronically ill individual. </a:t>
            </a:r>
          </a:p>
          <a:p>
            <a:pPr marL="228600" indent="-228600">
              <a:buAutoNum type="arabicPeriod"/>
            </a:pPr>
            <a:r>
              <a:rPr lang="en-US" sz="1000" b="0" i="0" u="none" strike="noStrike" baseline="0" dirty="0">
                <a:solidFill>
                  <a:srgbClr val="57585A"/>
                </a:solidFill>
              </a:rPr>
              <a:t>Upon surrender, the policy owner will receive the surrender value proceeds. The surrender value proceeds may not equal the sum of premiums paid. Surrenders are subject to a return of premium vesting schedule. Policies that are fully vested are eligible for a full return of all premiums paid. </a:t>
            </a:r>
          </a:p>
          <a:p>
            <a:pPr marL="228600" indent="-228600">
              <a:buAutoNum type="arabicPeriod"/>
            </a:pPr>
            <a:r>
              <a:rPr lang="en-US" sz="1000" dirty="0"/>
              <a:t>If the policy owner stops making premium payments, they may choose to receive reduced paid-up benefits. This refers to the reduced paid-up nonforfeiture benefit that purchases paid-up insurance in the event of premium lapse.</a:t>
            </a:r>
          </a:p>
          <a:p>
            <a:pPr marL="228600" indent="-228600">
              <a:buAutoNum type="arabicPeriod"/>
            </a:pPr>
            <a:endParaRPr lang="en-US" sz="1000" dirty="0"/>
          </a:p>
        </p:txBody>
      </p:sp>
    </p:spTree>
    <p:extLst>
      <p:ext uri="{BB962C8B-B14F-4D97-AF65-F5344CB8AC3E}">
        <p14:creationId xmlns:p14="http://schemas.microsoft.com/office/powerpoint/2010/main" val="2475303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1447800"/>
            <a:ext cx="5394960" cy="699935"/>
          </a:xfrm>
        </p:spPr>
        <p:txBody>
          <a:bodyPr/>
          <a:lstStyle/>
          <a:p>
            <a:r>
              <a:rPr lang="en-US" dirty="0"/>
              <a:t>Example</a:t>
            </a:r>
          </a:p>
        </p:txBody>
      </p:sp>
      <p:sp>
        <p:nvSpPr>
          <p:cNvPr id="26" name="Rectangle 25">
            <a:extLst>
              <a:ext uri="{FF2B5EF4-FFF2-40B4-BE49-F238E27FC236}">
                <a16:creationId xmlns:a16="http://schemas.microsoft.com/office/drawing/2014/main" id="{2D48E3EB-1B47-6542-8E43-40F3A76421AF}"/>
              </a:ext>
            </a:extLst>
          </p:cNvPr>
          <p:cNvSpPr/>
          <p:nvPr/>
        </p:nvSpPr>
        <p:spPr>
          <a:xfrm>
            <a:off x="4533551" y="4541628"/>
            <a:ext cx="1789800" cy="914400"/>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231387-5F0B-3042-BC92-A2EF31B03EB5}"/>
              </a:ext>
            </a:extLst>
          </p:cNvPr>
          <p:cNvSpPr/>
          <p:nvPr/>
        </p:nvSpPr>
        <p:spPr>
          <a:xfrm>
            <a:off x="4533551" y="5112800"/>
            <a:ext cx="1789800" cy="343227"/>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8D166D8-D86F-224A-9947-86C0821934DC}"/>
              </a:ext>
            </a:extLst>
          </p:cNvPr>
          <p:cNvSpPr/>
          <p:nvPr/>
        </p:nvSpPr>
        <p:spPr>
          <a:xfrm>
            <a:off x="7024243" y="3761055"/>
            <a:ext cx="1789800" cy="169497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854E02-249A-F346-9320-686B7DA6D720}"/>
              </a:ext>
            </a:extLst>
          </p:cNvPr>
          <p:cNvSpPr/>
          <p:nvPr/>
        </p:nvSpPr>
        <p:spPr>
          <a:xfrm>
            <a:off x="7024243" y="4719685"/>
            <a:ext cx="1789800" cy="736342"/>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DD245F-256B-4548-8325-572D1BC8C27A}"/>
              </a:ext>
            </a:extLst>
          </p:cNvPr>
          <p:cNvSpPr/>
          <p:nvPr/>
        </p:nvSpPr>
        <p:spPr>
          <a:xfrm>
            <a:off x="9489177" y="2903695"/>
            <a:ext cx="1789800" cy="2552332"/>
          </a:xfrm>
          <a:prstGeom prst="rect">
            <a:avLst/>
          </a:prstGeom>
          <a:solidFill>
            <a:srgbClr val="94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44E5AC7-8002-4147-B270-E28334736FFE}"/>
              </a:ext>
            </a:extLst>
          </p:cNvPr>
          <p:cNvSpPr/>
          <p:nvPr/>
        </p:nvSpPr>
        <p:spPr>
          <a:xfrm>
            <a:off x="9489177" y="4069101"/>
            <a:ext cx="1789800" cy="1386926"/>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ontent Placeholder 2">
            <a:extLst>
              <a:ext uri="{FF2B5EF4-FFF2-40B4-BE49-F238E27FC236}">
                <a16:creationId xmlns:a16="http://schemas.microsoft.com/office/drawing/2014/main" id="{9B6655AF-9CA4-A944-81DB-E4E6C3A99A4D}"/>
              </a:ext>
            </a:extLst>
          </p:cNvPr>
          <p:cNvSpPr txBox="1">
            <a:spLocks/>
          </p:cNvSpPr>
          <p:nvPr/>
        </p:nvSpPr>
        <p:spPr>
          <a:xfrm>
            <a:off x="876301" y="2449453"/>
            <a:ext cx="3005493" cy="2416121"/>
          </a:xfrm>
          <a:prstGeom prst="rect">
            <a:avLst/>
          </a:prstGeom>
        </p:spPr>
        <p:txBody>
          <a:bodyPr vert="horz" lIns="0" tIns="0" rIns="0" bIns="0" numCol="1" rtlCol="0" anchor="t" anchorCtr="0">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744" indent="-237744">
              <a:lnSpc>
                <a:spcPts val="2600"/>
              </a:lnSpc>
              <a:buFont typeface="Arial" panose="020B0604020202020204" pitchFamily="34" charset="0"/>
              <a:buChar char="•"/>
            </a:pPr>
            <a:r>
              <a:rPr lang="en-US" sz="2400" dirty="0">
                <a:solidFill>
                  <a:schemeClr val="tx1"/>
                </a:solidFill>
              </a:rPr>
              <a:t>$100,000 single-pay</a:t>
            </a:r>
          </a:p>
          <a:p>
            <a:pPr marL="237744" indent="-237744">
              <a:lnSpc>
                <a:spcPts val="2600"/>
              </a:lnSpc>
              <a:buFont typeface="Arial" panose="020B0604020202020204" pitchFamily="34" charset="0"/>
              <a:buChar char="•"/>
            </a:pPr>
            <a:r>
              <a:rPr lang="en-US" sz="2400" dirty="0">
                <a:solidFill>
                  <a:schemeClr val="tx1"/>
                </a:solidFill>
              </a:rPr>
              <a:t>6-year benefit period</a:t>
            </a:r>
          </a:p>
          <a:p>
            <a:pPr marL="237744" indent="-237744">
              <a:lnSpc>
                <a:spcPts val="2600"/>
              </a:lnSpc>
              <a:buFont typeface="Arial" panose="020B0604020202020204" pitchFamily="34" charset="0"/>
              <a:buChar char="•"/>
            </a:pPr>
            <a:r>
              <a:rPr lang="en-US" sz="2400" dirty="0">
                <a:solidFill>
                  <a:schemeClr val="tx1"/>
                </a:solidFill>
              </a:rPr>
              <a:t>3% compound inflation protection option</a:t>
            </a:r>
          </a:p>
          <a:p>
            <a:pPr>
              <a:lnSpc>
                <a:spcPts val="2600"/>
              </a:lnSpc>
            </a:pPr>
            <a:endParaRPr lang="en-US" sz="2400" dirty="0">
              <a:solidFill>
                <a:schemeClr val="tx1"/>
              </a:solidFill>
            </a:endParaRPr>
          </a:p>
        </p:txBody>
      </p:sp>
      <p:sp>
        <p:nvSpPr>
          <p:cNvPr id="43" name="Rectangle 42">
            <a:extLst>
              <a:ext uri="{FF2B5EF4-FFF2-40B4-BE49-F238E27FC236}">
                <a16:creationId xmlns:a16="http://schemas.microsoft.com/office/drawing/2014/main" id="{8F6D62EE-A3F8-884E-9F22-56BB4D5D8CA1}"/>
              </a:ext>
            </a:extLst>
          </p:cNvPr>
          <p:cNvSpPr/>
          <p:nvPr/>
        </p:nvSpPr>
        <p:spPr>
          <a:xfrm>
            <a:off x="4510692" y="5634108"/>
            <a:ext cx="2127792"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$103,918</a:t>
            </a:r>
          </a:p>
          <a:p>
            <a:pPr>
              <a:lnSpc>
                <a:spcPts val="2080"/>
              </a:lnSpc>
            </a:pPr>
            <a:r>
              <a:rPr lang="en-US" sz="2400" dirty="0">
                <a:solidFill>
                  <a:schemeClr val="bg2"/>
                </a:solidFill>
              </a:rPr>
              <a:t>■</a:t>
            </a:r>
            <a:r>
              <a:rPr lang="en-US" dirty="0">
                <a:solidFill>
                  <a:schemeClr val="bg2"/>
                </a:solidFill>
              </a:rPr>
              <a:t> </a:t>
            </a:r>
            <a:r>
              <a:rPr lang="en-US" sz="1600" dirty="0"/>
              <a:t>Age 85: </a:t>
            </a:r>
            <a:r>
              <a:rPr lang="en-US" sz="1600" b="1" dirty="0"/>
              <a:t>$217,581</a:t>
            </a:r>
            <a:endParaRPr lang="en-US" dirty="0"/>
          </a:p>
        </p:txBody>
      </p:sp>
      <p:sp>
        <p:nvSpPr>
          <p:cNvPr id="45" name="TextBox 44">
            <a:extLst>
              <a:ext uri="{FF2B5EF4-FFF2-40B4-BE49-F238E27FC236}">
                <a16:creationId xmlns:a16="http://schemas.microsoft.com/office/drawing/2014/main" id="{C843C392-C36D-FF46-B2BE-AEDDB25DFFD8}"/>
              </a:ext>
            </a:extLst>
          </p:cNvPr>
          <p:cNvSpPr txBox="1"/>
          <p:nvPr/>
        </p:nvSpPr>
        <p:spPr>
          <a:xfrm>
            <a:off x="4556928" y="3710679"/>
            <a:ext cx="1766424"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Acceleration for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2-year benefit</a:t>
            </a:r>
          </a:p>
        </p:txBody>
      </p:sp>
      <p:sp>
        <p:nvSpPr>
          <p:cNvPr id="47" name="TextBox 46">
            <a:extLst>
              <a:ext uri="{FF2B5EF4-FFF2-40B4-BE49-F238E27FC236}">
                <a16:creationId xmlns:a16="http://schemas.microsoft.com/office/drawing/2014/main" id="{10C9A498-24CF-3F4D-B6A1-DE616464340D}"/>
              </a:ext>
            </a:extLst>
          </p:cNvPr>
          <p:cNvSpPr txBox="1"/>
          <p:nvPr/>
        </p:nvSpPr>
        <p:spPr>
          <a:xfrm>
            <a:off x="7024243" y="2938473"/>
            <a:ext cx="2177345" cy="730969"/>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Extension of </a:t>
            </a:r>
            <a:br>
              <a:rPr lang="en-US" sz="1600" b="1" dirty="0">
                <a:solidFill>
                  <a:schemeClr val="accent5"/>
                </a:solidFill>
              </a:rPr>
            </a:br>
            <a:r>
              <a:rPr lang="en-US" sz="1600" b="1" dirty="0">
                <a:solidFill>
                  <a:schemeClr val="accent5"/>
                </a:solidFill>
              </a:rPr>
              <a:t>LTC Agreement</a:t>
            </a:r>
          </a:p>
          <a:p>
            <a:pPr>
              <a:lnSpc>
                <a:spcPts val="1860"/>
              </a:lnSpc>
            </a:pPr>
            <a:r>
              <a:rPr lang="en-US" sz="1600" dirty="0">
                <a:solidFill>
                  <a:schemeClr val="accent5"/>
                </a:solidFill>
              </a:rPr>
              <a:t>4-year benefit</a:t>
            </a:r>
          </a:p>
        </p:txBody>
      </p:sp>
      <p:sp>
        <p:nvSpPr>
          <p:cNvPr id="48" name="TextBox 47">
            <a:extLst>
              <a:ext uri="{FF2B5EF4-FFF2-40B4-BE49-F238E27FC236}">
                <a16:creationId xmlns:a16="http://schemas.microsoft.com/office/drawing/2014/main" id="{7E1522E7-E9D4-F84C-AE76-4AB3E5FD9636}"/>
              </a:ext>
            </a:extLst>
          </p:cNvPr>
          <p:cNvSpPr txBox="1"/>
          <p:nvPr/>
        </p:nvSpPr>
        <p:spPr>
          <a:xfrm>
            <a:off x="9489177" y="2324769"/>
            <a:ext cx="2091885" cy="487313"/>
          </a:xfrm>
          <a:prstGeom prst="rect">
            <a:avLst/>
          </a:prstGeom>
          <a:noFill/>
        </p:spPr>
        <p:txBody>
          <a:bodyPr wrap="square" lIns="0" tIns="0" rIns="0" bIns="0">
            <a:spAutoFit/>
          </a:bodyPr>
          <a:lstStyle/>
          <a:p>
            <a:pPr>
              <a:lnSpc>
                <a:spcPts val="1860"/>
              </a:lnSpc>
              <a:spcBef>
                <a:spcPts val="600"/>
              </a:spcBef>
            </a:pPr>
            <a:r>
              <a:rPr lang="en-US" sz="1600" b="1" dirty="0">
                <a:solidFill>
                  <a:schemeClr val="accent5"/>
                </a:solidFill>
              </a:rPr>
              <a:t>Total LTC benefits</a:t>
            </a:r>
          </a:p>
          <a:p>
            <a:pPr>
              <a:lnSpc>
                <a:spcPts val="1860"/>
              </a:lnSpc>
            </a:pPr>
            <a:r>
              <a:rPr lang="en-US" sz="1600" dirty="0">
                <a:solidFill>
                  <a:schemeClr val="accent5"/>
                </a:solidFill>
              </a:rPr>
              <a:t>6-year benefit</a:t>
            </a:r>
          </a:p>
        </p:txBody>
      </p:sp>
      <p:sp>
        <p:nvSpPr>
          <p:cNvPr id="49" name="Rectangle 48">
            <a:extLst>
              <a:ext uri="{FF2B5EF4-FFF2-40B4-BE49-F238E27FC236}">
                <a16:creationId xmlns:a16="http://schemas.microsoft.com/office/drawing/2014/main" id="{04A1344D-530F-3945-816D-E85D8C22335A}"/>
              </a:ext>
            </a:extLst>
          </p:cNvPr>
          <p:cNvSpPr/>
          <p:nvPr/>
        </p:nvSpPr>
        <p:spPr>
          <a:xfrm>
            <a:off x="7016935" y="5627583"/>
            <a:ext cx="2420551" cy="552972"/>
          </a:xfrm>
          <a:prstGeom prst="rect">
            <a:avLst/>
          </a:prstGeom>
        </p:spPr>
        <p:txBody>
          <a:bodyPr wrap="square" lIns="0" tIns="0" rIns="0" bIns="0">
            <a:spAutoFit/>
          </a:bodyPr>
          <a:lstStyle/>
          <a:p>
            <a:pPr>
              <a:lnSpc>
                <a:spcPts val="2060"/>
              </a:lnSpc>
            </a:pPr>
            <a:r>
              <a:rPr lang="en-US" sz="2400" dirty="0">
                <a:solidFill>
                  <a:schemeClr val="accent1"/>
                </a:solidFill>
              </a:rPr>
              <a:t>■</a:t>
            </a:r>
            <a:r>
              <a:rPr lang="en-US" dirty="0">
                <a:solidFill>
                  <a:schemeClr val="accent1"/>
                </a:solidFill>
              </a:rPr>
              <a:t> </a:t>
            </a:r>
            <a:r>
              <a:rPr lang="en-US" sz="1600" dirty="0"/>
              <a:t>Day 1: </a:t>
            </a:r>
            <a:r>
              <a:rPr lang="en-US" sz="1600" b="1" dirty="0"/>
              <a:t>$227,207</a:t>
            </a:r>
          </a:p>
          <a:p>
            <a:pPr>
              <a:lnSpc>
                <a:spcPts val="2060"/>
              </a:lnSpc>
            </a:pPr>
            <a:r>
              <a:rPr lang="en-US" sz="2800" dirty="0">
                <a:solidFill>
                  <a:schemeClr val="bg2"/>
                </a:solidFill>
              </a:rPr>
              <a:t>■</a:t>
            </a:r>
            <a:r>
              <a:rPr lang="en-US" dirty="0">
                <a:solidFill>
                  <a:schemeClr val="bg2"/>
                </a:solidFill>
              </a:rPr>
              <a:t> </a:t>
            </a:r>
            <a:r>
              <a:rPr lang="en-US" sz="1600" dirty="0"/>
              <a:t>Age 85: </a:t>
            </a:r>
            <a:r>
              <a:rPr lang="en-US" sz="1600" b="1" dirty="0"/>
              <a:t>$475,722</a:t>
            </a:r>
            <a:endParaRPr lang="en-US" dirty="0"/>
          </a:p>
        </p:txBody>
      </p:sp>
      <p:sp>
        <p:nvSpPr>
          <p:cNvPr id="51" name="Rectangle 50">
            <a:extLst>
              <a:ext uri="{FF2B5EF4-FFF2-40B4-BE49-F238E27FC236}">
                <a16:creationId xmlns:a16="http://schemas.microsoft.com/office/drawing/2014/main" id="{2A94F190-8B4C-CE4A-A778-61601D469ED7}"/>
              </a:ext>
            </a:extLst>
          </p:cNvPr>
          <p:cNvSpPr/>
          <p:nvPr/>
        </p:nvSpPr>
        <p:spPr>
          <a:xfrm>
            <a:off x="9466649" y="5634108"/>
            <a:ext cx="2420551" cy="541302"/>
          </a:xfrm>
          <a:prstGeom prst="rect">
            <a:avLst/>
          </a:prstGeom>
        </p:spPr>
        <p:txBody>
          <a:bodyPr wrap="square" lIns="0" tIns="0" rIns="0" bIns="0">
            <a:spAutoFit/>
          </a:bodyPr>
          <a:lstStyle/>
          <a:p>
            <a:pPr>
              <a:lnSpc>
                <a:spcPts val="2080"/>
              </a:lnSpc>
            </a:pPr>
            <a:r>
              <a:rPr lang="en-US" sz="2400" dirty="0">
                <a:solidFill>
                  <a:schemeClr val="accent1"/>
                </a:solidFill>
              </a:rPr>
              <a:t>■</a:t>
            </a:r>
            <a:r>
              <a:rPr lang="en-US" dirty="0">
                <a:solidFill>
                  <a:schemeClr val="accent1"/>
                </a:solidFill>
              </a:rPr>
              <a:t> </a:t>
            </a:r>
            <a:r>
              <a:rPr lang="en-US" sz="1600" dirty="0"/>
              <a:t>Day 1: </a:t>
            </a:r>
            <a:r>
              <a:rPr lang="en-US" sz="1600" b="1" dirty="0"/>
              <a:t>$331,125</a:t>
            </a:r>
          </a:p>
          <a:p>
            <a:pPr>
              <a:lnSpc>
                <a:spcPts val="2080"/>
              </a:lnSpc>
            </a:pPr>
            <a:r>
              <a:rPr lang="en-US" sz="2400" dirty="0">
                <a:solidFill>
                  <a:schemeClr val="bg2"/>
                </a:solidFill>
              </a:rPr>
              <a:t>■ </a:t>
            </a:r>
            <a:r>
              <a:rPr lang="en-US" sz="1600" dirty="0"/>
              <a:t>Age 85:</a:t>
            </a:r>
            <a:r>
              <a:rPr lang="en-US" sz="1600" b="1" dirty="0"/>
              <a:t>$693,303</a:t>
            </a:r>
            <a:endParaRPr lang="en-US" dirty="0"/>
          </a:p>
        </p:txBody>
      </p:sp>
      <p:sp>
        <p:nvSpPr>
          <p:cNvPr id="53" name="Rectangle 52">
            <a:extLst>
              <a:ext uri="{FF2B5EF4-FFF2-40B4-BE49-F238E27FC236}">
                <a16:creationId xmlns:a16="http://schemas.microsoft.com/office/drawing/2014/main" id="{864EDD62-2FA0-954D-AA98-8110E9B9BFDD}"/>
              </a:ext>
            </a:extLst>
          </p:cNvPr>
          <p:cNvSpPr/>
          <p:nvPr/>
        </p:nvSpPr>
        <p:spPr>
          <a:xfrm>
            <a:off x="9503040" y="4334241"/>
            <a:ext cx="1789800" cy="856645"/>
          </a:xfrm>
          <a:prstGeom prst="rect">
            <a:avLst/>
          </a:prstGeom>
        </p:spPr>
        <p:txBody>
          <a:bodyPr wrap="square" lIns="0" tIns="0" rIns="0" bIns="0">
            <a:spAutoFit/>
          </a:bodyPr>
          <a:lstStyle/>
          <a:p>
            <a:pPr algn="ctr">
              <a:lnSpc>
                <a:spcPts val="1860"/>
              </a:lnSpc>
            </a:pPr>
            <a:r>
              <a:rPr lang="en-US" sz="1600" b="1" dirty="0">
                <a:solidFill>
                  <a:schemeClr val="bg1"/>
                </a:solidFill>
              </a:rPr>
              <a:t>Max monthly benefit at 85: </a:t>
            </a:r>
          </a:p>
          <a:p>
            <a:pPr algn="ctr"/>
            <a:r>
              <a:rPr lang="en-US" sz="2400" b="1" dirty="0">
                <a:solidFill>
                  <a:schemeClr val="bg1"/>
                </a:solidFill>
              </a:rPr>
              <a:t>$8,932</a:t>
            </a:r>
          </a:p>
        </p:txBody>
      </p:sp>
      <p:sp>
        <p:nvSpPr>
          <p:cNvPr id="54" name="Plus 54">
            <a:extLst>
              <a:ext uri="{FF2B5EF4-FFF2-40B4-BE49-F238E27FC236}">
                <a16:creationId xmlns:a16="http://schemas.microsoft.com/office/drawing/2014/main" id="{5CD235D4-6FC1-A240-9861-2A6245DCA914}"/>
              </a:ext>
            </a:extLst>
          </p:cNvPr>
          <p:cNvSpPr/>
          <p:nvPr/>
        </p:nvSpPr>
        <p:spPr>
          <a:xfrm>
            <a:off x="6373895" y="4715741"/>
            <a:ext cx="594531" cy="594531"/>
          </a:xfrm>
          <a:prstGeom prst="mathPlus">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5" name="Equal 55">
            <a:extLst>
              <a:ext uri="{FF2B5EF4-FFF2-40B4-BE49-F238E27FC236}">
                <a16:creationId xmlns:a16="http://schemas.microsoft.com/office/drawing/2014/main" id="{B9BA4D6B-8E9C-574F-B96E-CA7205068B2E}"/>
              </a:ext>
            </a:extLst>
          </p:cNvPr>
          <p:cNvSpPr/>
          <p:nvPr/>
        </p:nvSpPr>
        <p:spPr>
          <a:xfrm>
            <a:off x="8855511" y="4737668"/>
            <a:ext cx="546745" cy="546745"/>
          </a:xfrm>
          <a:prstGeom prst="mathEqual">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TextBox 55">
            <a:extLst>
              <a:ext uri="{FF2B5EF4-FFF2-40B4-BE49-F238E27FC236}">
                <a16:creationId xmlns:a16="http://schemas.microsoft.com/office/drawing/2014/main" id="{2FC3D331-9884-B440-A549-D3DEB0E197FB}"/>
              </a:ext>
            </a:extLst>
          </p:cNvPr>
          <p:cNvSpPr txBox="1"/>
          <p:nvPr/>
        </p:nvSpPr>
        <p:spPr>
          <a:xfrm>
            <a:off x="4354182" y="6358635"/>
            <a:ext cx="6322742" cy="246221"/>
          </a:xfrm>
          <a:prstGeom prst="rect">
            <a:avLst/>
          </a:prstGeom>
          <a:noFill/>
        </p:spPr>
        <p:txBody>
          <a:bodyPr wrap="square" rtlCol="0">
            <a:spAutoFit/>
          </a:bodyPr>
          <a:lstStyle/>
          <a:p>
            <a:r>
              <a:rPr lang="en-US" sz="1000" dirty="0"/>
              <a:t>This is a hypothetical example for illustrative purposes only.</a:t>
            </a:r>
          </a:p>
        </p:txBody>
      </p:sp>
    </p:spTree>
    <p:extLst>
      <p:ext uri="{BB962C8B-B14F-4D97-AF65-F5344CB8AC3E}">
        <p14:creationId xmlns:p14="http://schemas.microsoft.com/office/powerpoint/2010/main" val="131589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FACB27-37A3-495F-A1F4-1D0716BCA01A}"/>
              </a:ext>
            </a:extLst>
          </p:cNvPr>
          <p:cNvSpPr>
            <a:spLocks noGrp="1"/>
          </p:cNvSpPr>
          <p:nvPr>
            <p:ph type="title"/>
          </p:nvPr>
        </p:nvSpPr>
        <p:spPr/>
        <p:txBody>
          <a:bodyPr/>
          <a:lstStyle/>
          <a:p>
            <a:r>
              <a:rPr lang="en-US" dirty="0"/>
              <a:t>Product features</a:t>
            </a:r>
          </a:p>
        </p:txBody>
      </p:sp>
      <p:grpSp>
        <p:nvGrpSpPr>
          <p:cNvPr id="11" name="Group 10">
            <a:extLst>
              <a:ext uri="{FF2B5EF4-FFF2-40B4-BE49-F238E27FC236}">
                <a16:creationId xmlns:a16="http://schemas.microsoft.com/office/drawing/2014/main" id="{A4A1A233-C225-B141-9F61-372665F451F7}"/>
              </a:ext>
            </a:extLst>
          </p:cNvPr>
          <p:cNvGrpSpPr/>
          <p:nvPr/>
        </p:nvGrpSpPr>
        <p:grpSpPr>
          <a:xfrm>
            <a:off x="7373449" y="2492051"/>
            <a:ext cx="3261949" cy="3171339"/>
            <a:chOff x="7373449" y="2492051"/>
            <a:chExt cx="3261949" cy="3171339"/>
          </a:xfrm>
        </p:grpSpPr>
        <p:sp>
          <p:nvSpPr>
            <p:cNvPr id="10" name="Oval 9">
              <a:extLst>
                <a:ext uri="{FF2B5EF4-FFF2-40B4-BE49-F238E27FC236}">
                  <a16:creationId xmlns:a16="http://schemas.microsoft.com/office/drawing/2014/main" id="{28E4F86F-DA80-1946-85A0-398DDEF77CCB}"/>
                </a:ext>
              </a:extLst>
            </p:cNvPr>
            <p:cNvSpPr/>
            <p:nvPr/>
          </p:nvSpPr>
          <p:spPr>
            <a:xfrm>
              <a:off x="9314120" y="2694982"/>
              <a:ext cx="1158949" cy="1158949"/>
            </a:xfrm>
            <a:prstGeom prst="ellipse">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418749A-B997-6D4A-9427-D394247D1586}"/>
                </a:ext>
              </a:extLst>
            </p:cNvPr>
            <p:cNvPicPr>
              <a:picLocks noChangeAspect="1"/>
            </p:cNvPicPr>
            <p:nvPr/>
          </p:nvPicPr>
          <p:blipFill>
            <a:blip r:embed="rId3"/>
            <a:stretch>
              <a:fillRect/>
            </a:stretch>
          </p:blipFill>
          <p:spPr>
            <a:xfrm>
              <a:off x="7373449" y="2492051"/>
              <a:ext cx="3261949" cy="3171339"/>
            </a:xfrm>
            <a:prstGeom prst="rect">
              <a:avLst/>
            </a:prstGeom>
          </p:spPr>
        </p:pic>
        <p:sp>
          <p:nvSpPr>
            <p:cNvPr id="8" name="Oval 7">
              <a:extLst>
                <a:ext uri="{FF2B5EF4-FFF2-40B4-BE49-F238E27FC236}">
                  <a16:creationId xmlns:a16="http://schemas.microsoft.com/office/drawing/2014/main" id="{ACB9BA33-671A-0448-8290-45E1E2B0870A}"/>
                </a:ext>
              </a:extLst>
            </p:cNvPr>
            <p:cNvSpPr/>
            <p:nvPr/>
          </p:nvSpPr>
          <p:spPr>
            <a:xfrm>
              <a:off x="8229600" y="4359349"/>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9DC9EB7-E38F-BD48-BB20-4BE847999F79}"/>
                </a:ext>
              </a:extLst>
            </p:cNvPr>
            <p:cNvSpPr/>
            <p:nvPr/>
          </p:nvSpPr>
          <p:spPr>
            <a:xfrm>
              <a:off x="9711299" y="3098886"/>
              <a:ext cx="355961" cy="355961"/>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073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2391182"/>
            <a:ext cx="3484347" cy="3108543"/>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2-7 years LTC benefit duration</a:t>
            </a:r>
          </a:p>
          <a:p>
            <a:pPr marL="285750" indent="-285750">
              <a:spcBef>
                <a:spcPts val="1200"/>
              </a:spcBef>
              <a:buClr>
                <a:schemeClr val="tx1"/>
              </a:buClr>
              <a:buSzPct val="110000"/>
              <a:buFont typeface="Wingdings" pitchFamily="2" charset="2"/>
              <a:buChar char="ü"/>
            </a:pPr>
            <a:r>
              <a:rPr lang="en-US" dirty="0"/>
              <a:t>Potential to deduct LTC premiums</a:t>
            </a:r>
          </a:p>
          <a:p>
            <a:pPr>
              <a:spcBef>
                <a:spcPts val="1200"/>
              </a:spcBef>
              <a:buClr>
                <a:schemeClr val="tx1"/>
              </a:buClr>
              <a:buSzPct val="110000"/>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2391182"/>
            <a:ext cx="3659161" cy="1969770"/>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p:txBody>
      </p:sp>
    </p:spTree>
    <p:extLst>
      <p:ext uri="{BB962C8B-B14F-4D97-AF65-F5344CB8AC3E}">
        <p14:creationId xmlns:p14="http://schemas.microsoft.com/office/powerpoint/2010/main" val="1354981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016" y="5370582"/>
            <a:ext cx="10668000" cy="960120"/>
          </a:xfrm>
        </p:spPr>
        <p:txBody>
          <a:bodyPr/>
          <a:lstStyle/>
          <a:p>
            <a:r>
              <a:rPr lang="en-US" dirty="0"/>
              <a:t>Product features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158252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158252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158252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1731778"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1731778"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1731778"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1433277"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1433277"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1433277"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1881029"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1881029"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1881029"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1251192"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1482354"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1171892" y="2239916"/>
            <a:ext cx="2491042" cy="2491042"/>
          </a:xfrm>
          <a:prstGeom prst="ellipse">
            <a:avLst/>
          </a:prstGeom>
          <a:solidFill>
            <a:srgbClr val="CDD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56424" y="1786498"/>
            <a:ext cx="3484347" cy="4247317"/>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Guaranteed LTC benefit (7702B)</a:t>
            </a:r>
          </a:p>
          <a:p>
            <a:pPr marL="285750" indent="-285750">
              <a:spcBef>
                <a:spcPts val="1200"/>
              </a:spcBef>
              <a:buClr>
                <a:schemeClr val="tx1"/>
              </a:buClr>
              <a:buSzPct val="110000"/>
              <a:buFont typeface="Wingdings" pitchFamily="2" charset="2"/>
              <a:buChar char="ü"/>
            </a:pPr>
            <a:r>
              <a:rPr lang="en-US" dirty="0"/>
              <a:t>Guaranteed death benefit</a:t>
            </a:r>
          </a:p>
          <a:p>
            <a:pPr marL="285750" indent="-285750">
              <a:spcBef>
                <a:spcPts val="1200"/>
              </a:spcBef>
              <a:buClr>
                <a:schemeClr val="tx1"/>
              </a:buClr>
              <a:buSzPct val="110000"/>
              <a:buFont typeface="Wingdings" pitchFamily="2" charset="2"/>
              <a:buChar char="ü"/>
            </a:pPr>
            <a:r>
              <a:rPr lang="en-US" dirty="0"/>
              <a:t>Guaranteed reduced paid-up benefits</a:t>
            </a:r>
          </a:p>
          <a:p>
            <a:pPr marL="285750" indent="-285750">
              <a:spcBef>
                <a:spcPts val="1200"/>
              </a:spcBef>
              <a:buClr>
                <a:schemeClr val="tx1"/>
              </a:buClr>
              <a:buSzPct val="110000"/>
              <a:buFont typeface="Wingdings" pitchFamily="2" charset="2"/>
              <a:buChar char="ü"/>
            </a:pPr>
            <a:r>
              <a:rPr lang="en-US" dirty="0"/>
              <a:t>Return of premium</a:t>
            </a:r>
          </a:p>
          <a:p>
            <a:pPr marL="285750" indent="-285750">
              <a:spcBef>
                <a:spcPts val="1200"/>
              </a:spcBef>
              <a:buClr>
                <a:schemeClr val="tx1"/>
              </a:buClr>
              <a:buSzPct val="110000"/>
              <a:buFont typeface="Wingdings" pitchFamily="2" charset="2"/>
              <a:buChar char="ü"/>
            </a:pPr>
            <a:r>
              <a:rPr lang="en-US" dirty="0"/>
              <a:t>Multiple premium options (single, 5, 7, 10 or 15 years)</a:t>
            </a:r>
          </a:p>
          <a:p>
            <a:pPr marL="285750" indent="-285750">
              <a:spcBef>
                <a:spcPts val="1200"/>
              </a:spcBef>
              <a:buClr>
                <a:schemeClr val="tx1"/>
              </a:buClr>
              <a:buSzPct val="110000"/>
              <a:buFont typeface="Wingdings" pitchFamily="2" charset="2"/>
              <a:buChar char="ü"/>
            </a:pPr>
            <a:r>
              <a:rPr lang="en-US" dirty="0"/>
              <a:t>Optional inflation protection: 3% and 5%, simple and compound</a:t>
            </a:r>
          </a:p>
          <a:p>
            <a:pPr marL="285750" indent="-285750">
              <a:spcBef>
                <a:spcPts val="1200"/>
              </a:spcBef>
              <a:buClr>
                <a:schemeClr val="tx1"/>
              </a:buClr>
              <a:buSzPct val="110000"/>
              <a:buFont typeface="Wingdings" pitchFamily="2" charset="2"/>
              <a:buChar char="ü"/>
            </a:pPr>
            <a:r>
              <a:rPr lang="en-US" dirty="0"/>
              <a:t>2-7 years LTC benefit duration</a:t>
            </a:r>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1501030" y="2597506"/>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7CDA3458-779D-C6F5-3248-8DADE1FDACFD}"/>
              </a:ext>
            </a:extLst>
          </p:cNvPr>
          <p:cNvSpPr txBox="1"/>
          <p:nvPr/>
        </p:nvSpPr>
        <p:spPr>
          <a:xfrm>
            <a:off x="8660250" y="1786498"/>
            <a:ext cx="3659161" cy="2677656"/>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Potential to deduct LTC premiums</a:t>
            </a:r>
          </a:p>
          <a:p>
            <a:pPr marL="285750" indent="-285750">
              <a:spcBef>
                <a:spcPts val="1200"/>
              </a:spcBef>
              <a:buClr>
                <a:schemeClr val="tx1"/>
              </a:buClr>
              <a:buSzPct val="110000"/>
              <a:buFont typeface="Wingdings" pitchFamily="2" charset="2"/>
              <a:buChar char="ü"/>
            </a:pPr>
            <a:r>
              <a:rPr lang="en-US" dirty="0"/>
              <a:t>Robust international benefits</a:t>
            </a:r>
          </a:p>
          <a:p>
            <a:pPr marL="285750" indent="-285750">
              <a:spcBef>
                <a:spcPts val="1200"/>
              </a:spcBef>
              <a:buClr>
                <a:schemeClr val="tx1"/>
              </a:buClr>
              <a:buSzPct val="110000"/>
              <a:buFont typeface="Wingdings" pitchFamily="2" charset="2"/>
              <a:buChar char="ü"/>
            </a:pPr>
            <a:r>
              <a:rPr lang="en-US" dirty="0"/>
              <a:t>90 calendar day elimination period (zero days for home modification and caregiver training)</a:t>
            </a:r>
          </a:p>
          <a:p>
            <a:pPr marL="285750" indent="-285750">
              <a:spcBef>
                <a:spcPts val="1200"/>
              </a:spcBef>
              <a:buClr>
                <a:schemeClr val="tx1"/>
              </a:buClr>
              <a:buSzPct val="110000"/>
              <a:buFont typeface="Wingdings" pitchFamily="2" charset="2"/>
              <a:buChar char="ü"/>
            </a:pPr>
            <a:r>
              <a:rPr lang="en-US" dirty="0"/>
              <a:t>Terminal illness benefits</a:t>
            </a:r>
          </a:p>
        </p:txBody>
      </p:sp>
    </p:spTree>
    <p:extLst>
      <p:ext uri="{BB962C8B-B14F-4D97-AF65-F5344CB8AC3E}">
        <p14:creationId xmlns:p14="http://schemas.microsoft.com/office/powerpoint/2010/main" val="279212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4145" y="5409028"/>
            <a:ext cx="10668000" cy="960120"/>
          </a:xfrm>
        </p:spPr>
        <p:txBody>
          <a:bodyPr/>
          <a:lstStyle/>
          <a:p>
            <a:r>
              <a:rPr lang="en-US" dirty="0"/>
              <a:t>Product details</a:t>
            </a:r>
            <a:br>
              <a:rPr lang="en-US" dirty="0"/>
            </a:br>
            <a:endParaRPr lang="en-US" dirty="0"/>
          </a:p>
        </p:txBody>
      </p:sp>
      <p:sp>
        <p:nvSpPr>
          <p:cNvPr id="4" name="Freeform: Shape 3">
            <a:extLst>
              <a:ext uri="{FF2B5EF4-FFF2-40B4-BE49-F238E27FC236}">
                <a16:creationId xmlns:a16="http://schemas.microsoft.com/office/drawing/2014/main" id="{F97186FD-7762-4331-AE40-396B83E9E705}"/>
              </a:ext>
            </a:extLst>
          </p:cNvPr>
          <p:cNvSpPr/>
          <p:nvPr/>
        </p:nvSpPr>
        <p:spPr>
          <a:xfrm>
            <a:off x="853548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A60D44A4-1861-4C24-8282-4A07C52C889D}"/>
              </a:ext>
            </a:extLst>
          </p:cNvPr>
          <p:cNvSpPr/>
          <p:nvPr/>
        </p:nvSpPr>
        <p:spPr>
          <a:xfrm>
            <a:off x="853548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9D6881D-A85A-413A-B31D-25441D6AEE66}"/>
              </a:ext>
            </a:extLst>
          </p:cNvPr>
          <p:cNvSpPr/>
          <p:nvPr/>
        </p:nvSpPr>
        <p:spPr>
          <a:xfrm>
            <a:off x="853548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3652DE9-D339-417D-835A-C131BD1E97E8}"/>
              </a:ext>
            </a:extLst>
          </p:cNvPr>
          <p:cNvSpPr/>
          <p:nvPr/>
        </p:nvSpPr>
        <p:spPr>
          <a:xfrm>
            <a:off x="8684731"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409D54C-EC4C-4200-9CD7-6FE8879FDC42}"/>
              </a:ext>
            </a:extLst>
          </p:cNvPr>
          <p:cNvSpPr/>
          <p:nvPr/>
        </p:nvSpPr>
        <p:spPr>
          <a:xfrm>
            <a:off x="8684731"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EA96C13-E78B-4206-86CD-85A356D27397}"/>
              </a:ext>
            </a:extLst>
          </p:cNvPr>
          <p:cNvSpPr/>
          <p:nvPr/>
        </p:nvSpPr>
        <p:spPr>
          <a:xfrm>
            <a:off x="8684731"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DFD6F4A-68DB-43FC-AEA6-396DE1818E8C}"/>
              </a:ext>
            </a:extLst>
          </p:cNvPr>
          <p:cNvSpPr/>
          <p:nvPr/>
        </p:nvSpPr>
        <p:spPr>
          <a:xfrm>
            <a:off x="8386230" y="338313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90D5D9E-C274-4893-999F-CCC729255D34}"/>
              </a:ext>
            </a:extLst>
          </p:cNvPr>
          <p:cNvSpPr/>
          <p:nvPr/>
        </p:nvSpPr>
        <p:spPr>
          <a:xfrm>
            <a:off x="8386230" y="3233888"/>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0A1341F-B9B9-48BF-8954-8CEF06AB4B1D}"/>
              </a:ext>
            </a:extLst>
          </p:cNvPr>
          <p:cNvSpPr/>
          <p:nvPr/>
        </p:nvSpPr>
        <p:spPr>
          <a:xfrm>
            <a:off x="8386230" y="3084637"/>
            <a:ext cx="114808" cy="114808"/>
          </a:xfrm>
          <a:custGeom>
            <a:avLst/>
            <a:gdLst>
              <a:gd name="connsiteX0" fmla="*/ 0 w 114808"/>
              <a:gd name="connsiteY0" fmla="*/ 0 h 114808"/>
              <a:gd name="connsiteX1" fmla="*/ 114808 w 114808"/>
              <a:gd name="connsiteY1" fmla="*/ 0 h 114808"/>
              <a:gd name="connsiteX2" fmla="*/ 114808 w 114808"/>
              <a:gd name="connsiteY2" fmla="*/ 114808 h 114808"/>
              <a:gd name="connsiteX3" fmla="*/ 0 w 114808"/>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8"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34B92BD-BED9-4359-BF31-31DBE42C5753}"/>
              </a:ext>
            </a:extLst>
          </p:cNvPr>
          <p:cNvSpPr/>
          <p:nvPr/>
        </p:nvSpPr>
        <p:spPr>
          <a:xfrm>
            <a:off x="8833982" y="338313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AAC5937-807D-4A86-A8A4-4516D03B840D}"/>
              </a:ext>
            </a:extLst>
          </p:cNvPr>
          <p:cNvSpPr/>
          <p:nvPr/>
        </p:nvSpPr>
        <p:spPr>
          <a:xfrm>
            <a:off x="8833982" y="3233888"/>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E8EEAC6-9882-4CF5-9F3B-FF253D2C97A0}"/>
              </a:ext>
            </a:extLst>
          </p:cNvPr>
          <p:cNvSpPr/>
          <p:nvPr/>
        </p:nvSpPr>
        <p:spPr>
          <a:xfrm>
            <a:off x="8833982" y="3084637"/>
            <a:ext cx="114807" cy="114808"/>
          </a:xfrm>
          <a:custGeom>
            <a:avLst/>
            <a:gdLst>
              <a:gd name="connsiteX0" fmla="*/ 0 w 114807"/>
              <a:gd name="connsiteY0" fmla="*/ 0 h 114808"/>
              <a:gd name="connsiteX1" fmla="*/ 114808 w 114807"/>
              <a:gd name="connsiteY1" fmla="*/ 0 h 114808"/>
              <a:gd name="connsiteX2" fmla="*/ 114808 w 114807"/>
              <a:gd name="connsiteY2" fmla="*/ 114808 h 114808"/>
              <a:gd name="connsiteX3" fmla="*/ 0 w 114807"/>
              <a:gd name="connsiteY3" fmla="*/ 114808 h 114808"/>
            </a:gdLst>
            <a:ahLst/>
            <a:cxnLst>
              <a:cxn ang="0">
                <a:pos x="connsiteX0" y="connsiteY0"/>
              </a:cxn>
              <a:cxn ang="0">
                <a:pos x="connsiteX1" y="connsiteY1"/>
              </a:cxn>
              <a:cxn ang="0">
                <a:pos x="connsiteX2" y="connsiteY2"/>
              </a:cxn>
              <a:cxn ang="0">
                <a:pos x="connsiteX3" y="connsiteY3"/>
              </a:cxn>
            </a:cxnLst>
            <a:rect l="l" t="t" r="r" b="b"/>
            <a:pathLst>
              <a:path w="114807" h="114808">
                <a:moveTo>
                  <a:pt x="0" y="0"/>
                </a:moveTo>
                <a:lnTo>
                  <a:pt x="114808" y="0"/>
                </a:lnTo>
                <a:lnTo>
                  <a:pt x="114808" y="114808"/>
                </a:lnTo>
                <a:lnTo>
                  <a:pt x="0" y="114808"/>
                </a:lnTo>
                <a:close/>
              </a:path>
            </a:pathLst>
          </a:custGeom>
          <a:solidFill>
            <a:schemeClr val="bg1"/>
          </a:solidFill>
          <a:ln w="571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D48612F-66A9-4F2C-816E-7C803B137B97}"/>
              </a:ext>
            </a:extLst>
          </p:cNvPr>
          <p:cNvSpPr/>
          <p:nvPr/>
        </p:nvSpPr>
        <p:spPr>
          <a:xfrm>
            <a:off x="8204145" y="2784185"/>
            <a:ext cx="926615" cy="845675"/>
          </a:xfrm>
          <a:custGeom>
            <a:avLst/>
            <a:gdLst>
              <a:gd name="connsiteX0" fmla="*/ 669962 w 926615"/>
              <a:gd name="connsiteY0" fmla="*/ 68368 h 845675"/>
              <a:gd name="connsiteX1" fmla="*/ 669962 w 926615"/>
              <a:gd name="connsiteY1" fmla="*/ 28702 h 845675"/>
              <a:gd name="connsiteX2" fmla="*/ 641260 w 926615"/>
              <a:gd name="connsiteY2" fmla="*/ 0 h 845675"/>
              <a:gd name="connsiteX3" fmla="*/ 612558 w 926615"/>
              <a:gd name="connsiteY3" fmla="*/ 28702 h 845675"/>
              <a:gd name="connsiteX4" fmla="*/ 612558 w 926615"/>
              <a:gd name="connsiteY4" fmla="*/ 148906 h 845675"/>
              <a:gd name="connsiteX5" fmla="*/ 595366 w 926615"/>
              <a:gd name="connsiteY5" fmla="*/ 223504 h 845675"/>
              <a:gd name="connsiteX6" fmla="*/ 669962 w 926615"/>
              <a:gd name="connsiteY6" fmla="*/ 240698 h 845675"/>
              <a:gd name="connsiteX7" fmla="*/ 687155 w 926615"/>
              <a:gd name="connsiteY7" fmla="*/ 166100 h 845675"/>
              <a:gd name="connsiteX8" fmla="*/ 669962 w 926615"/>
              <a:gd name="connsiteY8" fmla="*/ 148906 h 845675"/>
              <a:gd name="connsiteX9" fmla="*/ 669962 w 926615"/>
              <a:gd name="connsiteY9" fmla="*/ 125944 h 845675"/>
              <a:gd name="connsiteX10" fmla="*/ 869384 w 926615"/>
              <a:gd name="connsiteY10" fmla="*/ 125944 h 845675"/>
              <a:gd name="connsiteX11" fmla="*/ 869384 w 926615"/>
              <a:gd name="connsiteY11" fmla="*/ 788272 h 845675"/>
              <a:gd name="connsiteX12" fmla="*/ 57404 w 926615"/>
              <a:gd name="connsiteY12" fmla="*/ 788272 h 845675"/>
              <a:gd name="connsiteX13" fmla="*/ 57404 w 926615"/>
              <a:gd name="connsiteY13" fmla="*/ 125772 h 845675"/>
              <a:gd name="connsiteX14" fmla="*/ 222211 w 926615"/>
              <a:gd name="connsiteY14" fmla="*/ 125772 h 845675"/>
              <a:gd name="connsiteX15" fmla="*/ 222211 w 926615"/>
              <a:gd name="connsiteY15" fmla="*/ 68368 h 845675"/>
              <a:gd name="connsiteX16" fmla="*/ 0 w 926615"/>
              <a:gd name="connsiteY16" fmla="*/ 68368 h 845675"/>
              <a:gd name="connsiteX17" fmla="*/ 0 w 926615"/>
              <a:gd name="connsiteY17" fmla="*/ 845676 h 845675"/>
              <a:gd name="connsiteX18" fmla="*/ 926615 w 926615"/>
              <a:gd name="connsiteY18" fmla="*/ 845676 h 845675"/>
              <a:gd name="connsiteX19" fmla="*/ 926615 w 926615"/>
              <a:gd name="connsiteY19" fmla="*/ 68368 h 84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6615" h="845675">
                <a:moveTo>
                  <a:pt x="669962" y="68368"/>
                </a:moveTo>
                <a:lnTo>
                  <a:pt x="669962" y="28702"/>
                </a:lnTo>
                <a:cubicBezTo>
                  <a:pt x="669962" y="12850"/>
                  <a:pt x="657109" y="0"/>
                  <a:pt x="641260" y="0"/>
                </a:cubicBezTo>
                <a:cubicBezTo>
                  <a:pt x="625411" y="0"/>
                  <a:pt x="612558" y="12850"/>
                  <a:pt x="612558" y="28702"/>
                </a:cubicBezTo>
                <a:lnTo>
                  <a:pt x="612558" y="148906"/>
                </a:lnTo>
                <a:cubicBezTo>
                  <a:pt x="587209" y="164758"/>
                  <a:pt x="579511" y="198156"/>
                  <a:pt x="595366" y="223504"/>
                </a:cubicBezTo>
                <a:cubicBezTo>
                  <a:pt x="611215" y="248852"/>
                  <a:pt x="644613" y="256550"/>
                  <a:pt x="669962" y="240698"/>
                </a:cubicBezTo>
                <a:cubicBezTo>
                  <a:pt x="695312" y="224847"/>
                  <a:pt x="703010" y="191448"/>
                  <a:pt x="687155" y="166100"/>
                </a:cubicBezTo>
                <a:cubicBezTo>
                  <a:pt x="682803" y="159139"/>
                  <a:pt x="676925" y="153259"/>
                  <a:pt x="669962" y="148906"/>
                </a:cubicBezTo>
                <a:lnTo>
                  <a:pt x="669962" y="125944"/>
                </a:lnTo>
                <a:lnTo>
                  <a:pt x="869384" y="125944"/>
                </a:lnTo>
                <a:lnTo>
                  <a:pt x="869384" y="788272"/>
                </a:lnTo>
                <a:lnTo>
                  <a:pt x="57404" y="788272"/>
                </a:lnTo>
                <a:lnTo>
                  <a:pt x="57404" y="125772"/>
                </a:lnTo>
                <a:lnTo>
                  <a:pt x="222211" y="125772"/>
                </a:lnTo>
                <a:lnTo>
                  <a:pt x="222211" y="68368"/>
                </a:lnTo>
                <a:lnTo>
                  <a:pt x="0" y="68368"/>
                </a:lnTo>
                <a:lnTo>
                  <a:pt x="0" y="845676"/>
                </a:lnTo>
                <a:lnTo>
                  <a:pt x="926615" y="845676"/>
                </a:lnTo>
                <a:lnTo>
                  <a:pt x="926615" y="68368"/>
                </a:lnTo>
                <a:close/>
              </a:path>
            </a:pathLst>
          </a:custGeom>
          <a:solidFill>
            <a:schemeClr val="bg1"/>
          </a:solidFill>
          <a:ln w="571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F8BF721-AB96-48E9-9562-974A4BBFB17B}"/>
              </a:ext>
            </a:extLst>
          </p:cNvPr>
          <p:cNvSpPr/>
          <p:nvPr/>
        </p:nvSpPr>
        <p:spPr>
          <a:xfrm>
            <a:off x="8435307" y="2784185"/>
            <a:ext cx="346953" cy="248789"/>
          </a:xfrm>
          <a:custGeom>
            <a:avLst/>
            <a:gdLst>
              <a:gd name="connsiteX0" fmla="*/ 54193 w 346953"/>
              <a:gd name="connsiteY0" fmla="*/ 248789 h 248789"/>
              <a:gd name="connsiteX1" fmla="*/ 108235 w 346953"/>
              <a:gd name="connsiteY1" fmla="*/ 194682 h 248789"/>
              <a:gd name="connsiteX2" fmla="*/ 82895 w 346953"/>
              <a:gd name="connsiteY2" fmla="*/ 148906 h 248789"/>
              <a:gd name="connsiteX3" fmla="*/ 82895 w 346953"/>
              <a:gd name="connsiteY3" fmla="*/ 125944 h 248789"/>
              <a:gd name="connsiteX4" fmla="*/ 346953 w 346953"/>
              <a:gd name="connsiteY4" fmla="*/ 125944 h 248789"/>
              <a:gd name="connsiteX5" fmla="*/ 346953 w 346953"/>
              <a:gd name="connsiteY5" fmla="*/ 68540 h 248789"/>
              <a:gd name="connsiteX6" fmla="*/ 82895 w 346953"/>
              <a:gd name="connsiteY6" fmla="*/ 68540 h 248789"/>
              <a:gd name="connsiteX7" fmla="*/ 82895 w 346953"/>
              <a:gd name="connsiteY7" fmla="*/ 28702 h 248789"/>
              <a:gd name="connsiteX8" fmla="*/ 54193 w 346953"/>
              <a:gd name="connsiteY8" fmla="*/ 0 h 248789"/>
              <a:gd name="connsiteX9" fmla="*/ 25491 w 346953"/>
              <a:gd name="connsiteY9" fmla="*/ 28702 h 248789"/>
              <a:gd name="connsiteX10" fmla="*/ 25491 w 346953"/>
              <a:gd name="connsiteY10" fmla="*/ 148906 h 248789"/>
              <a:gd name="connsiteX11" fmla="*/ 8158 w 346953"/>
              <a:gd name="connsiteY11" fmla="*/ 223306 h 248789"/>
              <a:gd name="connsiteX12" fmla="*/ 54193 w 346953"/>
              <a:gd name="connsiteY12" fmla="*/ 248789 h 24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6953" h="248789">
                <a:moveTo>
                  <a:pt x="54193" y="248789"/>
                </a:moveTo>
                <a:cubicBezTo>
                  <a:pt x="84057" y="248771"/>
                  <a:pt x="108253" y="224547"/>
                  <a:pt x="108235" y="194682"/>
                </a:cubicBezTo>
                <a:cubicBezTo>
                  <a:pt x="108225" y="176080"/>
                  <a:pt x="98653" y="158790"/>
                  <a:pt x="82895" y="148906"/>
                </a:cubicBezTo>
                <a:lnTo>
                  <a:pt x="82895" y="125944"/>
                </a:lnTo>
                <a:lnTo>
                  <a:pt x="346953" y="125944"/>
                </a:lnTo>
                <a:lnTo>
                  <a:pt x="346953" y="68540"/>
                </a:lnTo>
                <a:lnTo>
                  <a:pt x="82895" y="68540"/>
                </a:lnTo>
                <a:lnTo>
                  <a:pt x="82895" y="28702"/>
                </a:lnTo>
                <a:cubicBezTo>
                  <a:pt x="82895" y="12850"/>
                  <a:pt x="70045" y="0"/>
                  <a:pt x="54193" y="0"/>
                </a:cubicBezTo>
                <a:cubicBezTo>
                  <a:pt x="38341" y="0"/>
                  <a:pt x="25491" y="12850"/>
                  <a:pt x="25491" y="28702"/>
                </a:cubicBezTo>
                <a:lnTo>
                  <a:pt x="25491" y="148906"/>
                </a:lnTo>
                <a:cubicBezTo>
                  <a:pt x="160" y="164665"/>
                  <a:pt x="-7600" y="197974"/>
                  <a:pt x="8158" y="223306"/>
                </a:cubicBezTo>
                <a:cubicBezTo>
                  <a:pt x="18049" y="239205"/>
                  <a:pt x="35468" y="248847"/>
                  <a:pt x="54193" y="248789"/>
                </a:cubicBezTo>
                <a:close/>
              </a:path>
            </a:pathLst>
          </a:custGeom>
          <a:solidFill>
            <a:schemeClr val="bg1"/>
          </a:solidFill>
          <a:ln w="5715" cap="flat">
            <a:noFill/>
            <a:prstDash val="solid"/>
            <a:miter/>
          </a:ln>
        </p:spPr>
        <p:txBody>
          <a:bodyPr rtlCol="0" anchor="ctr"/>
          <a:lstStyle/>
          <a:p>
            <a:endParaRPr lang="en-US"/>
          </a:p>
        </p:txBody>
      </p:sp>
      <p:sp>
        <p:nvSpPr>
          <p:cNvPr id="54" name="Oval 53">
            <a:extLst>
              <a:ext uri="{FF2B5EF4-FFF2-40B4-BE49-F238E27FC236}">
                <a16:creationId xmlns:a16="http://schemas.microsoft.com/office/drawing/2014/main" id="{459FE6D3-B1A3-488C-9F6B-563B85D948DC}"/>
              </a:ext>
            </a:extLst>
          </p:cNvPr>
          <p:cNvSpPr/>
          <p:nvPr/>
        </p:nvSpPr>
        <p:spPr>
          <a:xfrm>
            <a:off x="8124845" y="2239916"/>
            <a:ext cx="2491042" cy="2491042"/>
          </a:xfrm>
          <a:prstGeom prst="ellipse">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ABDAF-6B4A-955E-6E41-B0782884AD8F}"/>
              </a:ext>
            </a:extLst>
          </p:cNvPr>
          <p:cNvSpPr txBox="1"/>
          <p:nvPr/>
        </p:nvSpPr>
        <p:spPr>
          <a:xfrm>
            <a:off x="486778" y="2585414"/>
            <a:ext cx="7453679" cy="3693319"/>
          </a:xfrm>
          <a:prstGeom prst="rect">
            <a:avLst/>
          </a:prstGeom>
          <a:noFill/>
        </p:spPr>
        <p:txBody>
          <a:bodyPr wrap="square" lIns="0" tIns="0" rIns="0" bIns="0" rtlCol="0">
            <a:spAutoFit/>
          </a:bodyPr>
          <a:lstStyle/>
          <a:p>
            <a:pPr marL="285750" indent="-285750">
              <a:spcBef>
                <a:spcPts val="1200"/>
              </a:spcBef>
              <a:buClr>
                <a:schemeClr val="tx1"/>
              </a:buClr>
              <a:buSzPct val="110000"/>
              <a:buFont typeface="Wingdings" pitchFamily="2" charset="2"/>
              <a:buChar char="ü"/>
            </a:pPr>
            <a:r>
              <a:rPr lang="en-US" dirty="0"/>
              <a:t>Issue ages:</a:t>
            </a:r>
          </a:p>
          <a:p>
            <a:pPr lvl="1">
              <a:buClr>
                <a:schemeClr val="tx1"/>
              </a:buClr>
              <a:buSzPct val="110000"/>
            </a:pPr>
            <a:r>
              <a:rPr lang="en-US" b="1" dirty="0"/>
              <a:t>	</a:t>
            </a:r>
            <a:r>
              <a:rPr lang="en-US" dirty="0"/>
              <a:t>Single	5-pay	7-pay	10-pay	15-pay</a:t>
            </a:r>
          </a:p>
          <a:p>
            <a:pPr lvl="1">
              <a:spcBef>
                <a:spcPts val="1200"/>
              </a:spcBef>
              <a:buClr>
                <a:schemeClr val="tx1"/>
              </a:buClr>
              <a:buSzPct val="110000"/>
            </a:pPr>
            <a:r>
              <a:rPr lang="en-US" dirty="0"/>
              <a:t>	40-75	40-75     40-73	 40-70	 40-65</a:t>
            </a:r>
          </a:p>
          <a:p>
            <a:pPr marL="285750" indent="-285750">
              <a:spcBef>
                <a:spcPts val="1200"/>
              </a:spcBef>
              <a:buClr>
                <a:schemeClr val="tx1"/>
              </a:buClr>
              <a:buSzPct val="110000"/>
              <a:buFont typeface="Wingdings" pitchFamily="2" charset="2"/>
              <a:buChar char="ü"/>
            </a:pPr>
            <a:r>
              <a:rPr lang="en-US" dirty="0"/>
              <a:t>Minimum monthly LTC benefit amount: $1,500</a:t>
            </a:r>
          </a:p>
          <a:p>
            <a:pPr marL="285750" indent="-285750">
              <a:spcBef>
                <a:spcPts val="1200"/>
              </a:spcBef>
              <a:buClr>
                <a:schemeClr val="tx1"/>
              </a:buClr>
              <a:buSzPct val="110000"/>
              <a:buFont typeface="Wingdings" pitchFamily="2" charset="2"/>
              <a:buChar char="ü"/>
            </a:pPr>
            <a:r>
              <a:rPr lang="en-US" dirty="0"/>
              <a:t>Underwriting classes: Simplified Issue, Sex Distinct: Non-tobacco Single, Non-tobacco Couples, Tobacco Single, Tobacco Couples</a:t>
            </a:r>
          </a:p>
          <a:p>
            <a:pPr>
              <a:spcBef>
                <a:spcPts val="1200"/>
              </a:spcBef>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a:p>
            <a:pPr>
              <a:buClr>
                <a:schemeClr val="tx1"/>
              </a:buClr>
              <a:buSzPct val="110000"/>
            </a:pPr>
            <a:endParaRPr lang="en-US" dirty="0"/>
          </a:p>
          <a:p>
            <a:pPr marL="285750" indent="-285750">
              <a:spcBef>
                <a:spcPts val="1200"/>
              </a:spcBef>
              <a:buClr>
                <a:schemeClr val="tx1"/>
              </a:buClr>
              <a:buSzPct val="110000"/>
              <a:buFont typeface="Wingdings" pitchFamily="2" charset="2"/>
              <a:buChar char="ü"/>
            </a:pPr>
            <a:endParaRPr lang="en-US" dirty="0"/>
          </a:p>
        </p:txBody>
      </p:sp>
      <p:grpSp>
        <p:nvGrpSpPr>
          <p:cNvPr id="18" name="Group 17">
            <a:extLst>
              <a:ext uri="{FF2B5EF4-FFF2-40B4-BE49-F238E27FC236}">
                <a16:creationId xmlns:a16="http://schemas.microsoft.com/office/drawing/2014/main" id="{F8A56F9F-4D58-FA8D-BF8E-19C404620DD2}"/>
              </a:ext>
            </a:extLst>
          </p:cNvPr>
          <p:cNvGrpSpPr/>
          <p:nvPr/>
        </p:nvGrpSpPr>
        <p:grpSpPr>
          <a:xfrm>
            <a:off x="8476341" y="2585414"/>
            <a:ext cx="1825063" cy="1825063"/>
            <a:chOff x="1501030" y="2597506"/>
            <a:chExt cx="1825063" cy="1825063"/>
          </a:xfrm>
        </p:grpSpPr>
        <p:sp>
          <p:nvSpPr>
            <p:cNvPr id="11" name="Freeform: Shape 10">
              <a:extLst>
                <a:ext uri="{FF2B5EF4-FFF2-40B4-BE49-F238E27FC236}">
                  <a16:creationId xmlns:a16="http://schemas.microsoft.com/office/drawing/2014/main" id="{6D0E45C5-61CD-A568-DF52-E5497AA1346B}"/>
                </a:ext>
              </a:extLst>
            </p:cNvPr>
            <p:cNvSpPr/>
            <p:nvPr/>
          </p:nvSpPr>
          <p:spPr>
            <a:xfrm>
              <a:off x="1501030" y="2799098"/>
              <a:ext cx="768376" cy="768828"/>
            </a:xfrm>
            <a:custGeom>
              <a:avLst/>
              <a:gdLst>
                <a:gd name="connsiteX0" fmla="*/ 298147 w 768376"/>
                <a:gd name="connsiteY0" fmla="*/ 712750 h 768828"/>
                <a:gd name="connsiteX1" fmla="*/ 768377 w 768376"/>
                <a:gd name="connsiteY1" fmla="*/ 115663 h 768828"/>
                <a:gd name="connsiteX2" fmla="*/ 768377 w 768376"/>
                <a:gd name="connsiteY2" fmla="*/ 0 h 768828"/>
                <a:gd name="connsiteX3" fmla="*/ 187572 w 768376"/>
                <a:gd name="connsiteY3" fmla="*/ 655766 h 768828"/>
                <a:gd name="connsiteX4" fmla="*/ 56532 w 768376"/>
                <a:gd name="connsiteY4" fmla="*/ 655766 h 768828"/>
                <a:gd name="connsiteX5" fmla="*/ 0 w 768376"/>
                <a:gd name="connsiteY5" fmla="*/ 712297 h 768828"/>
                <a:gd name="connsiteX6" fmla="*/ 56532 w 768376"/>
                <a:gd name="connsiteY6" fmla="*/ 768829 h 768828"/>
                <a:gd name="connsiteX7" fmla="*/ 300861 w 768376"/>
                <a:gd name="connsiteY7" fmla="*/ 768829 h 768828"/>
                <a:gd name="connsiteX8" fmla="*/ 298147 w 768376"/>
                <a:gd name="connsiteY8" fmla="*/ 712750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298147" y="712750"/>
                  </a:moveTo>
                  <a:cubicBezTo>
                    <a:pt x="298543" y="429132"/>
                    <a:pt x="492754" y="182529"/>
                    <a:pt x="768377" y="115663"/>
                  </a:cubicBezTo>
                  <a:lnTo>
                    <a:pt x="768377" y="0"/>
                  </a:lnTo>
                  <a:cubicBezTo>
                    <a:pt x="450071" y="64385"/>
                    <a:pt x="213035" y="332013"/>
                    <a:pt x="187572" y="655766"/>
                  </a:cubicBezTo>
                  <a:lnTo>
                    <a:pt x="56532" y="655766"/>
                  </a:lnTo>
                  <a:cubicBezTo>
                    <a:pt x="25310" y="655766"/>
                    <a:pt x="0" y="681076"/>
                    <a:pt x="0" y="712297"/>
                  </a:cubicBezTo>
                  <a:cubicBezTo>
                    <a:pt x="0" y="743519"/>
                    <a:pt x="25310" y="768829"/>
                    <a:pt x="56532" y="768829"/>
                  </a:cubicBezTo>
                  <a:lnTo>
                    <a:pt x="300861" y="768829"/>
                  </a:lnTo>
                  <a:cubicBezTo>
                    <a:pt x="299165" y="750626"/>
                    <a:pt x="298147" y="731857"/>
                    <a:pt x="298147" y="712750"/>
                  </a:cubicBezTo>
                  <a:close/>
                </a:path>
              </a:pathLst>
            </a:custGeom>
            <a:solidFill>
              <a:schemeClr val="bg1"/>
            </a:solidFill>
            <a:ln w="1127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EA88B4-C39D-7343-73E1-2C132908EF22}"/>
                </a:ext>
              </a:extLst>
            </p:cNvPr>
            <p:cNvSpPr/>
            <p:nvPr/>
          </p:nvSpPr>
          <p:spPr>
            <a:xfrm>
              <a:off x="2356126" y="2597506"/>
              <a:ext cx="768828" cy="768376"/>
            </a:xfrm>
            <a:custGeom>
              <a:avLst/>
              <a:gdLst>
                <a:gd name="connsiteX0" fmla="*/ 56192 w 768828"/>
                <a:gd name="connsiteY0" fmla="*/ 298147 h 768376"/>
                <a:gd name="connsiteX1" fmla="*/ 653278 w 768828"/>
                <a:gd name="connsiteY1" fmla="*/ 768377 h 768376"/>
                <a:gd name="connsiteX2" fmla="*/ 768829 w 768828"/>
                <a:gd name="connsiteY2" fmla="*/ 768377 h 768376"/>
                <a:gd name="connsiteX3" fmla="*/ 113063 w 768828"/>
                <a:gd name="connsiteY3" fmla="*/ 187572 h 768376"/>
                <a:gd name="connsiteX4" fmla="*/ 113063 w 768828"/>
                <a:gd name="connsiteY4" fmla="*/ 56532 h 768376"/>
                <a:gd name="connsiteX5" fmla="*/ 56532 w 768828"/>
                <a:gd name="connsiteY5" fmla="*/ 0 h 768376"/>
                <a:gd name="connsiteX6" fmla="*/ 0 w 768828"/>
                <a:gd name="connsiteY6" fmla="*/ 56532 h 768376"/>
                <a:gd name="connsiteX7" fmla="*/ 0 w 768828"/>
                <a:gd name="connsiteY7" fmla="*/ 300861 h 768376"/>
                <a:gd name="connsiteX8" fmla="*/ 56192 w 768828"/>
                <a:gd name="connsiteY8" fmla="*/ 298147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56192" y="298147"/>
                  </a:moveTo>
                  <a:cubicBezTo>
                    <a:pt x="339777" y="298626"/>
                    <a:pt x="586345" y="492800"/>
                    <a:pt x="653278" y="768377"/>
                  </a:cubicBezTo>
                  <a:lnTo>
                    <a:pt x="768829" y="768377"/>
                  </a:lnTo>
                  <a:cubicBezTo>
                    <a:pt x="704439" y="450071"/>
                    <a:pt x="436819" y="213035"/>
                    <a:pt x="113063" y="187572"/>
                  </a:cubicBezTo>
                  <a:lnTo>
                    <a:pt x="113063" y="56532"/>
                  </a:lnTo>
                  <a:cubicBezTo>
                    <a:pt x="113063" y="25310"/>
                    <a:pt x="87753" y="0"/>
                    <a:pt x="56532" y="0"/>
                  </a:cubicBezTo>
                  <a:cubicBezTo>
                    <a:pt x="25310" y="0"/>
                    <a:pt x="0" y="25310"/>
                    <a:pt x="0" y="56532"/>
                  </a:cubicBezTo>
                  <a:lnTo>
                    <a:pt x="0" y="300861"/>
                  </a:lnTo>
                  <a:cubicBezTo>
                    <a:pt x="18203" y="299165"/>
                    <a:pt x="37085" y="298147"/>
                    <a:pt x="56192" y="298147"/>
                  </a:cubicBezTo>
                  <a:close/>
                </a:path>
              </a:pathLst>
            </a:custGeom>
            <a:solidFill>
              <a:schemeClr val="bg1"/>
            </a:solidFill>
            <a:ln w="1127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7A64A52-6102-885D-06FD-EE4734C9F2D8}"/>
                </a:ext>
              </a:extLst>
            </p:cNvPr>
            <p:cNvSpPr/>
            <p:nvPr/>
          </p:nvSpPr>
          <p:spPr>
            <a:xfrm>
              <a:off x="2557717" y="3452150"/>
              <a:ext cx="768376" cy="768828"/>
            </a:xfrm>
            <a:custGeom>
              <a:avLst/>
              <a:gdLst>
                <a:gd name="connsiteX0" fmla="*/ 470229 w 768376"/>
                <a:gd name="connsiteY0" fmla="*/ 56079 h 768828"/>
                <a:gd name="connsiteX1" fmla="*/ 0 w 768376"/>
                <a:gd name="connsiteY1" fmla="*/ 653165 h 768828"/>
                <a:gd name="connsiteX2" fmla="*/ 0 w 768376"/>
                <a:gd name="connsiteY2" fmla="*/ 768829 h 768828"/>
                <a:gd name="connsiteX3" fmla="*/ 580805 w 768376"/>
                <a:gd name="connsiteY3" fmla="*/ 113063 h 768828"/>
                <a:gd name="connsiteX4" fmla="*/ 711845 w 768376"/>
                <a:gd name="connsiteY4" fmla="*/ 113063 h 768828"/>
                <a:gd name="connsiteX5" fmla="*/ 768377 w 768376"/>
                <a:gd name="connsiteY5" fmla="*/ 56532 h 768828"/>
                <a:gd name="connsiteX6" fmla="*/ 711845 w 768376"/>
                <a:gd name="connsiteY6" fmla="*/ 0 h 768828"/>
                <a:gd name="connsiteX7" fmla="*/ 467516 w 768376"/>
                <a:gd name="connsiteY7" fmla="*/ 0 h 768828"/>
                <a:gd name="connsiteX8" fmla="*/ 470229 w 768376"/>
                <a:gd name="connsiteY8" fmla="*/ 56079 h 768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376" h="768828">
                  <a:moveTo>
                    <a:pt x="470229" y="56079"/>
                  </a:moveTo>
                  <a:cubicBezTo>
                    <a:pt x="469833" y="339698"/>
                    <a:pt x="275625" y="586300"/>
                    <a:pt x="0" y="653165"/>
                  </a:cubicBezTo>
                  <a:lnTo>
                    <a:pt x="0" y="768829"/>
                  </a:lnTo>
                  <a:cubicBezTo>
                    <a:pt x="318306" y="704439"/>
                    <a:pt x="555343" y="436819"/>
                    <a:pt x="580805" y="113063"/>
                  </a:cubicBezTo>
                  <a:lnTo>
                    <a:pt x="711845" y="113063"/>
                  </a:lnTo>
                  <a:cubicBezTo>
                    <a:pt x="743062" y="113063"/>
                    <a:pt x="768377" y="87753"/>
                    <a:pt x="768377" y="56532"/>
                  </a:cubicBezTo>
                  <a:cubicBezTo>
                    <a:pt x="768377" y="25310"/>
                    <a:pt x="743062" y="0"/>
                    <a:pt x="711845" y="0"/>
                  </a:cubicBezTo>
                  <a:lnTo>
                    <a:pt x="467516" y="0"/>
                  </a:lnTo>
                  <a:cubicBezTo>
                    <a:pt x="469212" y="18203"/>
                    <a:pt x="470229" y="36972"/>
                    <a:pt x="470229" y="56079"/>
                  </a:cubicBezTo>
                  <a:close/>
                </a:path>
              </a:pathLst>
            </a:custGeom>
            <a:solidFill>
              <a:schemeClr val="bg1"/>
            </a:solidFill>
            <a:ln w="1127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8E16129-17AE-6DED-4F9D-F359AF7D898A}"/>
                </a:ext>
              </a:extLst>
            </p:cNvPr>
            <p:cNvSpPr/>
            <p:nvPr/>
          </p:nvSpPr>
          <p:spPr>
            <a:xfrm>
              <a:off x="1702169" y="3654193"/>
              <a:ext cx="768828" cy="768376"/>
            </a:xfrm>
            <a:custGeom>
              <a:avLst/>
              <a:gdLst>
                <a:gd name="connsiteX0" fmla="*/ 712636 w 768828"/>
                <a:gd name="connsiteY0" fmla="*/ 470229 h 768376"/>
                <a:gd name="connsiteX1" fmla="*/ 115550 w 768828"/>
                <a:gd name="connsiteY1" fmla="*/ 0 h 768376"/>
                <a:gd name="connsiteX2" fmla="*/ 0 w 768828"/>
                <a:gd name="connsiteY2" fmla="*/ 0 h 768376"/>
                <a:gd name="connsiteX3" fmla="*/ 655766 w 768828"/>
                <a:gd name="connsiteY3" fmla="*/ 580805 h 768376"/>
                <a:gd name="connsiteX4" fmla="*/ 655766 w 768828"/>
                <a:gd name="connsiteY4" fmla="*/ 711845 h 768376"/>
                <a:gd name="connsiteX5" fmla="*/ 712297 w 768828"/>
                <a:gd name="connsiteY5" fmla="*/ 768377 h 768376"/>
                <a:gd name="connsiteX6" fmla="*/ 768829 w 768828"/>
                <a:gd name="connsiteY6" fmla="*/ 711845 h 768376"/>
                <a:gd name="connsiteX7" fmla="*/ 768829 w 768828"/>
                <a:gd name="connsiteY7" fmla="*/ 467516 h 768376"/>
                <a:gd name="connsiteX8" fmla="*/ 712636 w 768828"/>
                <a:gd name="connsiteY8" fmla="*/ 470229 h 76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828" h="768376">
                  <a:moveTo>
                    <a:pt x="712636" y="470229"/>
                  </a:moveTo>
                  <a:cubicBezTo>
                    <a:pt x="429047" y="469754"/>
                    <a:pt x="182488" y="275580"/>
                    <a:pt x="115550" y="0"/>
                  </a:cubicBezTo>
                  <a:lnTo>
                    <a:pt x="0" y="0"/>
                  </a:lnTo>
                  <a:cubicBezTo>
                    <a:pt x="64385" y="318306"/>
                    <a:pt x="332013" y="555343"/>
                    <a:pt x="655766" y="580805"/>
                  </a:cubicBezTo>
                  <a:lnTo>
                    <a:pt x="655766" y="711845"/>
                  </a:lnTo>
                  <a:cubicBezTo>
                    <a:pt x="655766" y="743062"/>
                    <a:pt x="681076" y="768377"/>
                    <a:pt x="712297" y="768377"/>
                  </a:cubicBezTo>
                  <a:cubicBezTo>
                    <a:pt x="743519" y="768377"/>
                    <a:pt x="768829" y="743062"/>
                    <a:pt x="768829" y="711845"/>
                  </a:cubicBezTo>
                  <a:lnTo>
                    <a:pt x="768829" y="467516"/>
                  </a:lnTo>
                  <a:cubicBezTo>
                    <a:pt x="750626" y="469212"/>
                    <a:pt x="731744" y="470229"/>
                    <a:pt x="712636" y="470229"/>
                  </a:cubicBezTo>
                  <a:close/>
                </a:path>
              </a:pathLst>
            </a:custGeom>
            <a:solidFill>
              <a:schemeClr val="bg1"/>
            </a:solidFill>
            <a:ln w="1127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4B4D9F1-653C-75C6-0922-4C92CE116E4B}"/>
                </a:ext>
              </a:extLst>
            </p:cNvPr>
            <p:cNvSpPr/>
            <p:nvPr/>
          </p:nvSpPr>
          <p:spPr>
            <a:xfrm>
              <a:off x="2016145" y="3128111"/>
              <a:ext cx="779230" cy="779343"/>
            </a:xfrm>
            <a:custGeom>
              <a:avLst/>
              <a:gdLst>
                <a:gd name="connsiteX0" fmla="*/ 408723 w 779230"/>
                <a:gd name="connsiteY0" fmla="*/ 779344 h 779343"/>
                <a:gd name="connsiteX1" fmla="*/ 285145 w 779230"/>
                <a:gd name="connsiteY1" fmla="*/ 494199 h 779343"/>
                <a:gd name="connsiteX2" fmla="*/ 0 w 779230"/>
                <a:gd name="connsiteY2" fmla="*/ 370621 h 779343"/>
                <a:gd name="connsiteX3" fmla="*/ 779231 w 779230"/>
                <a:gd name="connsiteY3" fmla="*/ 0 h 779343"/>
                <a:gd name="connsiteX4" fmla="*/ 246025 w 779230"/>
                <a:gd name="connsiteY4" fmla="*/ 366324 h 779343"/>
                <a:gd name="connsiteX5" fmla="*/ 362593 w 779230"/>
                <a:gd name="connsiteY5" fmla="*/ 416750 h 779343"/>
                <a:gd name="connsiteX6" fmla="*/ 413019 w 779230"/>
                <a:gd name="connsiteY6" fmla="*/ 533318 h 779343"/>
                <a:gd name="connsiteX7" fmla="*/ 564411 w 779230"/>
                <a:gd name="connsiteY7" fmla="*/ 214933 h 77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230" h="779343">
                  <a:moveTo>
                    <a:pt x="408723" y="779344"/>
                  </a:moveTo>
                  <a:lnTo>
                    <a:pt x="285145" y="494199"/>
                  </a:lnTo>
                  <a:lnTo>
                    <a:pt x="0" y="370621"/>
                  </a:lnTo>
                  <a:lnTo>
                    <a:pt x="779231" y="0"/>
                  </a:lnTo>
                  <a:close/>
                  <a:moveTo>
                    <a:pt x="246025" y="366324"/>
                  </a:moveTo>
                  <a:lnTo>
                    <a:pt x="362593" y="416750"/>
                  </a:lnTo>
                  <a:lnTo>
                    <a:pt x="413019" y="533318"/>
                  </a:lnTo>
                  <a:lnTo>
                    <a:pt x="564411" y="214933"/>
                  </a:lnTo>
                  <a:close/>
                </a:path>
              </a:pathLst>
            </a:custGeom>
            <a:solidFill>
              <a:schemeClr val="bg1"/>
            </a:solidFill>
            <a:ln w="1127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1FA8B31-C965-262B-BEA6-511D30FCFD94}"/>
                </a:ext>
              </a:extLst>
            </p:cNvPr>
            <p:cNvSpPr/>
            <p:nvPr/>
          </p:nvSpPr>
          <p:spPr>
            <a:xfrm>
              <a:off x="2355787" y="2950150"/>
              <a:ext cx="109671" cy="109671"/>
            </a:xfrm>
            <a:custGeom>
              <a:avLst/>
              <a:gdLst>
                <a:gd name="connsiteX0" fmla="*/ 109671 w 109671"/>
                <a:gd name="connsiteY0" fmla="*/ 54836 h 109671"/>
                <a:gd name="connsiteX1" fmla="*/ 54836 w 109671"/>
                <a:gd name="connsiteY1" fmla="*/ 109671 h 109671"/>
                <a:gd name="connsiteX2" fmla="*/ 0 w 109671"/>
                <a:gd name="connsiteY2" fmla="*/ 54836 h 109671"/>
                <a:gd name="connsiteX3" fmla="*/ 54836 w 109671"/>
                <a:gd name="connsiteY3" fmla="*/ 0 h 109671"/>
                <a:gd name="connsiteX4" fmla="*/ 109671 w 109671"/>
                <a:gd name="connsiteY4" fmla="*/ 54836 h 10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71" h="109671">
                  <a:moveTo>
                    <a:pt x="109671" y="54836"/>
                  </a:moveTo>
                  <a:cubicBezTo>
                    <a:pt x="109671" y="85120"/>
                    <a:pt x="85120" y="109671"/>
                    <a:pt x="54836" y="109671"/>
                  </a:cubicBezTo>
                  <a:cubicBezTo>
                    <a:pt x="24551" y="109671"/>
                    <a:pt x="0" y="85120"/>
                    <a:pt x="0" y="54836"/>
                  </a:cubicBezTo>
                  <a:cubicBezTo>
                    <a:pt x="0" y="24551"/>
                    <a:pt x="24551" y="0"/>
                    <a:pt x="54836" y="0"/>
                  </a:cubicBezTo>
                  <a:cubicBezTo>
                    <a:pt x="85120" y="0"/>
                    <a:pt x="109671" y="24551"/>
                    <a:pt x="109671" y="54836"/>
                  </a:cubicBezTo>
                  <a:close/>
                </a:path>
              </a:pathLst>
            </a:custGeom>
            <a:solidFill>
              <a:schemeClr val="bg1"/>
            </a:solidFill>
            <a:ln w="11271" cap="flat">
              <a:noFill/>
              <a:prstDash val="solid"/>
              <a:miter/>
            </a:ln>
          </p:spPr>
          <p:txBody>
            <a:bodyPr rtlCol="0" anchor="ctr"/>
            <a:lstStyle/>
            <a:p>
              <a:endParaRPr lang="en-US"/>
            </a:p>
          </p:txBody>
        </p:sp>
      </p:grpSp>
    </p:spTree>
    <p:extLst>
      <p:ext uri="{BB962C8B-B14F-4D97-AF65-F5344CB8AC3E}">
        <p14:creationId xmlns:p14="http://schemas.microsoft.com/office/powerpoint/2010/main" val="1250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EBED021-F271-D941-8D80-04199DE644B3}"/>
              </a:ext>
            </a:extLst>
          </p:cNvPr>
          <p:cNvSpPr/>
          <p:nvPr/>
        </p:nvSpPr>
        <p:spPr>
          <a:xfrm>
            <a:off x="7984019" y="3199062"/>
            <a:ext cx="1419185" cy="14285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24157CF-7227-C24A-BC25-948AF5AC98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7777" y="2535738"/>
            <a:ext cx="3391670" cy="3391670"/>
          </a:xfrm>
          <a:prstGeom prst="rect">
            <a:avLst/>
          </a:prstGeom>
        </p:spPr>
      </p:pic>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Streamlined underwriting</a:t>
            </a:r>
          </a:p>
        </p:txBody>
      </p:sp>
    </p:spTree>
    <p:extLst>
      <p:ext uri="{BB962C8B-B14F-4D97-AF65-F5344CB8AC3E}">
        <p14:creationId xmlns:p14="http://schemas.microsoft.com/office/powerpoint/2010/main" val="348134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22750F-6CC3-C50E-C3A8-6660F0858078}"/>
              </a:ext>
            </a:extLst>
          </p:cNvPr>
          <p:cNvPicPr>
            <a:picLocks noChangeAspect="1"/>
          </p:cNvPicPr>
          <p:nvPr/>
        </p:nvPicPr>
        <p:blipFill>
          <a:blip r:embed="rId3"/>
          <a:stretch>
            <a:fillRect/>
          </a:stretch>
        </p:blipFill>
        <p:spPr>
          <a:xfrm>
            <a:off x="8988136" y="1566406"/>
            <a:ext cx="2724124" cy="3501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Pre-screen process</a:t>
            </a:r>
          </a:p>
        </p:txBody>
      </p:sp>
      <p:sp>
        <p:nvSpPr>
          <p:cNvPr id="9" name="TextBox 8">
            <a:extLst>
              <a:ext uri="{FF2B5EF4-FFF2-40B4-BE49-F238E27FC236}">
                <a16:creationId xmlns:a16="http://schemas.microsoft.com/office/drawing/2014/main" id="{D69D0170-71C9-B065-5815-A10BBE5C934F}"/>
              </a:ext>
            </a:extLst>
          </p:cNvPr>
          <p:cNvSpPr txBox="1"/>
          <p:nvPr/>
        </p:nvSpPr>
        <p:spPr>
          <a:xfrm>
            <a:off x="914400" y="2407920"/>
            <a:ext cx="6400800" cy="3016210"/>
          </a:xfrm>
          <a:prstGeom prst="rect">
            <a:avLst/>
          </a:prstGeom>
          <a:noFill/>
        </p:spPr>
        <p:txBody>
          <a:bodyPr wrap="square" rtlCol="0">
            <a:spAutoFit/>
          </a:bodyPr>
          <a:lstStyle/>
          <a:p>
            <a:pPr marL="285750" indent="-285750">
              <a:buFont typeface="Arial" panose="020B0604020202020204" pitchFamily="34" charset="0"/>
              <a:buChar char="•"/>
            </a:pPr>
            <a:r>
              <a:rPr lang="en-US" sz="2400" dirty="0"/>
              <a:t>Good litmus test for moving forward</a:t>
            </a:r>
          </a:p>
          <a:p>
            <a:pPr marL="285750" indent="-285750">
              <a:buFont typeface="Arial" panose="020B0604020202020204" pitchFamily="34" charset="0"/>
              <a:buChar char="•"/>
            </a:pPr>
            <a:r>
              <a:rPr lang="en-US" sz="2400" dirty="0"/>
              <a:t>Review impairment guide</a:t>
            </a:r>
          </a:p>
          <a:p>
            <a:pPr marL="285750" indent="-285750">
              <a:buFont typeface="Arial" panose="020B0604020202020204" pitchFamily="34" charset="0"/>
              <a:buChar char="•"/>
            </a:pPr>
            <a:r>
              <a:rPr lang="en-US" sz="2400" dirty="0"/>
              <a:t>Use pre-screen checklist to help take health history of client</a:t>
            </a:r>
          </a:p>
          <a:p>
            <a:pPr marL="285750" indent="-285750">
              <a:buFont typeface="Arial" panose="020B0604020202020204" pitchFamily="34" charset="0"/>
              <a:buChar char="•"/>
            </a:pPr>
            <a:r>
              <a:rPr lang="en-US" sz="2400" dirty="0"/>
              <a:t>Call or email to complete pre-screen:</a:t>
            </a:r>
          </a:p>
          <a:p>
            <a:pPr marL="742950" lvl="1" indent="-285750">
              <a:buFont typeface="Arial" panose="020B0604020202020204" pitchFamily="34" charset="0"/>
              <a:buChar char="•"/>
            </a:pPr>
            <a:r>
              <a:rPr lang="en-US" sz="2300" b="1" dirty="0"/>
              <a:t>1-888-405-5824</a:t>
            </a:r>
          </a:p>
          <a:p>
            <a:pPr marL="742950" lvl="1" indent="-285750">
              <a:buFont typeface="Arial" panose="020B0604020202020204" pitchFamily="34" charset="0"/>
              <a:buChar char="•"/>
            </a:pPr>
            <a:r>
              <a:rPr lang="en-US" sz="2300" b="1" dirty="0">
                <a:hlinkClick r:id="rId4"/>
              </a:rPr>
              <a:t>securecarequickquote@securian.com</a:t>
            </a:r>
            <a:endParaRPr lang="en-US" sz="2300" b="1" dirty="0"/>
          </a:p>
          <a:p>
            <a:pPr marL="285750" indent="-285750">
              <a:buFont typeface="Arial" panose="020B0604020202020204" pitchFamily="34" charset="0"/>
              <a:buChar char="•"/>
            </a:pPr>
            <a:r>
              <a:rPr lang="en-US" sz="2400" dirty="0"/>
              <a:t>Include pre-screen code on application</a:t>
            </a:r>
          </a:p>
        </p:txBody>
      </p:sp>
      <p:pic>
        <p:nvPicPr>
          <p:cNvPr id="8" name="Picture 7">
            <a:extLst>
              <a:ext uri="{FF2B5EF4-FFF2-40B4-BE49-F238E27FC236}">
                <a16:creationId xmlns:a16="http://schemas.microsoft.com/office/drawing/2014/main" id="{8389CE88-D251-1F9F-2F70-8A1C19B49AF8}"/>
              </a:ext>
            </a:extLst>
          </p:cNvPr>
          <p:cNvPicPr>
            <a:picLocks noChangeAspect="1"/>
          </p:cNvPicPr>
          <p:nvPr/>
        </p:nvPicPr>
        <p:blipFill>
          <a:blip r:embed="rId5"/>
          <a:stretch>
            <a:fillRect/>
          </a:stretch>
        </p:blipFill>
        <p:spPr>
          <a:xfrm>
            <a:off x="7458324" y="3429000"/>
            <a:ext cx="2565110" cy="3264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7461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363217-64E7-4269-9CF7-98214BA5616E}"/>
              </a:ext>
            </a:extLst>
          </p:cNvPr>
          <p:cNvSpPr>
            <a:spLocks noGrp="1"/>
          </p:cNvSpPr>
          <p:nvPr>
            <p:ph type="title"/>
          </p:nvPr>
        </p:nvSpPr>
        <p:spPr>
          <a:xfrm>
            <a:off x="914400" y="1447800"/>
            <a:ext cx="10363200" cy="960120"/>
          </a:xfrm>
        </p:spPr>
        <p:txBody>
          <a:bodyPr/>
          <a:lstStyle/>
          <a:p>
            <a:r>
              <a:rPr lang="en-US" dirty="0"/>
              <a:t>App/UW process</a:t>
            </a:r>
          </a:p>
        </p:txBody>
      </p:sp>
      <p:sp>
        <p:nvSpPr>
          <p:cNvPr id="6" name="Content Placeholder 5">
            <a:extLst>
              <a:ext uri="{FF2B5EF4-FFF2-40B4-BE49-F238E27FC236}">
                <a16:creationId xmlns:a16="http://schemas.microsoft.com/office/drawing/2014/main" id="{69DDC21B-10FE-4DC3-B073-74F1396A2AD0}"/>
              </a:ext>
            </a:extLst>
          </p:cNvPr>
          <p:cNvSpPr>
            <a:spLocks noGrp="1"/>
          </p:cNvSpPr>
          <p:nvPr>
            <p:ph idx="1"/>
          </p:nvPr>
        </p:nvSpPr>
        <p:spPr>
          <a:xfrm>
            <a:off x="876300" y="2526791"/>
            <a:ext cx="4801486" cy="4024133"/>
          </a:xfrm>
        </p:spPr>
        <p:txBody>
          <a:bodyPr/>
          <a:lstStyle/>
          <a:p>
            <a:r>
              <a:rPr lang="en-US" dirty="0"/>
              <a:t>Complete the medical authorization release</a:t>
            </a:r>
          </a:p>
          <a:p>
            <a:r>
              <a:rPr lang="en-US" dirty="0"/>
              <a:t>No </a:t>
            </a:r>
            <a:r>
              <a:rPr lang="en-US" dirty="0" err="1"/>
              <a:t>parameds</a:t>
            </a:r>
            <a:r>
              <a:rPr lang="en-US" dirty="0"/>
              <a:t> or exams</a:t>
            </a:r>
          </a:p>
          <a:p>
            <a:r>
              <a:rPr lang="en-US" dirty="0"/>
              <a:t>Attending Physician Statement for cause only</a:t>
            </a:r>
          </a:p>
        </p:txBody>
      </p:sp>
      <p:pic>
        <p:nvPicPr>
          <p:cNvPr id="7" name="Graphic 6">
            <a:extLst>
              <a:ext uri="{FF2B5EF4-FFF2-40B4-BE49-F238E27FC236}">
                <a16:creationId xmlns:a16="http://schemas.microsoft.com/office/drawing/2014/main" id="{0665A0BF-02B2-8A41-866A-50DA1900BD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6977" y="2070336"/>
            <a:ext cx="3376723" cy="3376723"/>
          </a:xfrm>
          <a:prstGeom prst="rect">
            <a:avLst/>
          </a:prstGeom>
        </p:spPr>
      </p:pic>
    </p:spTree>
    <p:extLst>
      <p:ext uri="{BB962C8B-B14F-4D97-AF65-F5344CB8AC3E}">
        <p14:creationId xmlns:p14="http://schemas.microsoft.com/office/powerpoint/2010/main" val="11993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lstStyle/>
          <a:p>
            <a:r>
              <a:rPr lang="en-US" dirty="0"/>
              <a:t>About Securian Financial</a:t>
            </a:r>
          </a:p>
        </p:txBody>
      </p:sp>
      <p:sp>
        <p:nvSpPr>
          <p:cNvPr id="35" name="TextBox 34"/>
          <p:cNvSpPr txBox="1"/>
          <p:nvPr/>
        </p:nvSpPr>
        <p:spPr>
          <a:xfrm>
            <a:off x="798020" y="2297272"/>
            <a:ext cx="3943313" cy="461665"/>
          </a:xfrm>
          <a:prstGeom prst="rect">
            <a:avLst/>
          </a:prstGeom>
          <a:noFill/>
        </p:spPr>
        <p:txBody>
          <a:bodyPr wrap="square" rtlCol="0">
            <a:spAutoFit/>
          </a:bodyPr>
          <a:lstStyle/>
          <a:p>
            <a:r>
              <a:rPr lang="en-US" sz="2400" b="1" dirty="0">
                <a:solidFill>
                  <a:schemeClr val="accent5"/>
                </a:solidFill>
                <a:latin typeface="+mj-lt"/>
              </a:rPr>
              <a:t>By the numbers</a:t>
            </a:r>
          </a:p>
        </p:txBody>
      </p:sp>
      <p:sp>
        <p:nvSpPr>
          <p:cNvPr id="21" name="Rectangle 20"/>
          <p:cNvSpPr/>
          <p:nvPr/>
        </p:nvSpPr>
        <p:spPr>
          <a:xfrm>
            <a:off x="897467" y="6000920"/>
            <a:ext cx="10363200" cy="461665"/>
          </a:xfrm>
          <a:prstGeom prst="rect">
            <a:avLst/>
          </a:prstGeom>
        </p:spPr>
        <p:txBody>
          <a:bodyPr wrap="square" lIns="0" tIns="0" rIns="0" bIns="0">
            <a:spAutoFit/>
          </a:bodyPr>
          <a:lstStyle/>
          <a:p>
            <a:pPr marL="137160" indent="-137160">
              <a:buAutoNum type="arabicPeriod"/>
            </a:pPr>
            <a:r>
              <a:rPr lang="en-US" sz="1000" dirty="0">
                <a:solidFill>
                  <a:schemeClr val="accent5"/>
                </a:solidFill>
              </a:rPr>
              <a:t>LIMRA, U.S. Retail Individual Life Insurance Sales Participant Report, Fourth Quarter, Year-to-Date 2022. Linked benefit sales include hybrid life/long-term care products.</a:t>
            </a:r>
          </a:p>
          <a:p>
            <a:pPr marL="137160" indent="-137160">
              <a:buAutoNum type="arabicPeriod"/>
            </a:pPr>
            <a:r>
              <a:rPr lang="en-US" sz="1000" dirty="0">
                <a:solidFill>
                  <a:schemeClr val="accent5"/>
                </a:solidFill>
              </a:rPr>
              <a:t>Securian Financial Group benefits for the year ended December 31, 2022 reflecting total GAAP policyholders benefits and interest credited to policies and contracts</a:t>
            </a:r>
          </a:p>
          <a:p>
            <a:pPr marL="137160" indent="-137160">
              <a:buAutoNum type="arabicPeriod"/>
            </a:pPr>
            <a:r>
              <a:rPr lang="en-US" sz="1000" dirty="0">
                <a:solidFill>
                  <a:schemeClr val="accent5"/>
                </a:solidFill>
              </a:rPr>
              <a:t>As of December 31, 2022.</a:t>
            </a:r>
          </a:p>
        </p:txBody>
      </p:sp>
      <p:grpSp>
        <p:nvGrpSpPr>
          <p:cNvPr id="2" name="Group 1">
            <a:extLst>
              <a:ext uri="{FF2B5EF4-FFF2-40B4-BE49-F238E27FC236}">
                <a16:creationId xmlns:a16="http://schemas.microsoft.com/office/drawing/2014/main" id="{6710DD7B-7D4E-3663-EAA3-893011F145DA}"/>
              </a:ext>
            </a:extLst>
          </p:cNvPr>
          <p:cNvGrpSpPr/>
          <p:nvPr/>
        </p:nvGrpSpPr>
        <p:grpSpPr>
          <a:xfrm>
            <a:off x="876300" y="3075140"/>
            <a:ext cx="1836807" cy="1554272"/>
            <a:chOff x="876300" y="3075140"/>
            <a:chExt cx="1836807" cy="1554272"/>
          </a:xfrm>
        </p:grpSpPr>
        <p:sp>
          <p:nvSpPr>
            <p:cNvPr id="37" name="Rectangle 36"/>
            <p:cNvSpPr/>
            <p:nvPr/>
          </p:nvSpPr>
          <p:spPr>
            <a:xfrm>
              <a:off x="876301" y="3075140"/>
              <a:ext cx="1836806"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4th </a:t>
              </a:r>
              <a:br>
                <a:rPr lang="en-US" sz="3600" dirty="0">
                  <a:solidFill>
                    <a:srgbClr val="0AA147"/>
                  </a:solidFill>
                  <a:latin typeface="+mj-lt"/>
                </a:rPr>
              </a:br>
              <a:r>
                <a:rPr lang="en-US" sz="3600" dirty="0">
                  <a:solidFill>
                    <a:srgbClr val="0AA147"/>
                  </a:solidFill>
                  <a:latin typeface="+mj-lt"/>
                </a:rPr>
                <a:t>largest </a:t>
              </a:r>
            </a:p>
            <a:p>
              <a:r>
                <a:rPr lang="en-US" dirty="0">
                  <a:solidFill>
                    <a:schemeClr val="accent5"/>
                  </a:solidFill>
                </a:rPr>
                <a:t>Linked-benefit sales</a:t>
              </a:r>
              <a:r>
                <a:rPr lang="en-US" baseline="30000" dirty="0">
                  <a:solidFill>
                    <a:schemeClr val="accent5"/>
                  </a:solidFill>
                </a:rPr>
                <a:t>1</a:t>
              </a:r>
            </a:p>
          </p:txBody>
        </p:sp>
        <p:cxnSp>
          <p:nvCxnSpPr>
            <p:cNvPr id="26" name="Straight Connector 25">
              <a:extLst>
                <a:ext uri="{FF2B5EF4-FFF2-40B4-BE49-F238E27FC236}">
                  <a16:creationId xmlns:a16="http://schemas.microsoft.com/office/drawing/2014/main" id="{3D928C4C-6675-A04D-9BEC-7FD991A3E21F}"/>
                </a:ext>
              </a:extLst>
            </p:cNvPr>
            <p:cNvCxnSpPr>
              <a:cxnSpLocks/>
            </p:cNvCxnSpPr>
            <p:nvPr/>
          </p:nvCxnSpPr>
          <p:spPr>
            <a:xfrm>
              <a:off x="876300" y="3973123"/>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58988C29-4BF6-43F1-63FE-60226553F624}"/>
              </a:ext>
            </a:extLst>
          </p:cNvPr>
          <p:cNvGrpSpPr/>
          <p:nvPr/>
        </p:nvGrpSpPr>
        <p:grpSpPr>
          <a:xfrm>
            <a:off x="3355623" y="2587454"/>
            <a:ext cx="1819873" cy="2118529"/>
            <a:chOff x="3077634" y="2587454"/>
            <a:chExt cx="1819873" cy="2118529"/>
          </a:xfrm>
        </p:grpSpPr>
        <p:sp>
          <p:nvSpPr>
            <p:cNvPr id="41" name="Rectangle 40"/>
            <p:cNvSpPr/>
            <p:nvPr/>
          </p:nvSpPr>
          <p:spPr>
            <a:xfrm>
              <a:off x="3098342" y="2587454"/>
              <a:ext cx="1799164" cy="2118529"/>
            </a:xfrm>
            <a:prstGeom prst="rect">
              <a:avLst/>
            </a:prstGeom>
          </p:spPr>
          <p:txBody>
            <a:bodyPr wrap="square" lIns="0" tIns="0" rIns="0" bIns="0">
              <a:spAutoFit/>
            </a:bodyPr>
            <a:lstStyle/>
            <a:p>
              <a:pPr>
                <a:lnSpc>
                  <a:spcPts val="3400"/>
                </a:lnSpc>
                <a:spcAft>
                  <a:spcPts val="400"/>
                </a:spcAft>
              </a:pPr>
              <a:r>
                <a:rPr lang="en-US" dirty="0"/>
                <a:t>Nearly</a:t>
              </a:r>
              <a:r>
                <a:rPr lang="en-US" sz="3600" dirty="0">
                  <a:solidFill>
                    <a:srgbClr val="0AA147"/>
                  </a:solidFill>
                  <a:latin typeface="+mj-lt"/>
                </a:rPr>
                <a:t> </a:t>
              </a:r>
            </a:p>
            <a:p>
              <a:pPr>
                <a:lnSpc>
                  <a:spcPts val="3400"/>
                </a:lnSpc>
                <a:spcAft>
                  <a:spcPts val="1000"/>
                </a:spcAft>
              </a:pPr>
              <a:r>
                <a:rPr lang="en-US" sz="3600" dirty="0">
                  <a:solidFill>
                    <a:srgbClr val="0AA147"/>
                  </a:solidFill>
                  <a:latin typeface="+mj-lt"/>
                </a:rPr>
                <a:t>$3.9 </a:t>
              </a:r>
              <a:br>
                <a:rPr lang="en-US" sz="3600" dirty="0">
                  <a:solidFill>
                    <a:srgbClr val="0AA147"/>
                  </a:solidFill>
                  <a:latin typeface="+mj-lt"/>
                </a:rPr>
              </a:br>
              <a:r>
                <a:rPr lang="en-US" sz="3600" dirty="0">
                  <a:solidFill>
                    <a:srgbClr val="0AA147"/>
                  </a:solidFill>
                  <a:latin typeface="+mj-lt"/>
                </a:rPr>
                <a:t>billion </a:t>
              </a:r>
            </a:p>
            <a:p>
              <a:r>
                <a:rPr lang="en-US" dirty="0">
                  <a:solidFill>
                    <a:schemeClr val="accent5"/>
                  </a:solidFill>
                </a:rPr>
                <a:t>GAAP benefits provided</a:t>
              </a:r>
              <a:r>
                <a:rPr lang="en-US" baseline="30000" dirty="0">
                  <a:solidFill>
                    <a:schemeClr val="accent5"/>
                  </a:solidFill>
                </a:rPr>
                <a:t>2</a:t>
              </a:r>
            </a:p>
          </p:txBody>
        </p:sp>
        <p:cxnSp>
          <p:nvCxnSpPr>
            <p:cNvPr id="28" name="Straight Connector 27">
              <a:extLst>
                <a:ext uri="{FF2B5EF4-FFF2-40B4-BE49-F238E27FC236}">
                  <a16:creationId xmlns:a16="http://schemas.microsoft.com/office/drawing/2014/main" id="{26194F62-C23E-E944-B585-BC405999B8DD}"/>
                </a:ext>
              </a:extLst>
            </p:cNvPr>
            <p:cNvCxnSpPr>
              <a:cxnSpLocks/>
            </p:cNvCxnSpPr>
            <p:nvPr/>
          </p:nvCxnSpPr>
          <p:spPr>
            <a:xfrm>
              <a:off x="3077634" y="3993586"/>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098541EE-30DC-04C5-1CD2-0EE498276F11}"/>
              </a:ext>
            </a:extLst>
          </p:cNvPr>
          <p:cNvGrpSpPr/>
          <p:nvPr/>
        </p:nvGrpSpPr>
        <p:grpSpPr>
          <a:xfrm>
            <a:off x="5818012" y="3075140"/>
            <a:ext cx="1828341" cy="1554272"/>
            <a:chOff x="6096000" y="3075140"/>
            <a:chExt cx="1828341" cy="1554272"/>
          </a:xfrm>
        </p:grpSpPr>
        <p:sp>
          <p:nvSpPr>
            <p:cNvPr id="42" name="Rectangle 41"/>
            <p:cNvSpPr/>
            <p:nvPr/>
          </p:nvSpPr>
          <p:spPr>
            <a:xfrm>
              <a:off x="6096000" y="3075140"/>
              <a:ext cx="1819873" cy="1554272"/>
            </a:xfrm>
            <a:prstGeom prst="rect">
              <a:avLst/>
            </a:prstGeom>
          </p:spPr>
          <p:txBody>
            <a:bodyPr wrap="square" lIns="0" tIns="0" rIns="0" bIns="0">
              <a:spAutoFit/>
            </a:bodyPr>
            <a:lstStyle/>
            <a:p>
              <a:pPr>
                <a:lnSpc>
                  <a:spcPts val="3400"/>
                </a:lnSpc>
                <a:spcAft>
                  <a:spcPts val="1000"/>
                </a:spcAft>
              </a:pPr>
              <a:r>
                <a:rPr lang="en-US" sz="3600" dirty="0">
                  <a:solidFill>
                    <a:srgbClr val="0AA147"/>
                  </a:solidFill>
                  <a:latin typeface="+mj-lt"/>
                </a:rPr>
                <a:t>$1.5 </a:t>
              </a:r>
              <a:br>
                <a:rPr lang="en-US" sz="3600" dirty="0">
                  <a:solidFill>
                    <a:srgbClr val="0AA147"/>
                  </a:solidFill>
                  <a:latin typeface="+mj-lt"/>
                </a:rPr>
              </a:br>
              <a:r>
                <a:rPr lang="en-US" sz="3600" dirty="0">
                  <a:solidFill>
                    <a:srgbClr val="0AA147"/>
                  </a:solidFill>
                  <a:latin typeface="+mj-lt"/>
                </a:rPr>
                <a:t>trillion </a:t>
              </a:r>
            </a:p>
            <a:p>
              <a:r>
                <a:rPr lang="en-US" dirty="0"/>
                <a:t>of life insurance in force</a:t>
              </a:r>
              <a:r>
                <a:rPr lang="en-US" baseline="30000" dirty="0">
                  <a:solidFill>
                    <a:schemeClr val="accent5"/>
                  </a:solidFill>
                </a:rPr>
                <a:t>3</a:t>
              </a:r>
              <a:endParaRPr lang="en-US" dirty="0"/>
            </a:p>
          </p:txBody>
        </p:sp>
        <p:cxnSp>
          <p:nvCxnSpPr>
            <p:cNvPr id="30" name="Straight Connector 29">
              <a:extLst>
                <a:ext uri="{FF2B5EF4-FFF2-40B4-BE49-F238E27FC236}">
                  <a16:creationId xmlns:a16="http://schemas.microsoft.com/office/drawing/2014/main" id="{E39E3492-9A9A-3044-B949-B7F3E4637E6E}"/>
                </a:ext>
              </a:extLst>
            </p:cNvPr>
            <p:cNvCxnSpPr>
              <a:cxnSpLocks/>
            </p:cNvCxnSpPr>
            <p:nvPr/>
          </p:nvCxnSpPr>
          <p:spPr>
            <a:xfrm>
              <a:off x="61044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2A367926-726B-FA71-1B82-6DB091B45400}"/>
              </a:ext>
            </a:extLst>
          </p:cNvPr>
          <p:cNvGrpSpPr/>
          <p:nvPr/>
        </p:nvGrpSpPr>
        <p:grpSpPr>
          <a:xfrm>
            <a:off x="8288868" y="2752313"/>
            <a:ext cx="2057400" cy="1882567"/>
            <a:chOff x="8288868" y="2752313"/>
            <a:chExt cx="2057400" cy="1882567"/>
          </a:xfrm>
        </p:grpSpPr>
        <p:sp>
          <p:nvSpPr>
            <p:cNvPr id="40" name="Rectangle 39"/>
            <p:cNvSpPr/>
            <p:nvPr/>
          </p:nvSpPr>
          <p:spPr>
            <a:xfrm>
              <a:off x="8288868" y="2752313"/>
              <a:ext cx="2057400" cy="1882567"/>
            </a:xfrm>
            <a:prstGeom prst="rect">
              <a:avLst/>
            </a:prstGeom>
          </p:spPr>
          <p:txBody>
            <a:bodyPr wrap="square" lIns="0" tIns="0" rIns="0" bIns="0">
              <a:spAutoFit/>
            </a:bodyPr>
            <a:lstStyle/>
            <a:p>
              <a:pPr>
                <a:spcAft>
                  <a:spcPts val="400"/>
                </a:spcAft>
              </a:pPr>
              <a:r>
                <a:rPr lang="en-US" dirty="0"/>
                <a:t>More than </a:t>
              </a:r>
            </a:p>
            <a:p>
              <a:pPr>
                <a:lnSpc>
                  <a:spcPts val="3400"/>
                </a:lnSpc>
                <a:spcAft>
                  <a:spcPts val="1000"/>
                </a:spcAft>
              </a:pPr>
              <a:r>
                <a:rPr lang="en-US" sz="3600" dirty="0">
                  <a:solidFill>
                    <a:srgbClr val="0AA147"/>
                  </a:solidFill>
                  <a:latin typeface="+mj-lt"/>
                </a:rPr>
                <a:t>22 </a:t>
              </a:r>
              <a:br>
                <a:rPr lang="en-US" sz="3600" dirty="0">
                  <a:solidFill>
                    <a:srgbClr val="0AA147"/>
                  </a:solidFill>
                  <a:latin typeface="+mj-lt"/>
                </a:rPr>
              </a:br>
              <a:r>
                <a:rPr lang="en-US" sz="3600" dirty="0">
                  <a:solidFill>
                    <a:srgbClr val="0AA147"/>
                  </a:solidFill>
                  <a:latin typeface="+mj-lt"/>
                </a:rPr>
                <a:t>million</a:t>
              </a:r>
            </a:p>
            <a:p>
              <a:r>
                <a:rPr lang="en-US" dirty="0">
                  <a:solidFill>
                    <a:schemeClr val="accent5"/>
                  </a:solidFill>
                </a:rPr>
                <a:t>customers across North America</a:t>
              </a:r>
              <a:r>
                <a:rPr lang="en-US" baseline="30000" dirty="0">
                  <a:solidFill>
                    <a:schemeClr val="accent5"/>
                  </a:solidFill>
                </a:rPr>
                <a:t>3</a:t>
              </a:r>
              <a:endParaRPr lang="en-US" dirty="0">
                <a:solidFill>
                  <a:schemeClr val="accent5"/>
                </a:solidFill>
              </a:endParaRPr>
            </a:p>
          </p:txBody>
        </p:sp>
        <p:cxnSp>
          <p:nvCxnSpPr>
            <p:cNvPr id="31" name="Straight Connector 30">
              <a:extLst>
                <a:ext uri="{FF2B5EF4-FFF2-40B4-BE49-F238E27FC236}">
                  <a16:creationId xmlns:a16="http://schemas.microsoft.com/office/drawing/2014/main" id="{DAB268EB-AFAA-CE43-A6D4-FE154140E08C}"/>
                </a:ext>
              </a:extLst>
            </p:cNvPr>
            <p:cNvCxnSpPr>
              <a:cxnSpLocks/>
            </p:cNvCxnSpPr>
            <p:nvPr/>
          </p:nvCxnSpPr>
          <p:spPr>
            <a:xfrm>
              <a:off x="8288868" y="3993587"/>
              <a:ext cx="1819873" cy="12146"/>
            </a:xfrm>
            <a:prstGeom prst="line">
              <a:avLst/>
            </a:prstGeom>
            <a:ln w="57150">
              <a:solidFill>
                <a:srgbClr val="94C83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0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CB5D-0081-4672-BABB-66A860F221E9}"/>
              </a:ext>
            </a:extLst>
          </p:cNvPr>
          <p:cNvSpPr>
            <a:spLocks noGrp="1"/>
          </p:cNvSpPr>
          <p:nvPr>
            <p:ph type="title"/>
          </p:nvPr>
        </p:nvSpPr>
        <p:spPr/>
        <p:txBody>
          <a:bodyPr/>
          <a:lstStyle/>
          <a:p>
            <a:r>
              <a:rPr lang="en-US" dirty="0"/>
              <a:t>SecureCare product line approval map</a:t>
            </a:r>
          </a:p>
        </p:txBody>
      </p:sp>
      <p:sp>
        <p:nvSpPr>
          <p:cNvPr id="6" name="Freeform 351">
            <a:extLst>
              <a:ext uri="{FF2B5EF4-FFF2-40B4-BE49-F238E27FC236}">
                <a16:creationId xmlns:a16="http://schemas.microsoft.com/office/drawing/2014/main" id="{B467963A-BD1C-484A-B2F3-B48741D826C3}"/>
              </a:ext>
            </a:extLst>
          </p:cNvPr>
          <p:cNvSpPr>
            <a:spLocks/>
          </p:cNvSpPr>
          <p:nvPr/>
        </p:nvSpPr>
        <p:spPr bwMode="auto">
          <a:xfrm>
            <a:off x="4730545" y="5540149"/>
            <a:ext cx="127438" cy="171074"/>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 name="Freeform 353">
            <a:extLst>
              <a:ext uri="{FF2B5EF4-FFF2-40B4-BE49-F238E27FC236}">
                <a16:creationId xmlns:a16="http://schemas.microsoft.com/office/drawing/2014/main" id="{D27646CB-1778-4ED4-84D6-FCD574A43098}"/>
              </a:ext>
            </a:extLst>
          </p:cNvPr>
          <p:cNvSpPr>
            <a:spLocks/>
          </p:cNvSpPr>
          <p:nvPr/>
        </p:nvSpPr>
        <p:spPr bwMode="auto">
          <a:xfrm>
            <a:off x="4681531" y="5456357"/>
            <a:ext cx="76790" cy="52369"/>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 name="Freeform 355">
            <a:extLst>
              <a:ext uri="{FF2B5EF4-FFF2-40B4-BE49-F238E27FC236}">
                <a16:creationId xmlns:a16="http://schemas.microsoft.com/office/drawing/2014/main" id="{99DE3DD9-E5AB-473B-B37E-7F62C476CDE1}"/>
              </a:ext>
            </a:extLst>
          </p:cNvPr>
          <p:cNvSpPr>
            <a:spLocks/>
          </p:cNvSpPr>
          <p:nvPr/>
        </p:nvSpPr>
        <p:spPr bwMode="auto">
          <a:xfrm>
            <a:off x="4657022" y="5508726"/>
            <a:ext cx="24508" cy="13965"/>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 name="Freeform 357">
            <a:extLst>
              <a:ext uri="{FF2B5EF4-FFF2-40B4-BE49-F238E27FC236}">
                <a16:creationId xmlns:a16="http://schemas.microsoft.com/office/drawing/2014/main" id="{2218A7F2-3E4F-4A9A-A038-500424983280}"/>
              </a:ext>
            </a:extLst>
          </p:cNvPr>
          <p:cNvSpPr>
            <a:spLocks/>
          </p:cNvSpPr>
          <p:nvPr/>
        </p:nvSpPr>
        <p:spPr bwMode="auto">
          <a:xfrm>
            <a:off x="4581868" y="5438901"/>
            <a:ext cx="75156" cy="19202"/>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 name="Freeform 361">
            <a:extLst>
              <a:ext uri="{FF2B5EF4-FFF2-40B4-BE49-F238E27FC236}">
                <a16:creationId xmlns:a16="http://schemas.microsoft.com/office/drawing/2014/main" id="{B877B79D-5E7F-4031-81EF-CCA78ABE3ACA}"/>
              </a:ext>
            </a:extLst>
          </p:cNvPr>
          <p:cNvSpPr>
            <a:spLocks/>
          </p:cNvSpPr>
          <p:nvPr/>
        </p:nvSpPr>
        <p:spPr bwMode="auto">
          <a:xfrm>
            <a:off x="4632516" y="5486035"/>
            <a:ext cx="24506" cy="22692"/>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 name="Freeform 234">
            <a:extLst>
              <a:ext uri="{FF2B5EF4-FFF2-40B4-BE49-F238E27FC236}">
                <a16:creationId xmlns:a16="http://schemas.microsoft.com/office/drawing/2014/main" id="{3E42FACA-B06D-43B3-9BCC-471922630AB6}"/>
              </a:ext>
            </a:extLst>
          </p:cNvPr>
          <p:cNvSpPr>
            <a:spLocks/>
          </p:cNvSpPr>
          <p:nvPr/>
        </p:nvSpPr>
        <p:spPr bwMode="auto">
          <a:xfrm>
            <a:off x="8318411" y="2804552"/>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chemeClr val="bg1">
              <a:lumMod val="65000"/>
            </a:schemeClr>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2" name="Freeform 237">
            <a:extLst>
              <a:ext uri="{FF2B5EF4-FFF2-40B4-BE49-F238E27FC236}">
                <a16:creationId xmlns:a16="http://schemas.microsoft.com/office/drawing/2014/main" id="{EA7869E4-2E18-48F7-9C5F-4E525E4EE137}"/>
              </a:ext>
            </a:extLst>
          </p:cNvPr>
          <p:cNvSpPr>
            <a:spLocks/>
          </p:cNvSpPr>
          <p:nvPr/>
        </p:nvSpPr>
        <p:spPr bwMode="auto">
          <a:xfrm>
            <a:off x="6954172" y="2584601"/>
            <a:ext cx="743388" cy="495763"/>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 name="Freeform 239">
            <a:extLst>
              <a:ext uri="{FF2B5EF4-FFF2-40B4-BE49-F238E27FC236}">
                <a16:creationId xmlns:a16="http://schemas.microsoft.com/office/drawing/2014/main" id="{A1624363-C451-4E45-B4D4-265EE3FB5E27}"/>
              </a:ext>
            </a:extLst>
          </p:cNvPr>
          <p:cNvSpPr>
            <a:spLocks/>
          </p:cNvSpPr>
          <p:nvPr/>
        </p:nvSpPr>
        <p:spPr bwMode="auto">
          <a:xfrm>
            <a:off x="6916596" y="3043706"/>
            <a:ext cx="794036" cy="553370"/>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 name="Freeform 241">
            <a:extLst>
              <a:ext uri="{FF2B5EF4-FFF2-40B4-BE49-F238E27FC236}">
                <a16:creationId xmlns:a16="http://schemas.microsoft.com/office/drawing/2014/main" id="{A8DF7A75-D438-4D0C-8105-34B38EBA79DB}"/>
              </a:ext>
            </a:extLst>
          </p:cNvPr>
          <p:cNvSpPr>
            <a:spLocks/>
          </p:cNvSpPr>
          <p:nvPr/>
        </p:nvSpPr>
        <p:spPr bwMode="auto">
          <a:xfrm>
            <a:off x="6158503" y="3085600"/>
            <a:ext cx="782599" cy="70523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 name="Freeform 243">
            <a:extLst>
              <a:ext uri="{FF2B5EF4-FFF2-40B4-BE49-F238E27FC236}">
                <a16:creationId xmlns:a16="http://schemas.microsoft.com/office/drawing/2014/main" id="{2AA48E04-D3EC-4334-BB4B-9662039097A0}"/>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 name="Freeform 245">
            <a:extLst>
              <a:ext uri="{FF2B5EF4-FFF2-40B4-BE49-F238E27FC236}">
                <a16:creationId xmlns:a16="http://schemas.microsoft.com/office/drawing/2014/main" id="{8BCC4CC2-3E85-4715-AB07-16EE6BDB6BD2}"/>
              </a:ext>
            </a:extLst>
          </p:cNvPr>
          <p:cNvSpPr>
            <a:spLocks/>
          </p:cNvSpPr>
          <p:nvPr/>
        </p:nvSpPr>
        <p:spPr bwMode="auto">
          <a:xfrm>
            <a:off x="7780885" y="3872885"/>
            <a:ext cx="745022" cy="684291"/>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 name="Freeform 247">
            <a:extLst>
              <a:ext uri="{FF2B5EF4-FFF2-40B4-BE49-F238E27FC236}">
                <a16:creationId xmlns:a16="http://schemas.microsoft.com/office/drawing/2014/main" id="{1DA9CF07-76E2-42AE-A392-C1D5CABC200E}"/>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8" name="Freeform 249">
            <a:extLst>
              <a:ext uri="{FF2B5EF4-FFF2-40B4-BE49-F238E27FC236}">
                <a16:creationId xmlns:a16="http://schemas.microsoft.com/office/drawing/2014/main" id="{D9266CFF-11AC-42F2-B345-AE45EA5CD259}"/>
              </a:ext>
            </a:extLst>
          </p:cNvPr>
          <p:cNvSpPr>
            <a:spLocks/>
          </p:cNvSpPr>
          <p:nvPr/>
        </p:nvSpPr>
        <p:spPr bwMode="auto">
          <a:xfrm>
            <a:off x="7633840"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 name="Freeform 251">
            <a:extLst>
              <a:ext uri="{FF2B5EF4-FFF2-40B4-BE49-F238E27FC236}">
                <a16:creationId xmlns:a16="http://schemas.microsoft.com/office/drawing/2014/main" id="{8B13899F-424A-4BF1-80C5-3E8B36B7113F}"/>
              </a:ext>
            </a:extLst>
          </p:cNvPr>
          <p:cNvSpPr>
            <a:spLocks/>
          </p:cNvSpPr>
          <p:nvPr/>
        </p:nvSpPr>
        <p:spPr bwMode="auto">
          <a:xfrm>
            <a:off x="8060269" y="2907546"/>
            <a:ext cx="560399" cy="673817"/>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 name="Freeform 253">
            <a:extLst>
              <a:ext uri="{FF2B5EF4-FFF2-40B4-BE49-F238E27FC236}">
                <a16:creationId xmlns:a16="http://schemas.microsoft.com/office/drawing/2014/main" id="{222253F7-ABD0-4CEF-89BC-D681CCE92847}"/>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 name="Freeform 255">
            <a:extLst>
              <a:ext uri="{FF2B5EF4-FFF2-40B4-BE49-F238E27FC236}">
                <a16:creationId xmlns:a16="http://schemas.microsoft.com/office/drawing/2014/main" id="{553FD4FC-DA16-4847-A63E-A4152A4D33D7}"/>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2" name="Freeform 257">
            <a:extLst>
              <a:ext uri="{FF2B5EF4-FFF2-40B4-BE49-F238E27FC236}">
                <a16:creationId xmlns:a16="http://schemas.microsoft.com/office/drawing/2014/main" id="{C87DCC30-5A6F-42ED-9484-5E8211A4C087}"/>
              </a:ext>
            </a:extLst>
          </p:cNvPr>
          <p:cNvSpPr>
            <a:spLocks/>
          </p:cNvSpPr>
          <p:nvPr/>
        </p:nvSpPr>
        <p:spPr bwMode="auto">
          <a:xfrm>
            <a:off x="8708894" y="3038467"/>
            <a:ext cx="431329" cy="624940"/>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3" name="Freeform 259">
            <a:extLst>
              <a:ext uri="{FF2B5EF4-FFF2-40B4-BE49-F238E27FC236}">
                <a16:creationId xmlns:a16="http://schemas.microsoft.com/office/drawing/2014/main" id="{D646E1F9-2857-40A6-9533-074E91F5FB1D}"/>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4" name="Freeform 261">
            <a:extLst>
              <a:ext uri="{FF2B5EF4-FFF2-40B4-BE49-F238E27FC236}">
                <a16:creationId xmlns:a16="http://schemas.microsoft.com/office/drawing/2014/main" id="{13F41CB0-387C-435F-83A5-9FFD364C29FF}"/>
              </a:ext>
            </a:extLst>
          </p:cNvPr>
          <p:cNvSpPr>
            <a:spLocks/>
          </p:cNvSpPr>
          <p:nvPr/>
        </p:nvSpPr>
        <p:spPr bwMode="auto">
          <a:xfrm>
            <a:off x="7066907" y="3949695"/>
            <a:ext cx="841416" cy="481797"/>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5" name="Freeform 263">
            <a:extLst>
              <a:ext uri="{FF2B5EF4-FFF2-40B4-BE49-F238E27FC236}">
                <a16:creationId xmlns:a16="http://schemas.microsoft.com/office/drawing/2014/main" id="{DF2FD686-69C5-468C-A4CF-F484954B40F9}"/>
              </a:ext>
            </a:extLst>
          </p:cNvPr>
          <p:cNvSpPr>
            <a:spLocks/>
          </p:cNvSpPr>
          <p:nvPr/>
        </p:nvSpPr>
        <p:spPr bwMode="auto">
          <a:xfrm>
            <a:off x="6287575" y="3722761"/>
            <a:ext cx="813642" cy="686039"/>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6" name="Freeform 264">
            <a:extLst>
              <a:ext uri="{FF2B5EF4-FFF2-40B4-BE49-F238E27FC236}">
                <a16:creationId xmlns:a16="http://schemas.microsoft.com/office/drawing/2014/main" id="{F461214A-F458-4970-85BC-E12A1BFABB26}"/>
              </a:ext>
            </a:extLst>
          </p:cNvPr>
          <p:cNvSpPr>
            <a:spLocks/>
          </p:cNvSpPr>
          <p:nvPr/>
        </p:nvSpPr>
        <p:spPr bwMode="auto">
          <a:xfrm>
            <a:off x="6947637" y="4400070"/>
            <a:ext cx="988461" cy="542895"/>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7030A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7" name="Freeform 267">
            <a:extLst>
              <a:ext uri="{FF2B5EF4-FFF2-40B4-BE49-F238E27FC236}">
                <a16:creationId xmlns:a16="http://schemas.microsoft.com/office/drawing/2014/main" id="{8DEE4F6C-7F91-4977-8E81-5C61F2C0E0DE}"/>
              </a:ext>
            </a:extLst>
          </p:cNvPr>
          <p:cNvSpPr>
            <a:spLocks/>
          </p:cNvSpPr>
          <p:nvPr/>
        </p:nvSpPr>
        <p:spPr bwMode="auto">
          <a:xfrm>
            <a:off x="7909956" y="4483862"/>
            <a:ext cx="565301" cy="535914"/>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8" name="Freeform 269">
            <a:extLst>
              <a:ext uri="{FF2B5EF4-FFF2-40B4-BE49-F238E27FC236}">
                <a16:creationId xmlns:a16="http://schemas.microsoft.com/office/drawing/2014/main" id="{5022C793-98E1-4F6B-A875-7EE6247EB44C}"/>
              </a:ext>
            </a:extLst>
          </p:cNvPr>
          <p:cNvSpPr>
            <a:spLocks/>
          </p:cNvSpPr>
          <p:nvPr/>
        </p:nvSpPr>
        <p:spPr bwMode="auto">
          <a:xfrm>
            <a:off x="8292270" y="4688103"/>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9" name="Freeform 270">
            <a:extLst>
              <a:ext uri="{FF2B5EF4-FFF2-40B4-BE49-F238E27FC236}">
                <a16:creationId xmlns:a16="http://schemas.microsoft.com/office/drawing/2014/main" id="{CB3B619C-4FFB-4F76-BD01-6929713B5499}"/>
              </a:ext>
            </a:extLst>
          </p:cNvPr>
          <p:cNvSpPr>
            <a:spLocks/>
          </p:cNvSpPr>
          <p:nvPr/>
        </p:nvSpPr>
        <p:spPr bwMode="auto">
          <a:xfrm>
            <a:off x="8650075" y="4654933"/>
            <a:ext cx="447665" cy="75237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0" name="Freeform 271">
            <a:extLst>
              <a:ext uri="{FF2B5EF4-FFF2-40B4-BE49-F238E27FC236}">
                <a16:creationId xmlns:a16="http://schemas.microsoft.com/office/drawing/2014/main" id="{708863D4-53B5-4266-94EA-6BCF4030C58F}"/>
              </a:ext>
            </a:extLst>
          </p:cNvPr>
          <p:cNvSpPr>
            <a:spLocks/>
          </p:cNvSpPr>
          <p:nvPr/>
        </p:nvSpPr>
        <p:spPr bwMode="auto">
          <a:xfrm>
            <a:off x="8656611" y="4658426"/>
            <a:ext cx="432962" cy="748882"/>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1" name="Freeform 273">
            <a:extLst>
              <a:ext uri="{FF2B5EF4-FFF2-40B4-BE49-F238E27FC236}">
                <a16:creationId xmlns:a16="http://schemas.microsoft.com/office/drawing/2014/main" id="{8D29369D-91C0-4A37-B864-E985467B0DCD}"/>
              </a:ext>
            </a:extLst>
          </p:cNvPr>
          <p:cNvSpPr>
            <a:spLocks/>
          </p:cNvSpPr>
          <p:nvPr/>
        </p:nvSpPr>
        <p:spPr bwMode="auto">
          <a:xfrm>
            <a:off x="8944164" y="4620023"/>
            <a:ext cx="597978" cy="666836"/>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2" name="Freeform 274">
            <a:extLst>
              <a:ext uri="{FF2B5EF4-FFF2-40B4-BE49-F238E27FC236}">
                <a16:creationId xmlns:a16="http://schemas.microsoft.com/office/drawing/2014/main" id="{CA635A48-CF8D-4B1F-97A1-4F63177FFBB8}"/>
              </a:ext>
            </a:extLst>
          </p:cNvPr>
          <p:cNvSpPr>
            <a:spLocks/>
          </p:cNvSpPr>
          <p:nvPr/>
        </p:nvSpPr>
        <p:spPr bwMode="auto">
          <a:xfrm>
            <a:off x="9213742" y="4548450"/>
            <a:ext cx="558766" cy="460851"/>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3" name="Freeform 275">
            <a:extLst>
              <a:ext uri="{FF2B5EF4-FFF2-40B4-BE49-F238E27FC236}">
                <a16:creationId xmlns:a16="http://schemas.microsoft.com/office/drawing/2014/main" id="{2049551A-0A0B-478D-82C8-41D56F0E3C6C}"/>
              </a:ext>
            </a:extLst>
          </p:cNvPr>
          <p:cNvSpPr>
            <a:spLocks/>
          </p:cNvSpPr>
          <p:nvPr/>
        </p:nvSpPr>
        <p:spPr bwMode="auto">
          <a:xfrm>
            <a:off x="9213742" y="4548450"/>
            <a:ext cx="558766" cy="460851"/>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4" name="Freeform 277">
            <a:extLst>
              <a:ext uri="{FF2B5EF4-FFF2-40B4-BE49-F238E27FC236}">
                <a16:creationId xmlns:a16="http://schemas.microsoft.com/office/drawing/2014/main" id="{C6FBEEC1-E0C3-476F-9A72-C311A0D31668}"/>
              </a:ext>
            </a:extLst>
          </p:cNvPr>
          <p:cNvSpPr>
            <a:spLocks/>
          </p:cNvSpPr>
          <p:nvPr/>
        </p:nvSpPr>
        <p:spPr bwMode="auto">
          <a:xfrm>
            <a:off x="6174841" y="4319770"/>
            <a:ext cx="779331" cy="862349"/>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5" name="Freeform 278">
            <a:extLst>
              <a:ext uri="{FF2B5EF4-FFF2-40B4-BE49-F238E27FC236}">
                <a16:creationId xmlns:a16="http://schemas.microsoft.com/office/drawing/2014/main" id="{AF20D15A-67A4-46C4-B057-D6A2D75D28F7}"/>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FF9933"/>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6" name="Freeform 279">
            <a:extLst>
              <a:ext uri="{FF2B5EF4-FFF2-40B4-BE49-F238E27FC236}">
                <a16:creationId xmlns:a16="http://schemas.microsoft.com/office/drawing/2014/main" id="{8C1C514C-74D4-4EC0-A7DD-2EA927C540ED}"/>
              </a:ext>
            </a:extLst>
          </p:cNvPr>
          <p:cNvSpPr>
            <a:spLocks/>
          </p:cNvSpPr>
          <p:nvPr/>
        </p:nvSpPr>
        <p:spPr bwMode="auto">
          <a:xfrm>
            <a:off x="8418073" y="4354684"/>
            <a:ext cx="944347" cy="350874"/>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37" name="Freeform 281">
            <a:extLst>
              <a:ext uri="{FF2B5EF4-FFF2-40B4-BE49-F238E27FC236}">
                <a16:creationId xmlns:a16="http://schemas.microsoft.com/office/drawing/2014/main" id="{C984CD73-F7A0-4D9A-86D6-8789F9717251}"/>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8" name="Freeform 283">
            <a:extLst>
              <a:ext uri="{FF2B5EF4-FFF2-40B4-BE49-F238E27FC236}">
                <a16:creationId xmlns:a16="http://schemas.microsoft.com/office/drawing/2014/main" id="{D976C2EB-C56F-4975-B2B7-F466904F7C91}"/>
              </a:ext>
            </a:extLst>
          </p:cNvPr>
          <p:cNvSpPr>
            <a:spLocks/>
          </p:cNvSpPr>
          <p:nvPr/>
        </p:nvSpPr>
        <p:spPr bwMode="auto">
          <a:xfrm>
            <a:off x="9097742" y="4234234"/>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39" name="Freeform 284">
            <a:extLst>
              <a:ext uri="{FF2B5EF4-FFF2-40B4-BE49-F238E27FC236}">
                <a16:creationId xmlns:a16="http://schemas.microsoft.com/office/drawing/2014/main" id="{E1163953-D186-45C4-914D-05C81DA4B161}"/>
              </a:ext>
            </a:extLst>
          </p:cNvPr>
          <p:cNvSpPr>
            <a:spLocks/>
          </p:cNvSpPr>
          <p:nvPr/>
        </p:nvSpPr>
        <p:spPr bwMode="auto">
          <a:xfrm>
            <a:off x="9143489" y="3867648"/>
            <a:ext cx="844684"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0" name="Freeform 286">
            <a:extLst>
              <a:ext uri="{FF2B5EF4-FFF2-40B4-BE49-F238E27FC236}">
                <a16:creationId xmlns:a16="http://schemas.microsoft.com/office/drawing/2014/main" id="{23EC9F59-6645-4151-A5D0-8726B950D482}"/>
              </a:ext>
            </a:extLst>
          </p:cNvPr>
          <p:cNvSpPr>
            <a:spLocks/>
          </p:cNvSpPr>
          <p:nvPr/>
        </p:nvSpPr>
        <p:spPr bwMode="auto">
          <a:xfrm>
            <a:off x="9788847" y="3939221"/>
            <a:ext cx="109465" cy="75064"/>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1" name="Freeform 287">
            <a:extLst>
              <a:ext uri="{FF2B5EF4-FFF2-40B4-BE49-F238E27FC236}">
                <a16:creationId xmlns:a16="http://schemas.microsoft.com/office/drawing/2014/main" id="{0756DDC9-5C6F-463F-BF71-DC6C1474442D}"/>
              </a:ext>
            </a:extLst>
          </p:cNvPr>
          <p:cNvSpPr>
            <a:spLocks/>
          </p:cNvSpPr>
          <p:nvPr/>
        </p:nvSpPr>
        <p:spPr bwMode="auto">
          <a:xfrm>
            <a:off x="9788847" y="3939221"/>
            <a:ext cx="109465" cy="75064"/>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2" name="Freeform 289">
            <a:extLst>
              <a:ext uri="{FF2B5EF4-FFF2-40B4-BE49-F238E27FC236}">
                <a16:creationId xmlns:a16="http://schemas.microsoft.com/office/drawing/2014/main" id="{2748A6FD-95B4-4D9A-8254-58D4F5A31557}"/>
              </a:ext>
            </a:extLst>
          </p:cNvPr>
          <p:cNvSpPr>
            <a:spLocks/>
          </p:cNvSpPr>
          <p:nvPr/>
        </p:nvSpPr>
        <p:spPr bwMode="auto">
          <a:xfrm>
            <a:off x="8924557" y="3534230"/>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43" name="Freeform 291">
            <a:extLst>
              <a:ext uri="{FF2B5EF4-FFF2-40B4-BE49-F238E27FC236}">
                <a16:creationId xmlns:a16="http://schemas.microsoft.com/office/drawing/2014/main" id="{1B4E5BE8-5D3C-44ED-AEC4-1EF1DA8FDDFB}"/>
              </a:ext>
            </a:extLst>
          </p:cNvPr>
          <p:cNvSpPr>
            <a:spLocks/>
          </p:cNvSpPr>
          <p:nvPr/>
        </p:nvSpPr>
        <p:spPr bwMode="auto">
          <a:xfrm>
            <a:off x="9362421" y="3413783"/>
            <a:ext cx="627387" cy="452122"/>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4" name="Freeform 292">
            <a:extLst>
              <a:ext uri="{FF2B5EF4-FFF2-40B4-BE49-F238E27FC236}">
                <a16:creationId xmlns:a16="http://schemas.microsoft.com/office/drawing/2014/main" id="{25DDE86E-D14E-440D-9708-EAE188DF7EAB}"/>
              </a:ext>
            </a:extLst>
          </p:cNvPr>
          <p:cNvSpPr>
            <a:spLocks/>
          </p:cNvSpPr>
          <p:nvPr/>
        </p:nvSpPr>
        <p:spPr bwMode="auto">
          <a:xfrm>
            <a:off x="9908115" y="3734980"/>
            <a:ext cx="116002" cy="204240"/>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29B461"/>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5" name="Freeform 294">
            <a:extLst>
              <a:ext uri="{FF2B5EF4-FFF2-40B4-BE49-F238E27FC236}">
                <a16:creationId xmlns:a16="http://schemas.microsoft.com/office/drawing/2014/main" id="{502B637F-7A9B-472A-A965-E4F6483AB96F}"/>
              </a:ext>
            </a:extLst>
          </p:cNvPr>
          <p:cNvSpPr>
            <a:spLocks/>
          </p:cNvSpPr>
          <p:nvPr/>
        </p:nvSpPr>
        <p:spPr bwMode="auto">
          <a:xfrm>
            <a:off x="9870539" y="3413783"/>
            <a:ext cx="83324" cy="111722"/>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6" name="Freeform 295">
            <a:extLst>
              <a:ext uri="{FF2B5EF4-FFF2-40B4-BE49-F238E27FC236}">
                <a16:creationId xmlns:a16="http://schemas.microsoft.com/office/drawing/2014/main" id="{893D65EC-2A65-4EA3-9EFD-742157EB906C}"/>
              </a:ext>
            </a:extLst>
          </p:cNvPr>
          <p:cNvSpPr>
            <a:spLocks/>
          </p:cNvSpPr>
          <p:nvPr/>
        </p:nvSpPr>
        <p:spPr bwMode="auto">
          <a:xfrm>
            <a:off x="9870539" y="3413783"/>
            <a:ext cx="83324" cy="111722"/>
          </a:xfrm>
          <a:custGeom>
            <a:avLst/>
            <a:gdLst>
              <a:gd name="T0" fmla="*/ 0 w 80"/>
              <a:gd name="T1" fmla="*/ 0 h 106"/>
              <a:gd name="T2" fmla="*/ 0 w 80"/>
              <a:gd name="T3" fmla="*/ 0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2147483647 w 80"/>
              <a:gd name="T31" fmla="*/ 2147483647 h 106"/>
              <a:gd name="T32" fmla="*/ 2147483647 w 80"/>
              <a:gd name="T33" fmla="*/ 2147483647 h 106"/>
              <a:gd name="T34" fmla="*/ 2147483647 w 80"/>
              <a:gd name="T35" fmla="*/ 2147483647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106"/>
              <a:gd name="T56" fmla="*/ 80 w 80"/>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106">
                <a:moveTo>
                  <a:pt x="0" y="0"/>
                </a:moveTo>
                <a:lnTo>
                  <a:pt x="0" y="0"/>
                </a:ln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7" name="Freeform 296">
            <a:extLst>
              <a:ext uri="{FF2B5EF4-FFF2-40B4-BE49-F238E27FC236}">
                <a16:creationId xmlns:a16="http://schemas.microsoft.com/office/drawing/2014/main" id="{93B389FB-066C-4F10-8818-1CADEE98F77D}"/>
              </a:ext>
            </a:extLst>
          </p:cNvPr>
          <p:cNvSpPr>
            <a:spLocks/>
          </p:cNvSpPr>
          <p:nvPr/>
        </p:nvSpPr>
        <p:spPr bwMode="auto">
          <a:xfrm>
            <a:off x="9431040" y="2921509"/>
            <a:ext cx="660063"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8" name="Freeform 297">
            <a:extLst>
              <a:ext uri="{FF2B5EF4-FFF2-40B4-BE49-F238E27FC236}">
                <a16:creationId xmlns:a16="http://schemas.microsoft.com/office/drawing/2014/main" id="{7880EC54-DE41-49BF-AC04-C01EC910E21D}"/>
              </a:ext>
            </a:extLst>
          </p:cNvPr>
          <p:cNvSpPr>
            <a:spLocks/>
          </p:cNvSpPr>
          <p:nvPr/>
        </p:nvSpPr>
        <p:spPr bwMode="auto">
          <a:xfrm>
            <a:off x="9432674" y="2919765"/>
            <a:ext cx="661696" cy="624940"/>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chemeClr val="accent2">
              <a:lumMod val="40000"/>
              <a:lumOff val="60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49" name="Freeform 298">
            <a:extLst>
              <a:ext uri="{FF2B5EF4-FFF2-40B4-BE49-F238E27FC236}">
                <a16:creationId xmlns:a16="http://schemas.microsoft.com/office/drawing/2014/main" id="{3E48C853-99BA-4541-B7FC-0BF3E72DBEC9}"/>
              </a:ext>
            </a:extLst>
          </p:cNvPr>
          <p:cNvSpPr>
            <a:spLocks/>
          </p:cNvSpPr>
          <p:nvPr/>
        </p:nvSpPr>
        <p:spPr bwMode="auto">
          <a:xfrm>
            <a:off x="10064963"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0" name="Freeform 299">
            <a:extLst>
              <a:ext uri="{FF2B5EF4-FFF2-40B4-BE49-F238E27FC236}">
                <a16:creationId xmlns:a16="http://schemas.microsoft.com/office/drawing/2014/main" id="{718DB339-C395-4D28-845F-2B37FC7CE64A}"/>
              </a:ext>
            </a:extLst>
          </p:cNvPr>
          <p:cNvSpPr>
            <a:spLocks/>
          </p:cNvSpPr>
          <p:nvPr/>
        </p:nvSpPr>
        <p:spPr bwMode="auto">
          <a:xfrm>
            <a:off x="10068230" y="3310789"/>
            <a:ext cx="189522" cy="20249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1" name="Freeform 300">
            <a:extLst>
              <a:ext uri="{FF2B5EF4-FFF2-40B4-BE49-F238E27FC236}">
                <a16:creationId xmlns:a16="http://schemas.microsoft.com/office/drawing/2014/main" id="{CDC647DE-1C03-4B1E-AB78-E27E432FCF9E}"/>
              </a:ext>
            </a:extLst>
          </p:cNvPr>
          <p:cNvSpPr>
            <a:spLocks/>
          </p:cNvSpPr>
          <p:nvPr/>
        </p:nvSpPr>
        <p:spPr bwMode="auto">
          <a:xfrm>
            <a:off x="10239782"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2" name="Freeform 301">
            <a:extLst>
              <a:ext uri="{FF2B5EF4-FFF2-40B4-BE49-F238E27FC236}">
                <a16:creationId xmlns:a16="http://schemas.microsoft.com/office/drawing/2014/main" id="{895A781C-A6C8-417B-A0A3-E4C006A843F5}"/>
              </a:ext>
            </a:extLst>
          </p:cNvPr>
          <p:cNvSpPr>
            <a:spLocks/>
          </p:cNvSpPr>
          <p:nvPr/>
        </p:nvSpPr>
        <p:spPr bwMode="auto">
          <a:xfrm>
            <a:off x="10236515" y="3298569"/>
            <a:ext cx="52282" cy="113467"/>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3" name="Freeform 302">
            <a:extLst>
              <a:ext uri="{FF2B5EF4-FFF2-40B4-BE49-F238E27FC236}">
                <a16:creationId xmlns:a16="http://schemas.microsoft.com/office/drawing/2014/main" id="{0F208C35-AAFB-45DF-844A-CB5B98851515}"/>
              </a:ext>
            </a:extLst>
          </p:cNvPr>
          <p:cNvSpPr>
            <a:spLocks/>
          </p:cNvSpPr>
          <p:nvPr/>
        </p:nvSpPr>
        <p:spPr bwMode="auto">
          <a:xfrm>
            <a:off x="10061695"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4" name="Freeform 303">
            <a:extLst>
              <a:ext uri="{FF2B5EF4-FFF2-40B4-BE49-F238E27FC236}">
                <a16:creationId xmlns:a16="http://schemas.microsoft.com/office/drawing/2014/main" id="{0533F915-7FB2-41BE-A9EA-B92B203C8FE0}"/>
              </a:ext>
            </a:extLst>
          </p:cNvPr>
          <p:cNvSpPr>
            <a:spLocks/>
          </p:cNvSpPr>
          <p:nvPr/>
        </p:nvSpPr>
        <p:spPr bwMode="auto">
          <a:xfrm>
            <a:off x="10058427" y="3162410"/>
            <a:ext cx="379047" cy="207731"/>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5" name="Freeform 304">
            <a:extLst>
              <a:ext uri="{FF2B5EF4-FFF2-40B4-BE49-F238E27FC236}">
                <a16:creationId xmlns:a16="http://schemas.microsoft.com/office/drawing/2014/main" id="{B2A604F4-22CD-40B6-8D98-0D821166DE49}"/>
              </a:ext>
            </a:extLst>
          </p:cNvPr>
          <p:cNvSpPr>
            <a:spLocks/>
          </p:cNvSpPr>
          <p:nvPr/>
        </p:nvSpPr>
        <p:spPr bwMode="auto">
          <a:xfrm>
            <a:off x="9980005" y="2869141"/>
            <a:ext cx="173185" cy="378804"/>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6" name="Freeform 305">
            <a:extLst>
              <a:ext uri="{FF2B5EF4-FFF2-40B4-BE49-F238E27FC236}">
                <a16:creationId xmlns:a16="http://schemas.microsoft.com/office/drawing/2014/main" id="{B3DF96A0-875E-4585-A154-95E7BE99A20E}"/>
              </a:ext>
            </a:extLst>
          </p:cNvPr>
          <p:cNvSpPr>
            <a:spLocks/>
          </p:cNvSpPr>
          <p:nvPr/>
        </p:nvSpPr>
        <p:spPr bwMode="auto">
          <a:xfrm>
            <a:off x="9983271" y="2869141"/>
            <a:ext cx="173185" cy="378804"/>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7" name="Freeform 306">
            <a:extLst>
              <a:ext uri="{FF2B5EF4-FFF2-40B4-BE49-F238E27FC236}">
                <a16:creationId xmlns:a16="http://schemas.microsoft.com/office/drawing/2014/main" id="{6C4C1819-63B8-4858-BABF-18F03AD59ED8}"/>
              </a:ext>
            </a:extLst>
          </p:cNvPr>
          <p:cNvSpPr>
            <a:spLocks/>
          </p:cNvSpPr>
          <p:nvPr/>
        </p:nvSpPr>
        <p:spPr bwMode="auto">
          <a:xfrm>
            <a:off x="10122146"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8" name="Freeform 307">
            <a:extLst>
              <a:ext uri="{FF2B5EF4-FFF2-40B4-BE49-F238E27FC236}">
                <a16:creationId xmlns:a16="http://schemas.microsoft.com/office/drawing/2014/main" id="{0DDD2406-C800-41E3-A115-4783275BAF46}"/>
              </a:ext>
            </a:extLst>
          </p:cNvPr>
          <p:cNvSpPr>
            <a:spLocks/>
          </p:cNvSpPr>
          <p:nvPr/>
        </p:nvSpPr>
        <p:spPr bwMode="auto">
          <a:xfrm>
            <a:off x="10118880" y="2820263"/>
            <a:ext cx="179721" cy="408481"/>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59" name="Freeform 308">
            <a:extLst>
              <a:ext uri="{FF2B5EF4-FFF2-40B4-BE49-F238E27FC236}">
                <a16:creationId xmlns:a16="http://schemas.microsoft.com/office/drawing/2014/main" id="{CD1239C8-9A5D-40B4-8F79-3AAD8F312679}"/>
              </a:ext>
            </a:extLst>
          </p:cNvPr>
          <p:cNvSpPr>
            <a:spLocks/>
          </p:cNvSpPr>
          <p:nvPr/>
        </p:nvSpPr>
        <p:spPr bwMode="auto">
          <a:xfrm>
            <a:off x="10179329"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0" name="Freeform 309">
            <a:extLst>
              <a:ext uri="{FF2B5EF4-FFF2-40B4-BE49-F238E27FC236}">
                <a16:creationId xmlns:a16="http://schemas.microsoft.com/office/drawing/2014/main" id="{BC2552FC-5B15-48D5-9052-6DC11737245A}"/>
              </a:ext>
            </a:extLst>
          </p:cNvPr>
          <p:cNvSpPr>
            <a:spLocks/>
          </p:cNvSpPr>
          <p:nvPr/>
        </p:nvSpPr>
        <p:spPr bwMode="auto">
          <a:xfrm>
            <a:off x="10176063" y="2434475"/>
            <a:ext cx="413357" cy="693022"/>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1" name="Freeform 310">
            <a:extLst>
              <a:ext uri="{FF2B5EF4-FFF2-40B4-BE49-F238E27FC236}">
                <a16:creationId xmlns:a16="http://schemas.microsoft.com/office/drawing/2014/main" id="{300B23BD-2716-493F-A7A7-835EDCCA8465}"/>
              </a:ext>
            </a:extLst>
          </p:cNvPr>
          <p:cNvSpPr>
            <a:spLocks/>
          </p:cNvSpPr>
          <p:nvPr/>
        </p:nvSpPr>
        <p:spPr bwMode="auto">
          <a:xfrm>
            <a:off x="9948963" y="3490590"/>
            <a:ext cx="4901" cy="34913"/>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2" name="Freeform 311">
            <a:extLst>
              <a:ext uri="{FF2B5EF4-FFF2-40B4-BE49-F238E27FC236}">
                <a16:creationId xmlns:a16="http://schemas.microsoft.com/office/drawing/2014/main" id="{F11EA3DE-9BBE-4967-8954-F47BAF1AF3CD}"/>
              </a:ext>
            </a:extLst>
          </p:cNvPr>
          <p:cNvSpPr>
            <a:spLocks/>
          </p:cNvSpPr>
          <p:nvPr/>
        </p:nvSpPr>
        <p:spPr bwMode="auto">
          <a:xfrm>
            <a:off x="9948963" y="3490590"/>
            <a:ext cx="4901" cy="34913"/>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3" name="Freeform 312">
            <a:extLst>
              <a:ext uri="{FF2B5EF4-FFF2-40B4-BE49-F238E27FC236}">
                <a16:creationId xmlns:a16="http://schemas.microsoft.com/office/drawing/2014/main" id="{EF5CDCE8-55DB-40A4-84FD-319BDE193DBA}"/>
              </a:ext>
            </a:extLst>
          </p:cNvPr>
          <p:cNvSpPr>
            <a:spLocks/>
          </p:cNvSpPr>
          <p:nvPr/>
        </p:nvSpPr>
        <p:spPr bwMode="auto">
          <a:xfrm>
            <a:off x="9948963" y="3490590"/>
            <a:ext cx="4901" cy="34913"/>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4" name="Freeform 313">
            <a:extLst>
              <a:ext uri="{FF2B5EF4-FFF2-40B4-BE49-F238E27FC236}">
                <a16:creationId xmlns:a16="http://schemas.microsoft.com/office/drawing/2014/main" id="{61CA6074-18DC-4257-92BA-AE16294C7C3B}"/>
              </a:ext>
            </a:extLst>
          </p:cNvPr>
          <p:cNvSpPr>
            <a:spLocks/>
          </p:cNvSpPr>
          <p:nvPr/>
        </p:nvSpPr>
        <p:spPr bwMode="auto">
          <a:xfrm>
            <a:off x="9948963" y="3490590"/>
            <a:ext cx="4901" cy="34913"/>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0C7D4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5" name="Freeform 315">
            <a:extLst>
              <a:ext uri="{FF2B5EF4-FFF2-40B4-BE49-F238E27FC236}">
                <a16:creationId xmlns:a16="http://schemas.microsoft.com/office/drawing/2014/main" id="{04B4E268-CB04-4E34-9F26-8182B9826E3D}"/>
              </a:ext>
            </a:extLst>
          </p:cNvPr>
          <p:cNvSpPr>
            <a:spLocks/>
          </p:cNvSpPr>
          <p:nvPr/>
        </p:nvSpPr>
        <p:spPr bwMode="auto">
          <a:xfrm>
            <a:off x="9924841" y="3491207"/>
            <a:ext cx="142142" cy="357856"/>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6" name="Freeform 317">
            <a:extLst>
              <a:ext uri="{FF2B5EF4-FFF2-40B4-BE49-F238E27FC236}">
                <a16:creationId xmlns:a16="http://schemas.microsoft.com/office/drawing/2014/main" id="{16BD572F-B4E7-4855-B470-9A42DE7BD1A9}"/>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0C7D40"/>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7" name="Freeform 319">
            <a:extLst>
              <a:ext uri="{FF2B5EF4-FFF2-40B4-BE49-F238E27FC236}">
                <a16:creationId xmlns:a16="http://schemas.microsoft.com/office/drawing/2014/main" id="{F85270BF-D080-4EB8-BD96-1A82A5B7A97E}"/>
              </a:ext>
            </a:extLst>
          </p:cNvPr>
          <p:cNvSpPr>
            <a:spLocks/>
          </p:cNvSpPr>
          <p:nvPr/>
        </p:nvSpPr>
        <p:spPr bwMode="auto">
          <a:xfrm>
            <a:off x="9522536" y="3762911"/>
            <a:ext cx="498315" cy="25137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68" name="Freeform 320">
            <a:extLst>
              <a:ext uri="{FF2B5EF4-FFF2-40B4-BE49-F238E27FC236}">
                <a16:creationId xmlns:a16="http://schemas.microsoft.com/office/drawing/2014/main" id="{B10DE4C2-52AB-449A-B57B-0066CFA32C6C}"/>
              </a:ext>
            </a:extLst>
          </p:cNvPr>
          <p:cNvSpPr>
            <a:spLocks/>
          </p:cNvSpPr>
          <p:nvPr/>
        </p:nvSpPr>
        <p:spPr bwMode="auto">
          <a:xfrm>
            <a:off x="9948963" y="3998573"/>
            <a:ext cx="57183" cy="146635"/>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0C7D40"/>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69" name="Freeform 321">
            <a:extLst>
              <a:ext uri="{FF2B5EF4-FFF2-40B4-BE49-F238E27FC236}">
                <a16:creationId xmlns:a16="http://schemas.microsoft.com/office/drawing/2014/main" id="{04251369-5177-4FE7-A8A2-99ED53139022}"/>
              </a:ext>
            </a:extLst>
          </p:cNvPr>
          <p:cNvSpPr>
            <a:spLocks/>
          </p:cNvSpPr>
          <p:nvPr/>
        </p:nvSpPr>
        <p:spPr bwMode="auto">
          <a:xfrm>
            <a:off x="9948963" y="3998573"/>
            <a:ext cx="57183" cy="146635"/>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70" name="Freeform 323">
            <a:extLst>
              <a:ext uri="{FF2B5EF4-FFF2-40B4-BE49-F238E27FC236}">
                <a16:creationId xmlns:a16="http://schemas.microsoft.com/office/drawing/2014/main" id="{5F3DD263-D60D-4A8B-B4BD-2B0BE6C56085}"/>
              </a:ext>
            </a:extLst>
          </p:cNvPr>
          <p:cNvSpPr>
            <a:spLocks/>
          </p:cNvSpPr>
          <p:nvPr/>
        </p:nvSpPr>
        <p:spPr bwMode="auto">
          <a:xfrm>
            <a:off x="5719005" y="3466152"/>
            <a:ext cx="648627" cy="853619"/>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1" name="Freeform 325">
            <a:extLst>
              <a:ext uri="{FF2B5EF4-FFF2-40B4-BE49-F238E27FC236}">
                <a16:creationId xmlns:a16="http://schemas.microsoft.com/office/drawing/2014/main" id="{3C73B2FB-4050-4857-BC24-3AB744990D2F}"/>
              </a:ext>
            </a:extLst>
          </p:cNvPr>
          <p:cNvSpPr>
            <a:spLocks/>
          </p:cNvSpPr>
          <p:nvPr/>
        </p:nvSpPr>
        <p:spPr bwMode="auto">
          <a:xfrm>
            <a:off x="5143901"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2" name="Freeform 327">
            <a:extLst>
              <a:ext uri="{FF2B5EF4-FFF2-40B4-BE49-F238E27FC236}">
                <a16:creationId xmlns:a16="http://schemas.microsoft.com/office/drawing/2014/main" id="{5610D1FA-6DF3-420A-8F46-9908254573BB}"/>
              </a:ext>
            </a:extLst>
          </p:cNvPr>
          <p:cNvSpPr>
            <a:spLocks/>
          </p:cNvSpPr>
          <p:nvPr/>
        </p:nvSpPr>
        <p:spPr bwMode="auto">
          <a:xfrm>
            <a:off x="5508245"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3" name="Freeform 329">
            <a:extLst>
              <a:ext uri="{FF2B5EF4-FFF2-40B4-BE49-F238E27FC236}">
                <a16:creationId xmlns:a16="http://schemas.microsoft.com/office/drawing/2014/main" id="{09BF2289-2E45-49E1-AC6F-AB5F1C3184AE}"/>
              </a:ext>
            </a:extLst>
          </p:cNvPr>
          <p:cNvSpPr>
            <a:spLocks/>
          </p:cNvSpPr>
          <p:nvPr/>
        </p:nvSpPr>
        <p:spPr bwMode="auto">
          <a:xfrm>
            <a:off x="4750152"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4" name="Freeform 331">
            <a:extLst>
              <a:ext uri="{FF2B5EF4-FFF2-40B4-BE49-F238E27FC236}">
                <a16:creationId xmlns:a16="http://schemas.microsoft.com/office/drawing/2014/main" id="{CD69D973-4B00-479E-8080-DDC4D38C1BF5}"/>
              </a:ext>
            </a:extLst>
          </p:cNvPr>
          <p:cNvSpPr>
            <a:spLocks/>
          </p:cNvSpPr>
          <p:nvPr/>
        </p:nvSpPr>
        <p:spPr bwMode="auto">
          <a:xfrm>
            <a:off x="4823674" y="2589838"/>
            <a:ext cx="901869" cy="806486"/>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5" name="Freeform 333">
            <a:extLst>
              <a:ext uri="{FF2B5EF4-FFF2-40B4-BE49-F238E27FC236}">
                <a16:creationId xmlns:a16="http://schemas.microsoft.com/office/drawing/2014/main" id="{E690FECF-0A37-49AF-AE64-9220C7A10461}"/>
              </a:ext>
            </a:extLst>
          </p:cNvPr>
          <p:cNvSpPr>
            <a:spLocks/>
          </p:cNvSpPr>
          <p:nvPr/>
        </p:nvSpPr>
        <p:spPr bwMode="auto">
          <a:xfrm>
            <a:off x="5037705" y="2221507"/>
            <a:ext cx="754825"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6" name="Freeform 335">
            <a:extLst>
              <a:ext uri="{FF2B5EF4-FFF2-40B4-BE49-F238E27FC236}">
                <a16:creationId xmlns:a16="http://schemas.microsoft.com/office/drawing/2014/main" id="{1B2C95F5-4655-4ECD-8105-D0FC3B5557EA}"/>
              </a:ext>
            </a:extLst>
          </p:cNvPr>
          <p:cNvSpPr>
            <a:spLocks/>
          </p:cNvSpPr>
          <p:nvPr/>
        </p:nvSpPr>
        <p:spPr bwMode="auto">
          <a:xfrm>
            <a:off x="5849711" y="2401309"/>
            <a:ext cx="1137138" cy="787285"/>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7" name="Freeform 338">
            <a:extLst>
              <a:ext uri="{FF2B5EF4-FFF2-40B4-BE49-F238E27FC236}">
                <a16:creationId xmlns:a16="http://schemas.microsoft.com/office/drawing/2014/main" id="{49DDF71B-94D8-4E2D-8C27-2EC1EF80A344}"/>
              </a:ext>
            </a:extLst>
          </p:cNvPr>
          <p:cNvSpPr>
            <a:spLocks/>
          </p:cNvSpPr>
          <p:nvPr/>
        </p:nvSpPr>
        <p:spPr bwMode="auto">
          <a:xfrm>
            <a:off x="7991648" y="5018028"/>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gradFill rotWithShape="1">
            <a:gsLst>
              <a:gs pos="0">
                <a:srgbClr val="E19807"/>
              </a:gs>
              <a:gs pos="100000">
                <a:srgbClr val="990033"/>
              </a:gs>
            </a:gsLst>
            <a:path path="rect">
              <a:fillToRect l="50000" t="50000" r="50000" b="50000"/>
            </a:path>
          </a:gra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78" name="Freeform 341">
            <a:extLst>
              <a:ext uri="{FF2B5EF4-FFF2-40B4-BE49-F238E27FC236}">
                <a16:creationId xmlns:a16="http://schemas.microsoft.com/office/drawing/2014/main" id="{765694AC-6CEB-490D-9EA6-0DB6CF94653A}"/>
              </a:ext>
            </a:extLst>
          </p:cNvPr>
          <p:cNvSpPr>
            <a:spLocks/>
          </p:cNvSpPr>
          <p:nvPr/>
        </p:nvSpPr>
        <p:spPr bwMode="auto">
          <a:xfrm>
            <a:off x="6486901" y="4482117"/>
            <a:ext cx="1581538"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no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79" name="Freeform 342">
            <a:extLst>
              <a:ext uri="{FF2B5EF4-FFF2-40B4-BE49-F238E27FC236}">
                <a16:creationId xmlns:a16="http://schemas.microsoft.com/office/drawing/2014/main" id="{A0BD4675-6F0C-4CCE-A82C-8EFAD9D6E698}"/>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0" name="Line 343">
            <a:extLst>
              <a:ext uri="{FF2B5EF4-FFF2-40B4-BE49-F238E27FC236}">
                <a16:creationId xmlns:a16="http://schemas.microsoft.com/office/drawing/2014/main" id="{47135C4D-8873-4E67-AB49-FBC7BBC579B6}"/>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1" name="Freeform 345">
            <a:extLst>
              <a:ext uri="{FF2B5EF4-FFF2-40B4-BE49-F238E27FC236}">
                <a16:creationId xmlns:a16="http://schemas.microsoft.com/office/drawing/2014/main" id="{17F14E0D-BC54-48E7-8ECE-2B30123A0E73}"/>
              </a:ext>
            </a:extLst>
          </p:cNvPr>
          <p:cNvSpPr>
            <a:spLocks/>
          </p:cNvSpPr>
          <p:nvPr/>
        </p:nvSpPr>
        <p:spPr bwMode="auto">
          <a:xfrm>
            <a:off x="8292270" y="5018028"/>
            <a:ext cx="248341" cy="40499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2" name="Freeform 346">
            <a:extLst>
              <a:ext uri="{FF2B5EF4-FFF2-40B4-BE49-F238E27FC236}">
                <a16:creationId xmlns:a16="http://schemas.microsoft.com/office/drawing/2014/main" id="{F39E0397-2FBF-4ADD-AD20-1B83D3427BA0}"/>
              </a:ext>
            </a:extLst>
          </p:cNvPr>
          <p:cNvSpPr>
            <a:spLocks/>
          </p:cNvSpPr>
          <p:nvPr/>
        </p:nvSpPr>
        <p:spPr bwMode="auto">
          <a:xfrm>
            <a:off x="7991648" y="5018028"/>
            <a:ext cx="339834" cy="1746"/>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FFFFFF"/>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3" name="Line 347">
            <a:extLst>
              <a:ext uri="{FF2B5EF4-FFF2-40B4-BE49-F238E27FC236}">
                <a16:creationId xmlns:a16="http://schemas.microsoft.com/office/drawing/2014/main" id="{2F5868FA-858B-4BE3-A9F3-E1185BAAC3F3}"/>
              </a:ext>
            </a:extLst>
          </p:cNvPr>
          <p:cNvSpPr>
            <a:spLocks noChangeShapeType="1"/>
          </p:cNvSpPr>
          <p:nvPr/>
        </p:nvSpPr>
        <p:spPr bwMode="auto">
          <a:xfrm flipH="1">
            <a:off x="7991648" y="5018028"/>
            <a:ext cx="339834" cy="1746"/>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84" name="Freeform 359">
            <a:extLst>
              <a:ext uri="{FF2B5EF4-FFF2-40B4-BE49-F238E27FC236}">
                <a16:creationId xmlns:a16="http://schemas.microsoft.com/office/drawing/2014/main" id="{C4D1DAA3-E2A4-480C-A9C3-23F9DCEC7F6C}"/>
              </a:ext>
            </a:extLst>
          </p:cNvPr>
          <p:cNvSpPr>
            <a:spLocks/>
          </p:cNvSpPr>
          <p:nvPr/>
        </p:nvSpPr>
        <p:spPr bwMode="auto">
          <a:xfrm>
            <a:off x="4506712" y="5356857"/>
            <a:ext cx="75156" cy="50624"/>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5" name="Freeform 363">
            <a:extLst>
              <a:ext uri="{FF2B5EF4-FFF2-40B4-BE49-F238E27FC236}">
                <a16:creationId xmlns:a16="http://schemas.microsoft.com/office/drawing/2014/main" id="{DEE91FAA-B877-4CBD-890D-281F3A483B1B}"/>
              </a:ext>
            </a:extLst>
          </p:cNvPr>
          <p:cNvSpPr>
            <a:spLocks/>
          </p:cNvSpPr>
          <p:nvPr/>
        </p:nvSpPr>
        <p:spPr bwMode="auto">
          <a:xfrm>
            <a:off x="4441360" y="5255609"/>
            <a:ext cx="65352" cy="50624"/>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6" name="Freeform 365">
            <a:extLst>
              <a:ext uri="{FF2B5EF4-FFF2-40B4-BE49-F238E27FC236}">
                <a16:creationId xmlns:a16="http://schemas.microsoft.com/office/drawing/2014/main" id="{4414E550-4953-4122-A5D6-A11C6FC29518}"/>
              </a:ext>
            </a:extLst>
          </p:cNvPr>
          <p:cNvSpPr>
            <a:spLocks/>
          </p:cNvSpPr>
          <p:nvPr/>
        </p:nvSpPr>
        <p:spPr bwMode="auto">
          <a:xfrm>
            <a:off x="4369471" y="5306232"/>
            <a:ext cx="37578" cy="31421"/>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7" name="Freeform 366">
            <a:extLst>
              <a:ext uri="{FF2B5EF4-FFF2-40B4-BE49-F238E27FC236}">
                <a16:creationId xmlns:a16="http://schemas.microsoft.com/office/drawing/2014/main" id="{6C8AA62C-35B3-4C50-801D-1F02F24C0EB5}"/>
              </a:ext>
            </a:extLst>
          </p:cNvPr>
          <p:cNvSpPr>
            <a:spLocks/>
          </p:cNvSpPr>
          <p:nvPr/>
        </p:nvSpPr>
        <p:spPr bwMode="auto">
          <a:xfrm>
            <a:off x="3160445" y="2389860"/>
            <a:ext cx="1228631" cy="995017"/>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75"/>
              <a:gd name="T175" fmla="*/ 0 h 946"/>
              <a:gd name="T176" fmla="*/ 1175 w 1175"/>
              <a:gd name="T177" fmla="*/ 946 h 9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8" name="Freeform 367">
            <a:extLst>
              <a:ext uri="{FF2B5EF4-FFF2-40B4-BE49-F238E27FC236}">
                <a16:creationId xmlns:a16="http://schemas.microsoft.com/office/drawing/2014/main" id="{2E60F4C6-73ED-44B9-9060-C988598420E5}"/>
              </a:ext>
            </a:extLst>
          </p:cNvPr>
          <p:cNvSpPr>
            <a:spLocks/>
          </p:cNvSpPr>
          <p:nvPr/>
        </p:nvSpPr>
        <p:spPr bwMode="auto">
          <a:xfrm>
            <a:off x="3160445" y="2389860"/>
            <a:ext cx="1228631" cy="995019"/>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89" name="Freeform 369">
            <a:extLst>
              <a:ext uri="{FF2B5EF4-FFF2-40B4-BE49-F238E27FC236}">
                <a16:creationId xmlns:a16="http://schemas.microsoft.com/office/drawing/2014/main" id="{80F60572-062D-4802-B247-2A66F39B62CE}"/>
              </a:ext>
            </a:extLst>
          </p:cNvPr>
          <p:cNvSpPr>
            <a:spLocks/>
          </p:cNvSpPr>
          <p:nvPr/>
        </p:nvSpPr>
        <p:spPr bwMode="auto">
          <a:xfrm>
            <a:off x="10048933" y="3448699"/>
            <a:ext cx="212502" cy="104683"/>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chemeClr val="bg1">
              <a:lumMod val="85000"/>
            </a:schemeClr>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0" name="Freeform 285">
            <a:extLst>
              <a:ext uri="{FF2B5EF4-FFF2-40B4-BE49-F238E27FC236}">
                <a16:creationId xmlns:a16="http://schemas.microsoft.com/office/drawing/2014/main" id="{9D665D38-A442-4062-835A-B0D7F9A0D5A8}"/>
              </a:ext>
            </a:extLst>
          </p:cNvPr>
          <p:cNvSpPr>
            <a:spLocks/>
          </p:cNvSpPr>
          <p:nvPr/>
        </p:nvSpPr>
        <p:spPr bwMode="auto">
          <a:xfrm>
            <a:off x="9143489" y="3867648"/>
            <a:ext cx="844685" cy="518456"/>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1" name="Freeform 316">
            <a:extLst>
              <a:ext uri="{FF2B5EF4-FFF2-40B4-BE49-F238E27FC236}">
                <a16:creationId xmlns:a16="http://schemas.microsoft.com/office/drawing/2014/main" id="{AAEE4BC8-FAA6-4871-A574-1F985D4A0598}"/>
              </a:ext>
            </a:extLst>
          </p:cNvPr>
          <p:cNvSpPr>
            <a:spLocks/>
          </p:cNvSpPr>
          <p:nvPr/>
        </p:nvSpPr>
        <p:spPr bwMode="auto">
          <a:xfrm>
            <a:off x="9208842" y="3727999"/>
            <a:ext cx="508118" cy="593519"/>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2" name="Freeform 288">
            <a:extLst>
              <a:ext uri="{FF2B5EF4-FFF2-40B4-BE49-F238E27FC236}">
                <a16:creationId xmlns:a16="http://schemas.microsoft.com/office/drawing/2014/main" id="{D13E84D0-0AF2-437B-A973-A8D6E8169DF0}"/>
              </a:ext>
            </a:extLst>
          </p:cNvPr>
          <p:cNvSpPr>
            <a:spLocks/>
          </p:cNvSpPr>
          <p:nvPr/>
        </p:nvSpPr>
        <p:spPr bwMode="auto">
          <a:xfrm>
            <a:off x="8922924" y="3534231"/>
            <a:ext cx="468906" cy="562098"/>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3" name="Freeform 254">
            <a:extLst>
              <a:ext uri="{FF2B5EF4-FFF2-40B4-BE49-F238E27FC236}">
                <a16:creationId xmlns:a16="http://schemas.microsoft.com/office/drawing/2014/main" id="{52960342-05C6-40EA-ACF0-97A494CA856A}"/>
              </a:ext>
            </a:extLst>
          </p:cNvPr>
          <p:cNvSpPr>
            <a:spLocks/>
          </p:cNvSpPr>
          <p:nvPr/>
        </p:nvSpPr>
        <p:spPr bwMode="auto">
          <a:xfrm>
            <a:off x="8627204" y="3640716"/>
            <a:ext cx="348004" cy="626685"/>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4" name="Freeform 256">
            <a:extLst>
              <a:ext uri="{FF2B5EF4-FFF2-40B4-BE49-F238E27FC236}">
                <a16:creationId xmlns:a16="http://schemas.microsoft.com/office/drawing/2014/main" id="{C22A00CE-D348-45B7-A17D-D7F38177B858}"/>
              </a:ext>
            </a:extLst>
          </p:cNvPr>
          <p:cNvSpPr>
            <a:spLocks/>
          </p:cNvSpPr>
          <p:nvPr/>
        </p:nvSpPr>
        <p:spPr bwMode="auto">
          <a:xfrm>
            <a:off x="8708894" y="3038467"/>
            <a:ext cx="431329" cy="624940"/>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5" name="Freeform 235">
            <a:extLst>
              <a:ext uri="{FF2B5EF4-FFF2-40B4-BE49-F238E27FC236}">
                <a16:creationId xmlns:a16="http://schemas.microsoft.com/office/drawing/2014/main" id="{66845A21-B906-4D10-826C-5D408CF4D7B3}"/>
              </a:ext>
            </a:extLst>
          </p:cNvPr>
          <p:cNvSpPr>
            <a:spLocks/>
          </p:cNvSpPr>
          <p:nvPr/>
        </p:nvSpPr>
        <p:spPr bwMode="auto">
          <a:xfrm>
            <a:off x="8318411" y="2807170"/>
            <a:ext cx="619217" cy="378806"/>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6" name="Freeform 250">
            <a:extLst>
              <a:ext uri="{FF2B5EF4-FFF2-40B4-BE49-F238E27FC236}">
                <a16:creationId xmlns:a16="http://schemas.microsoft.com/office/drawing/2014/main" id="{077627EC-A4D6-43A0-B797-362C3246E1CF}"/>
              </a:ext>
            </a:extLst>
          </p:cNvPr>
          <p:cNvSpPr>
            <a:spLocks/>
          </p:cNvSpPr>
          <p:nvPr/>
        </p:nvSpPr>
        <p:spPr bwMode="auto">
          <a:xfrm>
            <a:off x="8060269" y="2907546"/>
            <a:ext cx="560399" cy="67381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0BA94C"/>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97" name="Freeform 252">
            <a:extLst>
              <a:ext uri="{FF2B5EF4-FFF2-40B4-BE49-F238E27FC236}">
                <a16:creationId xmlns:a16="http://schemas.microsoft.com/office/drawing/2014/main" id="{EA2DF221-112A-4841-9072-4E8BDBB9747D}"/>
              </a:ext>
            </a:extLst>
          </p:cNvPr>
          <p:cNvSpPr>
            <a:spLocks/>
          </p:cNvSpPr>
          <p:nvPr/>
        </p:nvSpPr>
        <p:spPr bwMode="auto">
          <a:xfrm>
            <a:off x="8243255" y="3565653"/>
            <a:ext cx="439497" cy="841400"/>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8" name="Freeform 280">
            <a:extLst>
              <a:ext uri="{FF2B5EF4-FFF2-40B4-BE49-F238E27FC236}">
                <a16:creationId xmlns:a16="http://schemas.microsoft.com/office/drawing/2014/main" id="{132CDCAF-6F39-4AE2-B401-3FBFB7918E32}"/>
              </a:ext>
            </a:extLst>
          </p:cNvPr>
          <p:cNvSpPr>
            <a:spLocks/>
          </p:cNvSpPr>
          <p:nvPr/>
        </p:nvSpPr>
        <p:spPr bwMode="auto">
          <a:xfrm>
            <a:off x="8473624" y="4024758"/>
            <a:ext cx="833248" cy="469578"/>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99" name="Freeform 236">
            <a:extLst>
              <a:ext uri="{FF2B5EF4-FFF2-40B4-BE49-F238E27FC236}">
                <a16:creationId xmlns:a16="http://schemas.microsoft.com/office/drawing/2014/main" id="{76F7F922-CDB2-47DC-AFC0-6CAB1301C03C}"/>
              </a:ext>
            </a:extLst>
          </p:cNvPr>
          <p:cNvSpPr>
            <a:spLocks/>
          </p:cNvSpPr>
          <p:nvPr/>
        </p:nvSpPr>
        <p:spPr bwMode="auto">
          <a:xfrm>
            <a:off x="6955806" y="2584601"/>
            <a:ext cx="741753" cy="501001"/>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0" name="Freeform 238">
            <a:extLst>
              <a:ext uri="{FF2B5EF4-FFF2-40B4-BE49-F238E27FC236}">
                <a16:creationId xmlns:a16="http://schemas.microsoft.com/office/drawing/2014/main" id="{3B19802F-CAE9-4C7E-AA1F-263BE9FAA888}"/>
              </a:ext>
            </a:extLst>
          </p:cNvPr>
          <p:cNvSpPr>
            <a:spLocks/>
          </p:cNvSpPr>
          <p:nvPr/>
        </p:nvSpPr>
        <p:spPr bwMode="auto">
          <a:xfrm>
            <a:off x="6916596" y="3045451"/>
            <a:ext cx="794036" cy="55162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1" name="Freeform 244">
            <a:extLst>
              <a:ext uri="{FF2B5EF4-FFF2-40B4-BE49-F238E27FC236}">
                <a16:creationId xmlns:a16="http://schemas.microsoft.com/office/drawing/2014/main" id="{B5EAB96F-4B7A-4AE8-BF49-D6DBC5B4CA9D}"/>
              </a:ext>
            </a:extLst>
          </p:cNvPr>
          <p:cNvSpPr>
            <a:spLocks/>
          </p:cNvSpPr>
          <p:nvPr/>
        </p:nvSpPr>
        <p:spPr bwMode="auto">
          <a:xfrm>
            <a:off x="7780885" y="3872885"/>
            <a:ext cx="745023" cy="684292"/>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2" name="Freeform 246">
            <a:extLst>
              <a:ext uri="{FF2B5EF4-FFF2-40B4-BE49-F238E27FC236}">
                <a16:creationId xmlns:a16="http://schemas.microsoft.com/office/drawing/2014/main" id="{952707E1-A711-41F6-A52B-B6C2D95ED2B4}"/>
              </a:ext>
            </a:extLst>
          </p:cNvPr>
          <p:cNvSpPr>
            <a:spLocks/>
          </p:cNvSpPr>
          <p:nvPr/>
        </p:nvSpPr>
        <p:spPr bwMode="auto">
          <a:xfrm>
            <a:off x="7691025" y="3441712"/>
            <a:ext cx="682937" cy="474816"/>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3" name="Freeform 248">
            <a:extLst>
              <a:ext uri="{FF2B5EF4-FFF2-40B4-BE49-F238E27FC236}">
                <a16:creationId xmlns:a16="http://schemas.microsoft.com/office/drawing/2014/main" id="{F1DF0149-9642-45ED-8F73-2D1B6235486D}"/>
              </a:ext>
            </a:extLst>
          </p:cNvPr>
          <p:cNvSpPr>
            <a:spLocks/>
          </p:cNvSpPr>
          <p:nvPr/>
        </p:nvSpPr>
        <p:spPr bwMode="auto">
          <a:xfrm>
            <a:off x="7633841" y="2588092"/>
            <a:ext cx="725416" cy="864093"/>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4" name="Freeform 258">
            <a:extLst>
              <a:ext uri="{FF2B5EF4-FFF2-40B4-BE49-F238E27FC236}">
                <a16:creationId xmlns:a16="http://schemas.microsoft.com/office/drawing/2014/main" id="{F53456E2-340E-4493-B7BA-A19BF26406A5}"/>
              </a:ext>
            </a:extLst>
          </p:cNvPr>
          <p:cNvSpPr>
            <a:spLocks/>
          </p:cNvSpPr>
          <p:nvPr/>
        </p:nvSpPr>
        <p:spPr bwMode="auto">
          <a:xfrm>
            <a:off x="6893722" y="3490590"/>
            <a:ext cx="934544" cy="492271"/>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5" name="Freeform 260">
            <a:extLst>
              <a:ext uri="{FF2B5EF4-FFF2-40B4-BE49-F238E27FC236}">
                <a16:creationId xmlns:a16="http://schemas.microsoft.com/office/drawing/2014/main" id="{47DAF650-A652-480F-9D0A-4AB59443C7B9}"/>
              </a:ext>
            </a:extLst>
          </p:cNvPr>
          <p:cNvSpPr>
            <a:spLocks/>
          </p:cNvSpPr>
          <p:nvPr/>
        </p:nvSpPr>
        <p:spPr bwMode="auto">
          <a:xfrm>
            <a:off x="7065272" y="3937475"/>
            <a:ext cx="841417" cy="506237"/>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6" name="Freeform 240">
            <a:extLst>
              <a:ext uri="{FF2B5EF4-FFF2-40B4-BE49-F238E27FC236}">
                <a16:creationId xmlns:a16="http://schemas.microsoft.com/office/drawing/2014/main" id="{8EA66C57-AB3C-4FC0-92AC-309507AB871C}"/>
              </a:ext>
            </a:extLst>
          </p:cNvPr>
          <p:cNvSpPr>
            <a:spLocks/>
          </p:cNvSpPr>
          <p:nvPr/>
        </p:nvSpPr>
        <p:spPr bwMode="auto">
          <a:xfrm>
            <a:off x="6142163" y="3085600"/>
            <a:ext cx="798937" cy="701748"/>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0AA147"/>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107" name="Freeform 242">
            <a:extLst>
              <a:ext uri="{FF2B5EF4-FFF2-40B4-BE49-F238E27FC236}">
                <a16:creationId xmlns:a16="http://schemas.microsoft.com/office/drawing/2014/main" id="{F1734F35-DB92-40A8-95E8-0D3CDE3D43D1}"/>
              </a:ext>
            </a:extLst>
          </p:cNvPr>
          <p:cNvSpPr>
            <a:spLocks/>
          </p:cNvSpPr>
          <p:nvPr/>
        </p:nvSpPr>
        <p:spPr bwMode="auto">
          <a:xfrm>
            <a:off x="5558892" y="2375124"/>
            <a:ext cx="671501" cy="115910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0AA147"/>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08" name="Freeform 322">
            <a:extLst>
              <a:ext uri="{FF2B5EF4-FFF2-40B4-BE49-F238E27FC236}">
                <a16:creationId xmlns:a16="http://schemas.microsoft.com/office/drawing/2014/main" id="{03DD2833-84D3-4976-A334-3A55C0B78CA5}"/>
              </a:ext>
            </a:extLst>
          </p:cNvPr>
          <p:cNvSpPr>
            <a:spLocks/>
          </p:cNvSpPr>
          <p:nvPr/>
        </p:nvSpPr>
        <p:spPr bwMode="auto">
          <a:xfrm>
            <a:off x="5709203" y="3467897"/>
            <a:ext cx="656795" cy="85187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09" name="Freeform 324">
            <a:extLst>
              <a:ext uri="{FF2B5EF4-FFF2-40B4-BE49-F238E27FC236}">
                <a16:creationId xmlns:a16="http://schemas.microsoft.com/office/drawing/2014/main" id="{A324862D-64FF-425D-8531-79C7D44E4474}"/>
              </a:ext>
            </a:extLst>
          </p:cNvPr>
          <p:cNvSpPr>
            <a:spLocks/>
          </p:cNvSpPr>
          <p:nvPr/>
        </p:nvSpPr>
        <p:spPr bwMode="auto">
          <a:xfrm>
            <a:off x="5143900" y="3312535"/>
            <a:ext cx="720514" cy="11678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0" name="Freeform 326">
            <a:extLst>
              <a:ext uri="{FF2B5EF4-FFF2-40B4-BE49-F238E27FC236}">
                <a16:creationId xmlns:a16="http://schemas.microsoft.com/office/drawing/2014/main" id="{6DC97264-499D-41AF-857E-39926A7537BD}"/>
              </a:ext>
            </a:extLst>
          </p:cNvPr>
          <p:cNvSpPr>
            <a:spLocks/>
          </p:cNvSpPr>
          <p:nvPr/>
        </p:nvSpPr>
        <p:spPr bwMode="auto">
          <a:xfrm>
            <a:off x="5508244" y="4213287"/>
            <a:ext cx="779331" cy="947885"/>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1" name="Freeform 328">
            <a:extLst>
              <a:ext uri="{FF2B5EF4-FFF2-40B4-BE49-F238E27FC236}">
                <a16:creationId xmlns:a16="http://schemas.microsoft.com/office/drawing/2014/main" id="{E8CF78BC-CFC5-4D85-ABFF-D2EFB4166C21}"/>
              </a:ext>
            </a:extLst>
          </p:cNvPr>
          <p:cNvSpPr>
            <a:spLocks/>
          </p:cNvSpPr>
          <p:nvPr/>
        </p:nvSpPr>
        <p:spPr bwMode="auto">
          <a:xfrm>
            <a:off x="4753419" y="3183357"/>
            <a:ext cx="880628" cy="1642649"/>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chemeClr val="bg2"/>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2" name="Freeform 330">
            <a:extLst>
              <a:ext uri="{FF2B5EF4-FFF2-40B4-BE49-F238E27FC236}">
                <a16:creationId xmlns:a16="http://schemas.microsoft.com/office/drawing/2014/main" id="{FFACC105-FDCF-4790-A4D0-5DAFD696AA07}"/>
              </a:ext>
            </a:extLst>
          </p:cNvPr>
          <p:cNvSpPr>
            <a:spLocks/>
          </p:cNvSpPr>
          <p:nvPr/>
        </p:nvSpPr>
        <p:spPr bwMode="auto">
          <a:xfrm>
            <a:off x="4826939" y="2591582"/>
            <a:ext cx="895333" cy="804742"/>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3" name="Freeform 332">
            <a:extLst>
              <a:ext uri="{FF2B5EF4-FFF2-40B4-BE49-F238E27FC236}">
                <a16:creationId xmlns:a16="http://schemas.microsoft.com/office/drawing/2014/main" id="{A4907692-A1A8-4838-AEE5-F4F1FFEA6756}"/>
              </a:ext>
            </a:extLst>
          </p:cNvPr>
          <p:cNvSpPr>
            <a:spLocks/>
          </p:cNvSpPr>
          <p:nvPr/>
        </p:nvSpPr>
        <p:spPr bwMode="auto">
          <a:xfrm>
            <a:off x="5034436" y="2221507"/>
            <a:ext cx="761359" cy="590028"/>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0AA147"/>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4" name="Freeform 334">
            <a:extLst>
              <a:ext uri="{FF2B5EF4-FFF2-40B4-BE49-F238E27FC236}">
                <a16:creationId xmlns:a16="http://schemas.microsoft.com/office/drawing/2014/main" id="{02E46369-4993-42CE-A1C5-2CCCBF5EB6F1}"/>
              </a:ext>
            </a:extLst>
          </p:cNvPr>
          <p:cNvSpPr>
            <a:spLocks/>
          </p:cNvSpPr>
          <p:nvPr/>
        </p:nvSpPr>
        <p:spPr bwMode="auto">
          <a:xfrm>
            <a:off x="5846444" y="2401309"/>
            <a:ext cx="1143673" cy="787285"/>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0AA147"/>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115" name="Freeform 262">
            <a:extLst>
              <a:ext uri="{FF2B5EF4-FFF2-40B4-BE49-F238E27FC236}">
                <a16:creationId xmlns:a16="http://schemas.microsoft.com/office/drawing/2014/main" id="{CBA8C616-59B1-4B67-A872-1A625F0FDE25}"/>
              </a:ext>
            </a:extLst>
          </p:cNvPr>
          <p:cNvSpPr>
            <a:spLocks/>
          </p:cNvSpPr>
          <p:nvPr/>
        </p:nvSpPr>
        <p:spPr bwMode="auto">
          <a:xfrm>
            <a:off x="6287575" y="3722759"/>
            <a:ext cx="813642" cy="686040"/>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6" name="Freeform 265">
            <a:extLst>
              <a:ext uri="{FF2B5EF4-FFF2-40B4-BE49-F238E27FC236}">
                <a16:creationId xmlns:a16="http://schemas.microsoft.com/office/drawing/2014/main" id="{B2D3D5D5-93E4-405F-A4A3-A075A88AC633}"/>
              </a:ext>
            </a:extLst>
          </p:cNvPr>
          <p:cNvSpPr>
            <a:spLocks/>
          </p:cNvSpPr>
          <p:nvPr/>
        </p:nvSpPr>
        <p:spPr bwMode="auto">
          <a:xfrm>
            <a:off x="6954172" y="4400070"/>
            <a:ext cx="981925" cy="542895"/>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7" name="Freeform 266">
            <a:extLst>
              <a:ext uri="{FF2B5EF4-FFF2-40B4-BE49-F238E27FC236}">
                <a16:creationId xmlns:a16="http://schemas.microsoft.com/office/drawing/2014/main" id="{B9755619-1B22-46AA-AE8A-95F9A0468A8B}"/>
              </a:ext>
            </a:extLst>
          </p:cNvPr>
          <p:cNvSpPr>
            <a:spLocks/>
          </p:cNvSpPr>
          <p:nvPr/>
        </p:nvSpPr>
        <p:spPr bwMode="auto">
          <a:xfrm>
            <a:off x="7909958" y="4483860"/>
            <a:ext cx="565301" cy="535914"/>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0BA94C"/>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18" name="Freeform 276">
            <a:extLst>
              <a:ext uri="{FF2B5EF4-FFF2-40B4-BE49-F238E27FC236}">
                <a16:creationId xmlns:a16="http://schemas.microsoft.com/office/drawing/2014/main" id="{96ADBA3D-B974-4904-8EE7-AE44A7C25277}"/>
              </a:ext>
            </a:extLst>
          </p:cNvPr>
          <p:cNvSpPr>
            <a:spLocks/>
          </p:cNvSpPr>
          <p:nvPr/>
        </p:nvSpPr>
        <p:spPr bwMode="auto">
          <a:xfrm>
            <a:off x="6181377" y="4319769"/>
            <a:ext cx="784233" cy="858856"/>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0BA94C"/>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119" name="Freeform 340">
            <a:extLst>
              <a:ext uri="{FF2B5EF4-FFF2-40B4-BE49-F238E27FC236}">
                <a16:creationId xmlns:a16="http://schemas.microsoft.com/office/drawing/2014/main" id="{F634D997-137C-4582-8DA8-3EBBC184ECBA}"/>
              </a:ext>
            </a:extLst>
          </p:cNvPr>
          <p:cNvSpPr>
            <a:spLocks/>
          </p:cNvSpPr>
          <p:nvPr/>
        </p:nvSpPr>
        <p:spPr bwMode="auto">
          <a:xfrm>
            <a:off x="6486900" y="4482116"/>
            <a:ext cx="1581537" cy="1609483"/>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0" name="Freeform 268">
            <a:extLst>
              <a:ext uri="{FF2B5EF4-FFF2-40B4-BE49-F238E27FC236}">
                <a16:creationId xmlns:a16="http://schemas.microsoft.com/office/drawing/2014/main" id="{B10052E5-B192-4B4B-9FA7-BD6BD78D3E24}"/>
              </a:ext>
            </a:extLst>
          </p:cNvPr>
          <p:cNvSpPr>
            <a:spLocks/>
          </p:cNvSpPr>
          <p:nvPr/>
        </p:nvSpPr>
        <p:spPr bwMode="auto">
          <a:xfrm>
            <a:off x="8292270" y="4688102"/>
            <a:ext cx="400285" cy="740153"/>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1" name="Freeform 282">
            <a:extLst>
              <a:ext uri="{FF2B5EF4-FFF2-40B4-BE49-F238E27FC236}">
                <a16:creationId xmlns:a16="http://schemas.microsoft.com/office/drawing/2014/main" id="{033C2388-CE2D-4F02-80C2-7189165A2352}"/>
              </a:ext>
            </a:extLst>
          </p:cNvPr>
          <p:cNvSpPr>
            <a:spLocks/>
          </p:cNvSpPr>
          <p:nvPr/>
        </p:nvSpPr>
        <p:spPr bwMode="auto">
          <a:xfrm>
            <a:off x="9097739" y="4234231"/>
            <a:ext cx="941079" cy="459104"/>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2" name="Freeform 336">
            <a:extLst>
              <a:ext uri="{FF2B5EF4-FFF2-40B4-BE49-F238E27FC236}">
                <a16:creationId xmlns:a16="http://schemas.microsoft.com/office/drawing/2014/main" id="{D0D305F7-6F79-4AAA-942B-B3D43DCB2DA9}"/>
              </a:ext>
            </a:extLst>
          </p:cNvPr>
          <p:cNvSpPr>
            <a:spLocks/>
          </p:cNvSpPr>
          <p:nvPr/>
        </p:nvSpPr>
        <p:spPr bwMode="auto">
          <a:xfrm>
            <a:off x="8772610" y="5208302"/>
            <a:ext cx="1027671" cy="85187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23" name="Freeform 339">
            <a:extLst>
              <a:ext uri="{FF2B5EF4-FFF2-40B4-BE49-F238E27FC236}">
                <a16:creationId xmlns:a16="http://schemas.microsoft.com/office/drawing/2014/main" id="{DBB2E852-14C2-4D83-A4B9-2CD9BBCA5E69}"/>
              </a:ext>
            </a:extLst>
          </p:cNvPr>
          <p:cNvSpPr>
            <a:spLocks/>
          </p:cNvSpPr>
          <p:nvPr/>
        </p:nvSpPr>
        <p:spPr bwMode="auto">
          <a:xfrm>
            <a:off x="7991647" y="5018030"/>
            <a:ext cx="624118" cy="597010"/>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Star: 5 Points 135">
            <a:extLst>
              <a:ext uri="{FF2B5EF4-FFF2-40B4-BE49-F238E27FC236}">
                <a16:creationId xmlns:a16="http://schemas.microsoft.com/office/drawing/2014/main" id="{8A4DDA9B-A1C9-4E34-9975-D5B77E651A11}"/>
              </a:ext>
            </a:extLst>
          </p:cNvPr>
          <p:cNvSpPr/>
          <p:nvPr/>
        </p:nvSpPr>
        <p:spPr>
          <a:xfrm>
            <a:off x="9731370" y="3850629"/>
            <a:ext cx="88154" cy="88154"/>
          </a:xfrm>
          <a:prstGeom prst="star5">
            <a:avLst/>
          </a:prstGeom>
          <a:solidFill>
            <a:srgbClr val="0BA9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F3D21BB-DC3A-414C-A94F-62463C45DBC1}"/>
              </a:ext>
            </a:extLst>
          </p:cNvPr>
          <p:cNvGrpSpPr/>
          <p:nvPr/>
        </p:nvGrpSpPr>
        <p:grpSpPr>
          <a:xfrm>
            <a:off x="953978" y="4881469"/>
            <a:ext cx="3215352" cy="1178707"/>
            <a:chOff x="520699" y="5277013"/>
            <a:chExt cx="3215352" cy="1178707"/>
          </a:xfrm>
        </p:grpSpPr>
        <p:sp>
          <p:nvSpPr>
            <p:cNvPr id="137" name="Rectangle 136">
              <a:extLst>
                <a:ext uri="{FF2B5EF4-FFF2-40B4-BE49-F238E27FC236}">
                  <a16:creationId xmlns:a16="http://schemas.microsoft.com/office/drawing/2014/main" id="{12310F20-D8FA-473F-8DDE-2BD66CFA7641}"/>
                </a:ext>
              </a:extLst>
            </p:cNvPr>
            <p:cNvSpPr/>
            <p:nvPr/>
          </p:nvSpPr>
          <p:spPr>
            <a:xfrm>
              <a:off x="520699" y="5369806"/>
              <a:ext cx="219905" cy="2199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DDB498B-59A7-4788-A49E-90B890F32E3A}"/>
                </a:ext>
              </a:extLst>
            </p:cNvPr>
            <p:cNvSpPr/>
            <p:nvPr/>
          </p:nvSpPr>
          <p:spPr>
            <a:xfrm>
              <a:off x="520699" y="6147312"/>
              <a:ext cx="219905" cy="2199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642ED246-C0DF-4297-9DA3-AA84C6908F87}"/>
                </a:ext>
              </a:extLst>
            </p:cNvPr>
            <p:cNvSpPr txBox="1"/>
            <p:nvPr/>
          </p:nvSpPr>
          <p:spPr>
            <a:xfrm>
              <a:off x="740604" y="5277013"/>
              <a:ext cx="2971293" cy="369332"/>
            </a:xfrm>
            <a:prstGeom prst="rect">
              <a:avLst/>
            </a:prstGeom>
            <a:noFill/>
          </p:spPr>
          <p:txBody>
            <a:bodyPr wrap="square" rtlCol="0">
              <a:spAutoFit/>
            </a:bodyPr>
            <a:lstStyle/>
            <a:p>
              <a:r>
                <a:rPr lang="en-US" dirty="0"/>
                <a:t>SecureCare UL</a:t>
              </a:r>
            </a:p>
          </p:txBody>
        </p:sp>
        <p:sp>
          <p:nvSpPr>
            <p:cNvPr id="142" name="TextBox 141">
              <a:extLst>
                <a:ext uri="{FF2B5EF4-FFF2-40B4-BE49-F238E27FC236}">
                  <a16:creationId xmlns:a16="http://schemas.microsoft.com/office/drawing/2014/main" id="{A4DF01F9-0E32-458A-BDE9-D9756C33059D}"/>
                </a:ext>
              </a:extLst>
            </p:cNvPr>
            <p:cNvSpPr txBox="1"/>
            <p:nvPr/>
          </p:nvSpPr>
          <p:spPr>
            <a:xfrm>
              <a:off x="764758" y="6086388"/>
              <a:ext cx="2971293" cy="369332"/>
            </a:xfrm>
            <a:prstGeom prst="rect">
              <a:avLst/>
            </a:prstGeom>
            <a:noFill/>
          </p:spPr>
          <p:txBody>
            <a:bodyPr wrap="square" rtlCol="0">
              <a:spAutoFit/>
            </a:bodyPr>
            <a:lstStyle/>
            <a:p>
              <a:r>
                <a:rPr lang="en-US" dirty="0"/>
                <a:t>No product</a:t>
              </a:r>
            </a:p>
          </p:txBody>
        </p:sp>
        <p:sp>
          <p:nvSpPr>
            <p:cNvPr id="5" name="Rectangle 4">
              <a:extLst>
                <a:ext uri="{FF2B5EF4-FFF2-40B4-BE49-F238E27FC236}">
                  <a16:creationId xmlns:a16="http://schemas.microsoft.com/office/drawing/2014/main" id="{21E0989D-FFE6-F464-9544-FA63E65F5A9B}"/>
                </a:ext>
              </a:extLst>
            </p:cNvPr>
            <p:cNvSpPr/>
            <p:nvPr/>
          </p:nvSpPr>
          <p:spPr>
            <a:xfrm>
              <a:off x="520699" y="5753377"/>
              <a:ext cx="219905" cy="219905"/>
            </a:xfrm>
            <a:prstGeom prst="rect">
              <a:avLst/>
            </a:prstGeom>
            <a:solidFill>
              <a:srgbClr val="0AA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061B366E-4846-EA75-FBE5-91062FFDBC04}"/>
                </a:ext>
              </a:extLst>
            </p:cNvPr>
            <p:cNvSpPr txBox="1"/>
            <p:nvPr/>
          </p:nvSpPr>
          <p:spPr>
            <a:xfrm>
              <a:off x="764758" y="5692453"/>
              <a:ext cx="2971293" cy="369332"/>
            </a:xfrm>
            <a:prstGeom prst="rect">
              <a:avLst/>
            </a:prstGeom>
            <a:noFill/>
          </p:spPr>
          <p:txBody>
            <a:bodyPr wrap="square" rtlCol="0">
              <a:spAutoFit/>
            </a:bodyPr>
            <a:lstStyle/>
            <a:p>
              <a:r>
                <a:rPr lang="en-US" dirty="0"/>
                <a:t>SecureCare III</a:t>
              </a:r>
            </a:p>
          </p:txBody>
        </p:sp>
      </p:grpSp>
    </p:spTree>
    <p:extLst>
      <p:ext uri="{BB962C8B-B14F-4D97-AF65-F5344CB8AC3E}">
        <p14:creationId xmlns:p14="http://schemas.microsoft.com/office/powerpoint/2010/main" val="271663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SecureCare product line – key differences</a:t>
            </a:r>
          </a:p>
        </p:txBody>
      </p:sp>
      <p:sp>
        <p:nvSpPr>
          <p:cNvPr id="33" name="Content Placeholder 2">
            <a:extLst>
              <a:ext uri="{FF2B5EF4-FFF2-40B4-BE49-F238E27FC236}">
                <a16:creationId xmlns:a16="http://schemas.microsoft.com/office/drawing/2014/main" id="{357217D2-2325-4EE5-A48D-424C18BB9D3D}"/>
              </a:ext>
            </a:extLst>
          </p:cNvPr>
          <p:cNvSpPr txBox="1">
            <a:spLocks/>
          </p:cNvSpPr>
          <p:nvPr/>
        </p:nvSpPr>
        <p:spPr>
          <a:xfrm>
            <a:off x="4285590" y="6055098"/>
            <a:ext cx="6839431" cy="1133855"/>
          </a:xfrm>
          <a:prstGeom prst="rect">
            <a:avLst/>
          </a:prstGeom>
        </p:spPr>
        <p:txBody>
          <a:bodyPr vert="horz" lIns="0" tIns="0" rIns="0" bIns="0" rtlCol="0" anchor="t" anchorCtr="0">
            <a:noAutofit/>
          </a:bodyPr>
          <a:lstStyle>
            <a:lvl1pPr marL="0" indent="0" algn="l" defTabSz="914400" rtl="0" eaLnBrk="1" latinLnBrk="0" hangingPunct="1">
              <a:lnSpc>
                <a:spcPts val="12000"/>
              </a:lnSpc>
              <a:spcBef>
                <a:spcPts val="0"/>
              </a:spcBef>
              <a:buFontTx/>
              <a:buNone/>
              <a:defRPr sz="12000" b="1" kern="1200" baseline="0">
                <a:solidFill>
                  <a:schemeClr val="tx1"/>
                </a:solidFill>
                <a:latin typeface="+mn-lt"/>
                <a:ea typeface="+mn-ea"/>
                <a:cs typeface="+mn-cs"/>
              </a:defRPr>
            </a:lvl1pPr>
            <a:lvl2pPr marL="233363" indent="0" algn="l" defTabSz="914400" rtl="0" eaLnBrk="1" latinLnBrk="0" hangingPunct="1">
              <a:lnSpc>
                <a:spcPts val="2600"/>
              </a:lnSpc>
              <a:spcBef>
                <a:spcPts val="500"/>
              </a:spcBef>
              <a:buFontTx/>
              <a:buNone/>
              <a:defRPr sz="2400" kern="1200">
                <a:solidFill>
                  <a:schemeClr val="tx1"/>
                </a:solidFill>
                <a:latin typeface="+mn-lt"/>
                <a:ea typeface="+mn-ea"/>
                <a:cs typeface="+mn-cs"/>
              </a:defRPr>
            </a:lvl2pPr>
            <a:lvl3pPr marL="465138" indent="0" algn="l" defTabSz="914400" rtl="0" eaLnBrk="1" latinLnBrk="0" hangingPunct="1">
              <a:lnSpc>
                <a:spcPts val="26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400"/>
              </a:lnSpc>
            </a:pPr>
            <a:r>
              <a:rPr lang="en-US" sz="2400" dirty="0">
                <a:solidFill>
                  <a:schemeClr val="bg1"/>
                </a:solidFill>
              </a:rPr>
              <a:t>1. Base whole life insurance policy</a:t>
            </a:r>
          </a:p>
        </p:txBody>
      </p:sp>
      <p:graphicFrame>
        <p:nvGraphicFramePr>
          <p:cNvPr id="11" name="Table 11">
            <a:extLst>
              <a:ext uri="{FF2B5EF4-FFF2-40B4-BE49-F238E27FC236}">
                <a16:creationId xmlns:a16="http://schemas.microsoft.com/office/drawing/2014/main" id="{02398E4B-4D14-4C3D-92CF-56505AFC9127}"/>
              </a:ext>
            </a:extLst>
          </p:cNvPr>
          <p:cNvGraphicFramePr>
            <a:graphicFrameLocks noGrp="1"/>
          </p:cNvGraphicFramePr>
          <p:nvPr>
            <p:extLst>
              <p:ext uri="{D42A27DB-BD31-4B8C-83A1-F6EECF244321}">
                <p14:modId xmlns:p14="http://schemas.microsoft.com/office/powerpoint/2010/main" val="175413659"/>
              </p:ext>
            </p:extLst>
          </p:nvPr>
        </p:nvGraphicFramePr>
        <p:xfrm>
          <a:off x="3543298" y="2217421"/>
          <a:ext cx="7772402" cy="4465320"/>
        </p:xfrm>
        <a:graphic>
          <a:graphicData uri="http://schemas.openxmlformats.org/drawingml/2006/table">
            <a:tbl>
              <a:tblPr firstRow="1" bandRow="1">
                <a:tableStyleId>{5C22544A-7EE6-4342-B048-85BDC9FD1C3A}</a:tableStyleId>
              </a:tblPr>
              <a:tblGrid>
                <a:gridCol w="3886201">
                  <a:extLst>
                    <a:ext uri="{9D8B030D-6E8A-4147-A177-3AD203B41FA5}">
                      <a16:colId xmlns:a16="http://schemas.microsoft.com/office/drawing/2014/main" val="3768504145"/>
                    </a:ext>
                  </a:extLst>
                </a:gridCol>
                <a:gridCol w="3886201">
                  <a:extLst>
                    <a:ext uri="{9D8B030D-6E8A-4147-A177-3AD203B41FA5}">
                      <a16:colId xmlns:a16="http://schemas.microsoft.com/office/drawing/2014/main" val="3007901986"/>
                    </a:ext>
                  </a:extLst>
                </a:gridCol>
              </a:tblGrid>
              <a:tr h="370840">
                <a:tc>
                  <a:txBody>
                    <a:bodyPr/>
                    <a:lstStyle/>
                    <a:p>
                      <a:r>
                        <a:rPr lang="en-US" sz="2400" dirty="0">
                          <a:solidFill>
                            <a:schemeClr val="accent5"/>
                          </a:solidFill>
                        </a:rPr>
                        <a:t>SecureCare UL</a:t>
                      </a:r>
                    </a:p>
                  </a:txBody>
                  <a:tcPr marL="0" marR="457200"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accent5"/>
                          </a:solidFill>
                        </a:rPr>
                        <a:t>SecureCare III</a:t>
                      </a:r>
                    </a:p>
                  </a:txBody>
                  <a:tcPr marB="137160">
                    <a:lnL w="12700" cmpd="sng">
                      <a:noFill/>
                    </a:lnL>
                    <a:lnR w="12700" cmpd="sng">
                      <a:noFill/>
                    </a:lnR>
                    <a:lnT w="12700" cmpd="sng">
                      <a:noFill/>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5098857"/>
                  </a:ext>
                </a:extLst>
              </a:tr>
              <a:tr h="370840">
                <a:tc>
                  <a:txBody>
                    <a:bodyPr/>
                    <a:lstStyle/>
                    <a:p>
                      <a:r>
                        <a:rPr lang="en-US" dirty="0">
                          <a:solidFill>
                            <a:schemeClr val="accent5"/>
                          </a:solidFill>
                        </a:rPr>
                        <a:t>Universal life</a:t>
                      </a:r>
                    </a:p>
                  </a:txBody>
                  <a:tcPr marL="0" marR="457200"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Nonparticipating whole life</a:t>
                      </a:r>
                    </a:p>
                  </a:txBody>
                  <a:tcPr marT="137160" marB="137160">
                    <a:lnT w="38100" cap="flat" cmpd="sng" algn="ctr">
                      <a:solidFill>
                        <a:schemeClr val="bg2"/>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19667"/>
                  </a:ext>
                </a:extLst>
              </a:tr>
              <a:tr h="370840">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or 3 years) – automatically included</a:t>
                      </a:r>
                    </a:p>
                    <a:p>
                      <a:pPr marL="182880" indent="-182880">
                        <a:spcBef>
                          <a:spcPts val="600"/>
                        </a:spcBef>
                        <a:buFont typeface="Arial" panose="020B0604020202020204" pitchFamily="34" charset="0"/>
                        <a:buChar char="•"/>
                      </a:pPr>
                      <a:r>
                        <a:rPr lang="en-US" dirty="0">
                          <a:solidFill>
                            <a:schemeClr val="accent5"/>
                          </a:solidFill>
                        </a:rPr>
                        <a:t>Extension of LTC Benefits Agreement (2 or 4 years) – optional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182880" indent="-182880">
                        <a:spcBef>
                          <a:spcPts val="600"/>
                        </a:spcBef>
                        <a:buFont typeface="Arial" panose="020B0604020202020204" pitchFamily="34" charset="0"/>
                        <a:buChar char="•"/>
                      </a:pPr>
                      <a:r>
                        <a:rPr lang="en-US" dirty="0">
                          <a:solidFill>
                            <a:schemeClr val="accent5"/>
                          </a:solidFill>
                        </a:rPr>
                        <a:t>Acceleration for LTC Agreement </a:t>
                      </a:r>
                      <a:br>
                        <a:rPr lang="en-US" dirty="0">
                          <a:solidFill>
                            <a:schemeClr val="accent5"/>
                          </a:solidFill>
                        </a:rPr>
                      </a:br>
                      <a:r>
                        <a:rPr lang="en-US" dirty="0">
                          <a:solidFill>
                            <a:schemeClr val="accent5"/>
                          </a:solidFill>
                        </a:rPr>
                        <a:t>(2 years) – automatically included </a:t>
                      </a:r>
                      <a:r>
                        <a:rPr lang="en-US" dirty="0">
                          <a:solidFill>
                            <a:schemeClr val="bg1"/>
                          </a:solidFill>
                        </a:rPr>
                        <a:t>.</a:t>
                      </a:r>
                    </a:p>
                    <a:p>
                      <a:pPr marL="182880" indent="-182880">
                        <a:spcBef>
                          <a:spcPts val="600"/>
                        </a:spcBef>
                        <a:buFont typeface="Arial" panose="020B0604020202020204" pitchFamily="34" charset="0"/>
                        <a:buChar char="•"/>
                      </a:pPr>
                      <a:r>
                        <a:rPr lang="en-US" dirty="0">
                          <a:solidFill>
                            <a:schemeClr val="accent5"/>
                          </a:solidFill>
                        </a:rPr>
                        <a:t>Extension of LTC Benefits Agreement (2-6 years) – automatically included</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5892752"/>
                  </a:ext>
                </a:extLst>
              </a:tr>
              <a:tr h="370840">
                <a:tc>
                  <a:txBody>
                    <a:bodyPr/>
                    <a:lstStyle/>
                    <a:p>
                      <a:r>
                        <a:rPr lang="en-US" dirty="0">
                          <a:solidFill>
                            <a:schemeClr val="accent5"/>
                          </a:solidFill>
                        </a:rPr>
                        <a:t>Total LTC benefit period: 2-7 years </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US" dirty="0">
                          <a:solidFill>
                            <a:schemeClr val="accent5"/>
                          </a:solidFill>
                        </a:rPr>
                        <a:t>Total LTC benefit period: 4-8 years</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26348967"/>
                  </a:ext>
                </a:extLst>
              </a:tr>
              <a:tr h="370840">
                <a:tc>
                  <a:txBody>
                    <a:bodyPr/>
                    <a:lstStyle/>
                    <a:p>
                      <a:r>
                        <a:rPr lang="en-US" dirty="0">
                          <a:solidFill>
                            <a:schemeClr val="accent5"/>
                          </a:solidFill>
                        </a:rPr>
                        <a:t>Vesting return of premium (ROP) only</a:t>
                      </a:r>
                    </a:p>
                  </a:txBody>
                  <a:tcPr marL="0"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tc>
                  <a:txBody>
                    <a:bodyPr/>
                    <a:lstStyle/>
                    <a:p>
                      <a:r>
                        <a:rPr lang="en-US" dirty="0">
                          <a:solidFill>
                            <a:schemeClr val="accent5"/>
                          </a:solidFill>
                        </a:rPr>
                        <a:t>Three ROP options: vesting, 75% ROP, LTC Boost</a:t>
                      </a:r>
                    </a:p>
                  </a:txBody>
                  <a:tcPr marR="137160" marT="137160" marB="137160">
                    <a:lnT w="12700" cap="flat" cmpd="sng" algn="ctr">
                      <a:solidFill>
                        <a:schemeClr val="bg1">
                          <a:lumMod val="85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3134184"/>
                  </a:ext>
                </a:extLst>
              </a:tr>
            </a:tbl>
          </a:graphicData>
        </a:graphic>
      </p:graphicFrame>
      <p:pic>
        <p:nvPicPr>
          <p:cNvPr id="13" name="Graphic 12">
            <a:extLst>
              <a:ext uri="{FF2B5EF4-FFF2-40B4-BE49-F238E27FC236}">
                <a16:creationId xmlns:a16="http://schemas.microsoft.com/office/drawing/2014/main" id="{367315EB-7F31-C64A-969E-53533E6BD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6300" y="3185745"/>
            <a:ext cx="1975535" cy="1975535"/>
          </a:xfrm>
          <a:prstGeom prst="rect">
            <a:avLst/>
          </a:prstGeom>
        </p:spPr>
      </p:pic>
    </p:spTree>
    <p:extLst>
      <p:ext uri="{BB962C8B-B14F-4D97-AF65-F5344CB8AC3E}">
        <p14:creationId xmlns:p14="http://schemas.microsoft.com/office/powerpoint/2010/main" val="69122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a:xfrm>
            <a:off x="877824" y="1554480"/>
            <a:ext cx="3694176" cy="4882896"/>
          </a:xfrm>
        </p:spPr>
        <p:txBody>
          <a:bodyPr/>
          <a:lstStyle/>
          <a:p>
            <a:r>
              <a:rPr lang="en-US" dirty="0"/>
              <a:t>A closer</a:t>
            </a:r>
            <a:br>
              <a:rPr lang="en-US" dirty="0"/>
            </a:br>
            <a:r>
              <a:rPr lang="en-US" dirty="0"/>
              <a:t>look at SecureCare III</a:t>
            </a:r>
          </a:p>
        </p:txBody>
      </p:sp>
      <p:sp>
        <p:nvSpPr>
          <p:cNvPr id="7" name="Freeform: Shape 6">
            <a:extLst>
              <a:ext uri="{FF2B5EF4-FFF2-40B4-BE49-F238E27FC236}">
                <a16:creationId xmlns:a16="http://schemas.microsoft.com/office/drawing/2014/main" id="{0927C4D3-F6A8-0DB9-AD1C-07FBF0DFE094}"/>
              </a:ext>
            </a:extLst>
          </p:cNvPr>
          <p:cNvSpPr/>
          <p:nvPr/>
        </p:nvSpPr>
        <p:spPr>
          <a:xfrm>
            <a:off x="8952099" y="3804528"/>
            <a:ext cx="406188" cy="406188"/>
          </a:xfrm>
          <a:custGeom>
            <a:avLst/>
            <a:gdLst>
              <a:gd name="connsiteX0" fmla="*/ 203094 w 406188"/>
              <a:gd name="connsiteY0" fmla="*/ 406188 h 406188"/>
              <a:gd name="connsiteX1" fmla="*/ 0 w 406188"/>
              <a:gd name="connsiteY1" fmla="*/ 203094 h 406188"/>
              <a:gd name="connsiteX2" fmla="*/ 203094 w 406188"/>
              <a:gd name="connsiteY2" fmla="*/ 0 h 406188"/>
              <a:gd name="connsiteX3" fmla="*/ 406188 w 406188"/>
              <a:gd name="connsiteY3" fmla="*/ 203094 h 406188"/>
              <a:gd name="connsiteX4" fmla="*/ 203094 w 406188"/>
              <a:gd name="connsiteY4" fmla="*/ 406188 h 406188"/>
              <a:gd name="connsiteX5" fmla="*/ 203094 w 406188"/>
              <a:gd name="connsiteY5" fmla="*/ 115539 h 406188"/>
              <a:gd name="connsiteX6" fmla="*/ 115394 w 406188"/>
              <a:gd name="connsiteY6" fmla="*/ 203238 h 406188"/>
              <a:gd name="connsiteX7" fmla="*/ 203094 w 406188"/>
              <a:gd name="connsiteY7" fmla="*/ 290938 h 406188"/>
              <a:gd name="connsiteX8" fmla="*/ 290794 w 406188"/>
              <a:gd name="connsiteY8" fmla="*/ 203238 h 406188"/>
              <a:gd name="connsiteX9" fmla="*/ 290794 w 406188"/>
              <a:gd name="connsiteY9" fmla="*/ 203094 h 406188"/>
              <a:gd name="connsiteX10" fmla="*/ 203094 w 406188"/>
              <a:gd name="connsiteY10" fmla="*/ 115539 h 40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88" h="406188">
                <a:moveTo>
                  <a:pt x="203094" y="406188"/>
                </a:moveTo>
                <a:cubicBezTo>
                  <a:pt x="90928" y="406188"/>
                  <a:pt x="0" y="315260"/>
                  <a:pt x="0" y="203094"/>
                </a:cubicBezTo>
                <a:cubicBezTo>
                  <a:pt x="0" y="90928"/>
                  <a:pt x="90928" y="0"/>
                  <a:pt x="203094" y="0"/>
                </a:cubicBezTo>
                <a:cubicBezTo>
                  <a:pt x="315260" y="0"/>
                  <a:pt x="406188" y="90928"/>
                  <a:pt x="406188" y="203094"/>
                </a:cubicBezTo>
                <a:cubicBezTo>
                  <a:pt x="406030" y="315194"/>
                  <a:pt x="315194" y="406030"/>
                  <a:pt x="203094" y="406188"/>
                </a:cubicBezTo>
                <a:close/>
                <a:moveTo>
                  <a:pt x="203094" y="115539"/>
                </a:moveTo>
                <a:cubicBezTo>
                  <a:pt x="154659" y="115539"/>
                  <a:pt x="115394" y="154803"/>
                  <a:pt x="115394" y="203238"/>
                </a:cubicBezTo>
                <a:cubicBezTo>
                  <a:pt x="115394" y="251674"/>
                  <a:pt x="154659" y="290938"/>
                  <a:pt x="203094" y="290938"/>
                </a:cubicBezTo>
                <a:cubicBezTo>
                  <a:pt x="251529" y="290938"/>
                  <a:pt x="290794" y="251674"/>
                  <a:pt x="290794" y="203238"/>
                </a:cubicBezTo>
                <a:cubicBezTo>
                  <a:pt x="290794" y="203191"/>
                  <a:pt x="290794" y="203142"/>
                  <a:pt x="290794" y="203094"/>
                </a:cubicBezTo>
                <a:cubicBezTo>
                  <a:pt x="290714" y="154715"/>
                  <a:pt x="251473" y="115539"/>
                  <a:pt x="203094" y="115539"/>
                </a:cubicBezTo>
                <a:close/>
              </a:path>
            </a:pathLst>
          </a:custGeom>
          <a:solidFill>
            <a:schemeClr val="bg1"/>
          </a:solidFill>
          <a:ln w="1439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1F60081-DE4E-4BB5-3499-ADA108DB361D}"/>
              </a:ext>
            </a:extLst>
          </p:cNvPr>
          <p:cNvSpPr/>
          <p:nvPr/>
        </p:nvSpPr>
        <p:spPr>
          <a:xfrm>
            <a:off x="8368348" y="3236788"/>
            <a:ext cx="1576575" cy="2320580"/>
          </a:xfrm>
          <a:custGeom>
            <a:avLst/>
            <a:gdLst>
              <a:gd name="connsiteX0" fmla="*/ 445855 w 1576575"/>
              <a:gd name="connsiteY0" fmla="*/ 2320581 h 2320580"/>
              <a:gd name="connsiteX1" fmla="*/ 0 w 1576575"/>
              <a:gd name="connsiteY1" fmla="*/ 2149220 h 2320580"/>
              <a:gd name="connsiteX2" fmla="*/ 1442 w 1576575"/>
              <a:gd name="connsiteY2" fmla="*/ 2098158 h 2320580"/>
              <a:gd name="connsiteX3" fmla="*/ 55822 w 1576575"/>
              <a:gd name="connsiteY3" fmla="*/ 1736108 h 2320580"/>
              <a:gd name="connsiteX4" fmla="*/ 301035 w 1576575"/>
              <a:gd name="connsiteY4" fmla="*/ 1160290 h 2320580"/>
              <a:gd name="connsiteX5" fmla="*/ 737082 w 1576575"/>
              <a:gd name="connsiteY5" fmla="*/ 40100 h 2320580"/>
              <a:gd name="connsiteX6" fmla="*/ 783672 w 1576575"/>
              <a:gd name="connsiteY6" fmla="*/ 0 h 2320580"/>
              <a:gd name="connsiteX7" fmla="*/ 830839 w 1576575"/>
              <a:gd name="connsiteY7" fmla="*/ 38657 h 2320580"/>
              <a:gd name="connsiteX8" fmla="*/ 1268905 w 1576575"/>
              <a:gd name="connsiteY8" fmla="*/ 1172551 h 2320580"/>
              <a:gd name="connsiteX9" fmla="*/ 1521763 w 1576575"/>
              <a:gd name="connsiteY9" fmla="*/ 1735098 h 2320580"/>
              <a:gd name="connsiteX10" fmla="*/ 1576576 w 1576575"/>
              <a:gd name="connsiteY10" fmla="*/ 2101764 h 2320580"/>
              <a:gd name="connsiteX11" fmla="*/ 1576576 w 1576575"/>
              <a:gd name="connsiteY11" fmla="*/ 2151528 h 2320580"/>
              <a:gd name="connsiteX12" fmla="*/ 1125095 w 1576575"/>
              <a:gd name="connsiteY12" fmla="*/ 2318850 h 2320580"/>
              <a:gd name="connsiteX13" fmla="*/ 1125095 w 1576575"/>
              <a:gd name="connsiteY13" fmla="*/ 1185244 h 2320580"/>
              <a:gd name="connsiteX14" fmla="*/ 932675 w 1576575"/>
              <a:gd name="connsiteY14" fmla="*/ 399553 h 2320580"/>
              <a:gd name="connsiteX15" fmla="*/ 786990 w 1576575"/>
              <a:gd name="connsiteY15" fmla="*/ 197613 h 2320580"/>
              <a:gd name="connsiteX16" fmla="*/ 446288 w 1576575"/>
              <a:gd name="connsiteY16" fmla="*/ 1184523 h 2320580"/>
              <a:gd name="connsiteX17" fmla="*/ 1268905 w 1576575"/>
              <a:gd name="connsiteY17" fmla="*/ 1462912 h 2320580"/>
              <a:gd name="connsiteX18" fmla="*/ 1268905 w 1576575"/>
              <a:gd name="connsiteY18" fmla="*/ 2112005 h 2320580"/>
              <a:gd name="connsiteX19" fmla="*/ 1429880 w 1576575"/>
              <a:gd name="connsiteY19" fmla="*/ 2052289 h 2320580"/>
              <a:gd name="connsiteX20" fmla="*/ 1381992 w 1576575"/>
              <a:gd name="connsiteY20" fmla="*/ 1771015 h 2320580"/>
              <a:gd name="connsiteX21" fmla="*/ 1268905 w 1576575"/>
              <a:gd name="connsiteY21" fmla="*/ 1462912 h 2320580"/>
              <a:gd name="connsiteX22" fmla="*/ 149291 w 1576575"/>
              <a:gd name="connsiteY22" fmla="*/ 2052144 h 2320580"/>
              <a:gd name="connsiteX23" fmla="*/ 301612 w 1576575"/>
              <a:gd name="connsiteY23" fmla="*/ 2109842 h 2320580"/>
              <a:gd name="connsiteX24" fmla="*/ 301612 w 1576575"/>
              <a:gd name="connsiteY24" fmla="*/ 1453825 h 2320580"/>
              <a:gd name="connsiteX25" fmla="*/ 196459 w 1576575"/>
              <a:gd name="connsiteY25" fmla="*/ 1767842 h 2320580"/>
              <a:gd name="connsiteX26" fmla="*/ 149291 w 1576575"/>
              <a:gd name="connsiteY26" fmla="*/ 2052144 h 23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6575" h="2320580">
                <a:moveTo>
                  <a:pt x="445855" y="2320581"/>
                </a:moveTo>
                <a:lnTo>
                  <a:pt x="0" y="2149220"/>
                </a:lnTo>
                <a:lnTo>
                  <a:pt x="1442" y="2098158"/>
                </a:lnTo>
                <a:cubicBezTo>
                  <a:pt x="1442" y="2092388"/>
                  <a:pt x="6058" y="1956511"/>
                  <a:pt x="55822" y="1736108"/>
                </a:cubicBezTo>
                <a:cubicBezTo>
                  <a:pt x="125636" y="1426419"/>
                  <a:pt x="256031" y="1224334"/>
                  <a:pt x="301035" y="1160290"/>
                </a:cubicBezTo>
                <a:cubicBezTo>
                  <a:pt x="309545" y="421911"/>
                  <a:pt x="719340" y="55534"/>
                  <a:pt x="737082" y="40100"/>
                </a:cubicBezTo>
                <a:lnTo>
                  <a:pt x="783672" y="0"/>
                </a:lnTo>
                <a:lnTo>
                  <a:pt x="830839" y="38657"/>
                </a:lnTo>
                <a:cubicBezTo>
                  <a:pt x="848726" y="53081"/>
                  <a:pt x="1264289" y="402005"/>
                  <a:pt x="1268905" y="1172551"/>
                </a:cubicBezTo>
                <a:cubicBezTo>
                  <a:pt x="1384372" y="1344428"/>
                  <a:pt x="1469879" y="1534644"/>
                  <a:pt x="1521763" y="1735098"/>
                </a:cubicBezTo>
                <a:cubicBezTo>
                  <a:pt x="1577008" y="1952761"/>
                  <a:pt x="1576576" y="2095706"/>
                  <a:pt x="1576576" y="2101764"/>
                </a:cubicBezTo>
                <a:lnTo>
                  <a:pt x="1576576" y="2151528"/>
                </a:lnTo>
                <a:lnTo>
                  <a:pt x="1125095" y="2318850"/>
                </a:lnTo>
                <a:lnTo>
                  <a:pt x="1125095" y="1185244"/>
                </a:lnTo>
                <a:cubicBezTo>
                  <a:pt x="1125095" y="815405"/>
                  <a:pt x="1020375" y="553749"/>
                  <a:pt x="932675" y="399553"/>
                </a:cubicBezTo>
                <a:cubicBezTo>
                  <a:pt x="891789" y="327022"/>
                  <a:pt x="842924" y="259288"/>
                  <a:pt x="786990" y="197613"/>
                </a:cubicBezTo>
                <a:cubicBezTo>
                  <a:pt x="684433" y="314450"/>
                  <a:pt x="446288" y="644766"/>
                  <a:pt x="446288" y="1184523"/>
                </a:cubicBezTo>
                <a:close/>
                <a:moveTo>
                  <a:pt x="1268905" y="1462912"/>
                </a:moveTo>
                <a:lnTo>
                  <a:pt x="1268905" y="2112005"/>
                </a:lnTo>
                <a:lnTo>
                  <a:pt x="1429880" y="2052289"/>
                </a:lnTo>
                <a:cubicBezTo>
                  <a:pt x="1421933" y="1957334"/>
                  <a:pt x="1405922" y="1863244"/>
                  <a:pt x="1381992" y="1771015"/>
                </a:cubicBezTo>
                <a:cubicBezTo>
                  <a:pt x="1354542" y="1664838"/>
                  <a:pt x="1316664" y="1561632"/>
                  <a:pt x="1268905" y="1462912"/>
                </a:cubicBezTo>
                <a:close/>
                <a:moveTo>
                  <a:pt x="149291" y="2052144"/>
                </a:moveTo>
                <a:lnTo>
                  <a:pt x="301612" y="2109842"/>
                </a:lnTo>
                <a:lnTo>
                  <a:pt x="301612" y="1453825"/>
                </a:lnTo>
                <a:cubicBezTo>
                  <a:pt x="255965" y="1554651"/>
                  <a:pt x="220731" y="1659861"/>
                  <a:pt x="196459" y="1767842"/>
                </a:cubicBezTo>
                <a:cubicBezTo>
                  <a:pt x="174860" y="1861542"/>
                  <a:pt x="159107" y="1956497"/>
                  <a:pt x="149291" y="2052144"/>
                </a:cubicBezTo>
                <a:close/>
              </a:path>
            </a:pathLst>
          </a:custGeom>
          <a:solidFill>
            <a:schemeClr val="bg1"/>
          </a:solidFill>
          <a:ln w="1439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56CF7335-A99B-9E39-55A4-4454732D2242}"/>
              </a:ext>
            </a:extLst>
          </p:cNvPr>
          <p:cNvSpPr/>
          <p:nvPr/>
        </p:nvSpPr>
        <p:spPr>
          <a:xfrm>
            <a:off x="9097352" y="4740809"/>
            <a:ext cx="112798" cy="1091919"/>
          </a:xfrm>
          <a:custGeom>
            <a:avLst/>
            <a:gdLst>
              <a:gd name="connsiteX0" fmla="*/ 56399 w 112798"/>
              <a:gd name="connsiteY0" fmla="*/ 0 h 1091919"/>
              <a:gd name="connsiteX1" fmla="*/ 0 w 112798"/>
              <a:gd name="connsiteY1" fmla="*/ 57697 h 1091919"/>
              <a:gd name="connsiteX2" fmla="*/ 0 w 112798"/>
              <a:gd name="connsiteY2" fmla="*/ 1035520 h 1091919"/>
              <a:gd name="connsiteX3" fmla="*/ 56399 w 112798"/>
              <a:gd name="connsiteY3" fmla="*/ 1091919 h 1091919"/>
              <a:gd name="connsiteX4" fmla="*/ 112798 w 112798"/>
              <a:gd name="connsiteY4" fmla="*/ 1035520 h 1091919"/>
              <a:gd name="connsiteX5" fmla="*/ 112798 w 112798"/>
              <a:gd name="connsiteY5" fmla="*/ 57697 h 1091919"/>
              <a:gd name="connsiteX6" fmla="*/ 56399 w 112798"/>
              <a:gd name="connsiteY6" fmla="*/ 0 h 109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98" h="1091919">
                <a:moveTo>
                  <a:pt x="56399" y="0"/>
                </a:moveTo>
                <a:cubicBezTo>
                  <a:pt x="25042" y="707"/>
                  <a:pt x="-9" y="26339"/>
                  <a:pt x="0" y="57697"/>
                </a:cubicBezTo>
                <a:lnTo>
                  <a:pt x="0" y="1035520"/>
                </a:lnTo>
                <a:cubicBezTo>
                  <a:pt x="0" y="1066662"/>
                  <a:pt x="25251" y="1091919"/>
                  <a:pt x="56399" y="1091919"/>
                </a:cubicBezTo>
                <a:cubicBezTo>
                  <a:pt x="87547" y="1091919"/>
                  <a:pt x="112798" y="1066662"/>
                  <a:pt x="112798" y="1035520"/>
                </a:cubicBezTo>
                <a:lnTo>
                  <a:pt x="112798" y="57697"/>
                </a:lnTo>
                <a:cubicBezTo>
                  <a:pt x="112807" y="26339"/>
                  <a:pt x="87756" y="707"/>
                  <a:pt x="56399" y="0"/>
                </a:cubicBezTo>
                <a:close/>
              </a:path>
            </a:pathLst>
          </a:custGeom>
          <a:solidFill>
            <a:srgbClr val="0AA147"/>
          </a:solidFill>
          <a:ln w="1439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ACC7E0B-D38E-51EE-90C5-FAF63B6A6D79}"/>
              </a:ext>
            </a:extLst>
          </p:cNvPr>
          <p:cNvSpPr/>
          <p:nvPr/>
        </p:nvSpPr>
        <p:spPr>
          <a:xfrm>
            <a:off x="8904355" y="4800958"/>
            <a:ext cx="111361" cy="898056"/>
          </a:xfrm>
          <a:custGeom>
            <a:avLst/>
            <a:gdLst>
              <a:gd name="connsiteX0" fmla="*/ 0 w 111361"/>
              <a:gd name="connsiteY0" fmla="*/ 152321 h 898056"/>
              <a:gd name="connsiteX1" fmla="*/ 0 w 111361"/>
              <a:gd name="connsiteY1" fmla="*/ 895893 h 898056"/>
              <a:gd name="connsiteX2" fmla="*/ 0 w 111361"/>
              <a:gd name="connsiteY2" fmla="*/ 895893 h 898056"/>
              <a:gd name="connsiteX3" fmla="*/ 0 w 111361"/>
              <a:gd name="connsiteY3" fmla="*/ 898057 h 898056"/>
              <a:gd name="connsiteX4" fmla="*/ 111356 w 111361"/>
              <a:gd name="connsiteY4" fmla="*/ 745303 h 898056"/>
              <a:gd name="connsiteX5" fmla="*/ 111356 w 111361"/>
              <a:gd name="connsiteY5" fmla="*/ 0 h 898056"/>
              <a:gd name="connsiteX6" fmla="*/ 0 w 111361"/>
              <a:gd name="connsiteY6" fmla="*/ 152321 h 89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61" h="898056">
                <a:moveTo>
                  <a:pt x="0" y="152321"/>
                </a:moveTo>
                <a:lnTo>
                  <a:pt x="0" y="895893"/>
                </a:lnTo>
                <a:lnTo>
                  <a:pt x="0" y="895893"/>
                </a:lnTo>
                <a:lnTo>
                  <a:pt x="0" y="898057"/>
                </a:lnTo>
                <a:cubicBezTo>
                  <a:pt x="66710" y="877214"/>
                  <a:pt x="111930" y="815189"/>
                  <a:pt x="111356" y="745303"/>
                </a:cubicBezTo>
                <a:lnTo>
                  <a:pt x="111356" y="0"/>
                </a:lnTo>
                <a:cubicBezTo>
                  <a:pt x="44972" y="21031"/>
                  <a:pt x="-102" y="82680"/>
                  <a:pt x="0" y="152321"/>
                </a:cubicBezTo>
                <a:close/>
              </a:path>
            </a:pathLst>
          </a:custGeom>
          <a:solidFill>
            <a:srgbClr val="0AA147"/>
          </a:solidFill>
          <a:ln w="1439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277699-60E3-0B1C-D0B6-550201778F4C}"/>
              </a:ext>
            </a:extLst>
          </p:cNvPr>
          <p:cNvSpPr/>
          <p:nvPr/>
        </p:nvSpPr>
        <p:spPr>
          <a:xfrm>
            <a:off x="9290926" y="4800958"/>
            <a:ext cx="111502" cy="897912"/>
          </a:xfrm>
          <a:custGeom>
            <a:avLst/>
            <a:gdLst>
              <a:gd name="connsiteX0" fmla="*/ 0 w 111502"/>
              <a:gd name="connsiteY0" fmla="*/ 745447 h 897912"/>
              <a:gd name="connsiteX1" fmla="*/ 0 w 111502"/>
              <a:gd name="connsiteY1" fmla="*/ 2019 h 897912"/>
              <a:gd name="connsiteX2" fmla="*/ 0 w 111502"/>
              <a:gd name="connsiteY2" fmla="*/ 2019 h 897912"/>
              <a:gd name="connsiteX3" fmla="*/ 0 w 111502"/>
              <a:gd name="connsiteY3" fmla="*/ 0 h 897912"/>
              <a:gd name="connsiteX4" fmla="*/ 111500 w 111502"/>
              <a:gd name="connsiteY4" fmla="*/ 152321 h 897912"/>
              <a:gd name="connsiteX5" fmla="*/ 111500 w 111502"/>
              <a:gd name="connsiteY5" fmla="*/ 897912 h 897912"/>
              <a:gd name="connsiteX6" fmla="*/ 0 w 111502"/>
              <a:gd name="connsiteY6" fmla="*/ 745447 h 89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02" h="897912">
                <a:moveTo>
                  <a:pt x="0" y="745447"/>
                </a:moveTo>
                <a:lnTo>
                  <a:pt x="0" y="2019"/>
                </a:lnTo>
                <a:lnTo>
                  <a:pt x="0" y="2019"/>
                </a:lnTo>
                <a:lnTo>
                  <a:pt x="0" y="0"/>
                </a:lnTo>
                <a:cubicBezTo>
                  <a:pt x="66612" y="20742"/>
                  <a:pt x="111861" y="82550"/>
                  <a:pt x="111500" y="152321"/>
                </a:cubicBezTo>
                <a:lnTo>
                  <a:pt x="111500" y="897912"/>
                </a:lnTo>
                <a:cubicBezTo>
                  <a:pt x="45004" y="876925"/>
                  <a:pt x="-145" y="815174"/>
                  <a:pt x="0" y="745447"/>
                </a:cubicBezTo>
                <a:close/>
              </a:path>
            </a:pathLst>
          </a:custGeom>
          <a:solidFill>
            <a:srgbClr val="0AA147"/>
          </a:solidFill>
          <a:ln w="14393" cap="flat">
            <a:noFill/>
            <a:prstDash val="solid"/>
            <a:miter/>
          </a:ln>
        </p:spPr>
        <p:txBody>
          <a:bodyPr rtlCol="0" anchor="ctr"/>
          <a:lstStyle/>
          <a:p>
            <a:endParaRPr lang="en-US"/>
          </a:p>
        </p:txBody>
      </p:sp>
    </p:spTree>
    <p:extLst>
      <p:ext uri="{BB962C8B-B14F-4D97-AF65-F5344CB8AC3E}">
        <p14:creationId xmlns:p14="http://schemas.microsoft.com/office/powerpoint/2010/main" val="268485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55C21-21F3-4154-A946-92157D174ED2}"/>
              </a:ext>
            </a:extLst>
          </p:cNvPr>
          <p:cNvSpPr>
            <a:spLocks noGrp="1"/>
          </p:cNvSpPr>
          <p:nvPr>
            <p:ph type="title"/>
          </p:nvPr>
        </p:nvSpPr>
        <p:spPr/>
        <p:txBody>
          <a:bodyPr/>
          <a:lstStyle/>
          <a:p>
            <a:r>
              <a:rPr lang="en-US" dirty="0"/>
              <a:t>3 ROP options</a:t>
            </a:r>
          </a:p>
        </p:txBody>
      </p:sp>
      <p:sp>
        <p:nvSpPr>
          <p:cNvPr id="3" name="Content Placeholder 2">
            <a:extLst>
              <a:ext uri="{FF2B5EF4-FFF2-40B4-BE49-F238E27FC236}">
                <a16:creationId xmlns:a16="http://schemas.microsoft.com/office/drawing/2014/main" id="{67C21BAD-5AB1-4273-AA06-350F3016532D}"/>
              </a:ext>
            </a:extLst>
          </p:cNvPr>
          <p:cNvSpPr>
            <a:spLocks noGrp="1"/>
          </p:cNvSpPr>
          <p:nvPr>
            <p:ph sz="half" idx="2"/>
          </p:nvPr>
        </p:nvSpPr>
        <p:spPr>
          <a:xfrm>
            <a:off x="877824" y="2474668"/>
            <a:ext cx="9523476" cy="1267599"/>
          </a:xfrm>
        </p:spPr>
        <p:txBody>
          <a:bodyPr/>
          <a:lstStyle/>
          <a:p>
            <a:r>
              <a:rPr lang="en-US" dirty="0">
                <a:solidFill>
                  <a:schemeClr val="accent5"/>
                </a:solidFill>
              </a:rPr>
              <a:t>Clients can choose the protection that matters most to them</a:t>
            </a:r>
          </a:p>
        </p:txBody>
      </p:sp>
      <p:sp>
        <p:nvSpPr>
          <p:cNvPr id="12" name="Oval 11">
            <a:extLst>
              <a:ext uri="{FF2B5EF4-FFF2-40B4-BE49-F238E27FC236}">
                <a16:creationId xmlns:a16="http://schemas.microsoft.com/office/drawing/2014/main" id="{E44B0AB5-3CA3-2D4F-B2D6-23A4C00E5922}"/>
              </a:ext>
            </a:extLst>
          </p:cNvPr>
          <p:cNvSpPr/>
          <p:nvPr/>
        </p:nvSpPr>
        <p:spPr>
          <a:xfrm>
            <a:off x="868972" y="3242578"/>
            <a:ext cx="2614079" cy="261407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27C5F440-49C8-43D0-9ED1-6260BF001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3729" y="3653030"/>
            <a:ext cx="1033271" cy="1033271"/>
          </a:xfrm>
          <a:prstGeom prst="rect">
            <a:avLst/>
          </a:prstGeom>
        </p:spPr>
      </p:pic>
      <p:sp>
        <p:nvSpPr>
          <p:cNvPr id="7" name="Text Placeholder 6">
            <a:extLst>
              <a:ext uri="{FF2B5EF4-FFF2-40B4-BE49-F238E27FC236}">
                <a16:creationId xmlns:a16="http://schemas.microsoft.com/office/drawing/2014/main" id="{93E63590-00C1-4597-9AD1-6DB55F144C54}"/>
              </a:ext>
            </a:extLst>
          </p:cNvPr>
          <p:cNvSpPr>
            <a:spLocks noGrp="1"/>
          </p:cNvSpPr>
          <p:nvPr>
            <p:ph type="body" sz="quarter" idx="13"/>
          </p:nvPr>
        </p:nvSpPr>
        <p:spPr>
          <a:xfrm>
            <a:off x="877823" y="4916250"/>
            <a:ext cx="2605227" cy="1465262"/>
          </a:xfrm>
        </p:spPr>
        <p:txBody>
          <a:bodyPr/>
          <a:lstStyle/>
          <a:p>
            <a:pPr algn="ctr"/>
            <a:r>
              <a:rPr lang="en-US" sz="2800" b="1" dirty="0">
                <a:solidFill>
                  <a:schemeClr val="bg1"/>
                </a:solidFill>
              </a:rPr>
              <a:t>Vesting</a:t>
            </a:r>
          </a:p>
        </p:txBody>
      </p:sp>
      <p:sp>
        <p:nvSpPr>
          <p:cNvPr id="19" name="Oval 18">
            <a:extLst>
              <a:ext uri="{FF2B5EF4-FFF2-40B4-BE49-F238E27FC236}">
                <a16:creationId xmlns:a16="http://schemas.microsoft.com/office/drawing/2014/main" id="{ED1FD74F-14ED-C849-A4C5-F9F8A290487C}"/>
              </a:ext>
            </a:extLst>
          </p:cNvPr>
          <p:cNvSpPr/>
          <p:nvPr/>
        </p:nvSpPr>
        <p:spPr>
          <a:xfrm>
            <a:off x="4378310" y="3242578"/>
            <a:ext cx="2614079" cy="26140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4AE1B2-9A00-9B4B-A1DA-CBFB44EBFBA7}"/>
              </a:ext>
            </a:extLst>
          </p:cNvPr>
          <p:cNvSpPr/>
          <p:nvPr/>
        </p:nvSpPr>
        <p:spPr>
          <a:xfrm>
            <a:off x="7873410" y="3242578"/>
            <a:ext cx="2614079" cy="2614079"/>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E7ECD3B6-7F5D-4574-BBFD-C570ACD858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8408" y="3638369"/>
            <a:ext cx="1028700" cy="1028700"/>
          </a:xfrm>
          <a:prstGeom prst="rect">
            <a:avLst/>
          </a:prstGeom>
        </p:spPr>
      </p:pic>
      <p:sp>
        <p:nvSpPr>
          <p:cNvPr id="8" name="Text Placeholder 7">
            <a:extLst>
              <a:ext uri="{FF2B5EF4-FFF2-40B4-BE49-F238E27FC236}">
                <a16:creationId xmlns:a16="http://schemas.microsoft.com/office/drawing/2014/main" id="{29C98285-B8FD-4D59-B9E5-64E5D866E558}"/>
              </a:ext>
            </a:extLst>
          </p:cNvPr>
          <p:cNvSpPr>
            <a:spLocks noGrp="1"/>
          </p:cNvSpPr>
          <p:nvPr>
            <p:ph type="body" sz="quarter" idx="14"/>
          </p:nvPr>
        </p:nvSpPr>
        <p:spPr>
          <a:xfrm>
            <a:off x="4394902" y="4916250"/>
            <a:ext cx="2599259" cy="1028700"/>
          </a:xfrm>
        </p:spPr>
        <p:txBody>
          <a:bodyPr/>
          <a:lstStyle/>
          <a:p>
            <a:pPr algn="ctr"/>
            <a:r>
              <a:rPr lang="en-US" sz="2800" b="1" dirty="0">
                <a:solidFill>
                  <a:schemeClr val="bg1"/>
                </a:solidFill>
              </a:rPr>
              <a:t>75%</a:t>
            </a:r>
          </a:p>
        </p:txBody>
      </p:sp>
      <p:sp>
        <p:nvSpPr>
          <p:cNvPr id="9" name="Text Placeholder 8">
            <a:extLst>
              <a:ext uri="{FF2B5EF4-FFF2-40B4-BE49-F238E27FC236}">
                <a16:creationId xmlns:a16="http://schemas.microsoft.com/office/drawing/2014/main" id="{AA5F50BC-AD5D-442C-9C28-CED2B2271D63}"/>
              </a:ext>
            </a:extLst>
          </p:cNvPr>
          <p:cNvSpPr>
            <a:spLocks noGrp="1"/>
          </p:cNvSpPr>
          <p:nvPr>
            <p:ph type="body" sz="quarter" idx="15"/>
          </p:nvPr>
        </p:nvSpPr>
        <p:spPr>
          <a:xfrm>
            <a:off x="7873409" y="4930042"/>
            <a:ext cx="2605226" cy="1465262"/>
          </a:xfrm>
        </p:spPr>
        <p:txBody>
          <a:bodyPr/>
          <a:lstStyle/>
          <a:p>
            <a:pPr algn="ctr"/>
            <a:r>
              <a:rPr lang="en-US" sz="2800" b="1" dirty="0">
                <a:solidFill>
                  <a:schemeClr val="bg1"/>
                </a:solidFill>
              </a:rPr>
              <a:t>LTC Boost</a:t>
            </a:r>
          </a:p>
        </p:txBody>
      </p:sp>
      <p:pic>
        <p:nvPicPr>
          <p:cNvPr id="16" name="Graphic 15">
            <a:extLst>
              <a:ext uri="{FF2B5EF4-FFF2-40B4-BE49-F238E27FC236}">
                <a16:creationId xmlns:a16="http://schemas.microsoft.com/office/drawing/2014/main" id="{152A5A53-847E-46E6-9E52-FA5F8EF69F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3197" y="3642421"/>
            <a:ext cx="1033272" cy="1033272"/>
          </a:xfrm>
          <a:prstGeom prst="rect">
            <a:avLst/>
          </a:prstGeom>
        </p:spPr>
      </p:pic>
    </p:spTree>
    <p:extLst>
      <p:ext uri="{BB962C8B-B14F-4D97-AF65-F5344CB8AC3E}">
        <p14:creationId xmlns:p14="http://schemas.microsoft.com/office/powerpoint/2010/main" val="4150020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18395" y="3439023"/>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$73,445</a:t>
            </a:r>
            <a:endParaRPr lang="en-US" sz="1600" dirty="0">
              <a:latin typeface="+mj-lt"/>
            </a:endParaRPr>
          </a:p>
        </p:txBody>
      </p:sp>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76300" y="3354054"/>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446" y="5917387"/>
            <a:ext cx="815239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446" y="5675887"/>
            <a:ext cx="6835715" cy="20283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446" y="5433615"/>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3"/>
            <a:ext cx="730325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3"/>
            <a:ext cx="6350752" cy="198179"/>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32174"/>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77869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5" y="3721604"/>
            <a:ext cx="58388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38AA7E3-AD42-49F3-9356-DFDF0B4D68B3}"/>
              </a:ext>
            </a:extLst>
          </p:cNvPr>
          <p:cNvSpPr/>
          <p:nvPr/>
        </p:nvSpPr>
        <p:spPr>
          <a:xfrm>
            <a:off x="3229124" y="2790276"/>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Female</a:t>
            </a:r>
          </a:p>
          <a:p>
            <a:pPr>
              <a:lnSpc>
                <a:spcPts val="1620"/>
              </a:lnSpc>
            </a:pPr>
            <a:r>
              <a:rPr lang="en-US" sz="1600" b="1" dirty="0">
                <a:latin typeface="+mj-lt"/>
                <a:ea typeface="Calibri" panose="020F0502020204030204" pitchFamily="34" charset="0"/>
                <a:cs typeface="Times New Roman" panose="02020603050405020304" pitchFamily="18" charset="0"/>
              </a:rPr>
              <a:t>Age 68</a:t>
            </a:r>
          </a:p>
        </p:txBody>
      </p:sp>
      <p:pic>
        <p:nvPicPr>
          <p:cNvPr id="35" name="Picture 34">
            <a:extLst>
              <a:ext uri="{FF2B5EF4-FFF2-40B4-BE49-F238E27FC236}">
                <a16:creationId xmlns:a16="http://schemas.microsoft.com/office/drawing/2014/main" id="{847D94EB-D991-4CA1-ADD0-0EABFCD11537}"/>
              </a:ext>
            </a:extLst>
          </p:cNvPr>
          <p:cNvPicPr>
            <a:picLocks noChangeAspect="1"/>
          </p:cNvPicPr>
          <p:nvPr/>
        </p:nvPicPr>
        <p:blipFill>
          <a:blip r:embed="rId3"/>
          <a:stretch>
            <a:fillRect/>
          </a:stretch>
        </p:blipFill>
        <p:spPr>
          <a:xfrm>
            <a:off x="2390704" y="2198438"/>
            <a:ext cx="683440" cy="968655"/>
          </a:xfrm>
          <a:prstGeom prst="rect">
            <a:avLst/>
          </a:prstGeom>
        </p:spPr>
      </p:pic>
      <p:sp>
        <p:nvSpPr>
          <p:cNvPr id="37" name="Rectangle 36">
            <a:extLst>
              <a:ext uri="{FF2B5EF4-FFF2-40B4-BE49-F238E27FC236}">
                <a16:creationId xmlns:a16="http://schemas.microsoft.com/office/drawing/2014/main" id="{CBE92DEF-C98C-44B3-AFFF-B7CE5A8AD866}"/>
              </a:ext>
            </a:extLst>
          </p:cNvPr>
          <p:cNvSpPr/>
          <p:nvPr/>
        </p:nvSpPr>
        <p:spPr>
          <a:xfrm>
            <a:off x="8314999" y="369269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$237,623</a:t>
            </a:r>
            <a:endParaRPr lang="en-US" sz="1600" dirty="0">
              <a:latin typeface="+mj-lt"/>
            </a:endParaRPr>
          </a:p>
        </p:txBody>
      </p:sp>
      <p:sp>
        <p:nvSpPr>
          <p:cNvPr id="38" name="Rectangle 37">
            <a:extLst>
              <a:ext uri="{FF2B5EF4-FFF2-40B4-BE49-F238E27FC236}">
                <a16:creationId xmlns:a16="http://schemas.microsoft.com/office/drawing/2014/main" id="{3D92D07F-0807-47B7-9817-4C39A236108F}"/>
              </a:ext>
            </a:extLst>
          </p:cNvPr>
          <p:cNvSpPr/>
          <p:nvPr/>
        </p:nvSpPr>
        <p:spPr>
          <a:xfrm>
            <a:off x="9264891" y="3933098"/>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$392,756</a:t>
            </a:r>
            <a:endParaRPr lang="en-US" sz="1600" dirty="0">
              <a:latin typeface="+mj-lt"/>
            </a:endParaRPr>
          </a:p>
        </p:txBody>
      </p:sp>
      <p:sp>
        <p:nvSpPr>
          <p:cNvPr id="50" name="Rectangle 49">
            <a:extLst>
              <a:ext uri="{FF2B5EF4-FFF2-40B4-BE49-F238E27FC236}">
                <a16:creationId xmlns:a16="http://schemas.microsoft.com/office/drawing/2014/main" id="{43FF058F-F2DD-4D97-A218-DB9D78B05998}"/>
              </a:ext>
            </a:extLst>
          </p:cNvPr>
          <p:cNvSpPr/>
          <p:nvPr/>
        </p:nvSpPr>
        <p:spPr>
          <a:xfrm>
            <a:off x="8798960" y="468821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$282,472</a:t>
            </a:r>
            <a:endParaRPr lang="en-US" sz="1600" dirty="0">
              <a:latin typeface="+mj-lt"/>
            </a:endParaRPr>
          </a:p>
        </p:txBody>
      </p:sp>
      <p:sp>
        <p:nvSpPr>
          <p:cNvPr id="51" name="Rectangle 50">
            <a:extLst>
              <a:ext uri="{FF2B5EF4-FFF2-40B4-BE49-F238E27FC236}">
                <a16:creationId xmlns:a16="http://schemas.microsoft.com/office/drawing/2014/main" id="{AF8A70F5-9D4D-4AB4-8AA1-76D3222B48CC}"/>
              </a:ext>
            </a:extLst>
          </p:cNvPr>
          <p:cNvSpPr/>
          <p:nvPr/>
        </p:nvSpPr>
        <p:spPr>
          <a:xfrm>
            <a:off x="9781084" y="492602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$466,884</a:t>
            </a:r>
            <a:endParaRPr lang="en-US" sz="1600" dirty="0">
              <a:latin typeface="+mj-lt"/>
            </a:endParaRPr>
          </a:p>
        </p:txBody>
      </p:sp>
      <p:sp>
        <p:nvSpPr>
          <p:cNvPr id="52" name="Rectangle 51">
            <a:extLst>
              <a:ext uri="{FF2B5EF4-FFF2-40B4-BE49-F238E27FC236}">
                <a16:creationId xmlns:a16="http://schemas.microsoft.com/office/drawing/2014/main" id="{CC1257E5-0DEA-4C08-B115-0C8B247F011A}"/>
              </a:ext>
            </a:extLst>
          </p:cNvPr>
          <p:cNvSpPr/>
          <p:nvPr/>
        </p:nvSpPr>
        <p:spPr>
          <a:xfrm>
            <a:off x="9264891" y="565310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$301,441</a:t>
            </a:r>
            <a:endParaRPr lang="en-US" sz="1600" dirty="0">
              <a:latin typeface="+mj-lt"/>
            </a:endParaRPr>
          </a:p>
        </p:txBody>
      </p:sp>
      <p:sp>
        <p:nvSpPr>
          <p:cNvPr id="53" name="Rectangle 52">
            <a:extLst>
              <a:ext uri="{FF2B5EF4-FFF2-40B4-BE49-F238E27FC236}">
                <a16:creationId xmlns:a16="http://schemas.microsoft.com/office/drawing/2014/main" id="{54077530-6313-4683-8F80-1FF38AFA8908}"/>
              </a:ext>
            </a:extLst>
          </p:cNvPr>
          <p:cNvSpPr/>
          <p:nvPr/>
        </p:nvSpPr>
        <p:spPr>
          <a:xfrm>
            <a:off x="10651986" y="5883034"/>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$498,236</a:t>
            </a:r>
            <a:endParaRPr lang="en-US" sz="1600" dirty="0">
              <a:latin typeface="+mj-lt"/>
            </a:endParaRPr>
          </a:p>
        </p:txBody>
      </p:sp>
      <p:sp>
        <p:nvSpPr>
          <p:cNvPr id="36" name="TextBox 35">
            <a:extLst>
              <a:ext uri="{FF2B5EF4-FFF2-40B4-BE49-F238E27FC236}">
                <a16:creationId xmlns:a16="http://schemas.microsoft.com/office/drawing/2014/main" id="{263E8FC5-1481-4943-946A-C7FA980654F0}"/>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917227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1B27713-5C19-244A-9A14-DC4CFA6090FF}"/>
              </a:ext>
            </a:extLst>
          </p:cNvPr>
          <p:cNvSpPr>
            <a:spLocks noGrp="1"/>
          </p:cNvSpPr>
          <p:nvPr>
            <p:ph type="title"/>
          </p:nvPr>
        </p:nvSpPr>
        <p:spPr>
          <a:xfrm>
            <a:off x="877824" y="1447800"/>
            <a:ext cx="10363200" cy="914400"/>
          </a:xfrm>
        </p:spPr>
        <p:txBody>
          <a:bodyPr/>
          <a:lstStyle/>
          <a:p>
            <a:r>
              <a:rPr lang="en-US" dirty="0"/>
              <a:t>ROP case studies </a:t>
            </a:r>
          </a:p>
        </p:txBody>
      </p:sp>
      <p:sp>
        <p:nvSpPr>
          <p:cNvPr id="12" name="Rectangle 11">
            <a:extLst>
              <a:ext uri="{FF2B5EF4-FFF2-40B4-BE49-F238E27FC236}">
                <a16:creationId xmlns:a16="http://schemas.microsoft.com/office/drawing/2014/main" id="{F2155C30-79FC-334E-A1E9-4B012EF1DF6E}"/>
              </a:ext>
            </a:extLst>
          </p:cNvPr>
          <p:cNvSpPr/>
          <p:nvPr/>
        </p:nvSpPr>
        <p:spPr>
          <a:xfrm>
            <a:off x="876300" y="3532335"/>
            <a:ext cx="1331951"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Vesting option</a:t>
            </a:r>
          </a:p>
        </p:txBody>
      </p:sp>
      <p:sp>
        <p:nvSpPr>
          <p:cNvPr id="13" name="Rectangle 12">
            <a:extLst>
              <a:ext uri="{FF2B5EF4-FFF2-40B4-BE49-F238E27FC236}">
                <a16:creationId xmlns:a16="http://schemas.microsoft.com/office/drawing/2014/main" id="{6B21C696-8976-0247-AE4E-35096928170A}"/>
              </a:ext>
            </a:extLst>
          </p:cNvPr>
          <p:cNvSpPr/>
          <p:nvPr/>
        </p:nvSpPr>
        <p:spPr>
          <a:xfrm>
            <a:off x="876300" y="4525489"/>
            <a:ext cx="1377886"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75% </a:t>
            </a:r>
            <a:br>
              <a:rPr lang="en-US" sz="1600" b="1" dirty="0">
                <a:latin typeface="+mj-lt"/>
                <a:ea typeface="Calibri" panose="020F0502020204030204" pitchFamily="34" charset="0"/>
                <a:cs typeface="Times New Roman" panose="02020603050405020304" pitchFamily="18" charset="0"/>
              </a:rPr>
            </a:br>
            <a:r>
              <a:rPr lang="en-US" sz="1600" b="1" dirty="0">
                <a:latin typeface="+mj-lt"/>
                <a:ea typeface="Calibri" panose="020F0502020204030204" pitchFamily="34" charset="0"/>
                <a:cs typeface="Times New Roman" panose="02020603050405020304" pitchFamily="18" charset="0"/>
              </a:rPr>
              <a:t>option</a:t>
            </a:r>
          </a:p>
        </p:txBody>
      </p:sp>
      <p:sp>
        <p:nvSpPr>
          <p:cNvPr id="14" name="Rectangle 13">
            <a:extLst>
              <a:ext uri="{FF2B5EF4-FFF2-40B4-BE49-F238E27FC236}">
                <a16:creationId xmlns:a16="http://schemas.microsoft.com/office/drawing/2014/main" id="{BDA3EA26-E550-EA41-8EC9-09F097ED74CC}"/>
              </a:ext>
            </a:extLst>
          </p:cNvPr>
          <p:cNvSpPr/>
          <p:nvPr/>
        </p:nvSpPr>
        <p:spPr>
          <a:xfrm>
            <a:off x="876300" y="5578272"/>
            <a:ext cx="1402454"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LTC Boost</a:t>
            </a:r>
            <a:br>
              <a:rPr lang="en-US" sz="1600" b="1" dirty="0">
                <a:latin typeface="+mj-lt"/>
                <a:ea typeface="Calibri" panose="020F0502020204030204" pitchFamily="34" charset="0"/>
                <a:cs typeface="Times New Roman" panose="02020603050405020304" pitchFamily="18" charset="0"/>
              </a:rPr>
            </a:br>
            <a:endParaRPr lang="en-US" sz="1600" b="1" dirty="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1F9DA69-B3BC-DC40-94BC-DBD74B5A1315}"/>
              </a:ext>
            </a:extLst>
          </p:cNvPr>
          <p:cNvSpPr/>
          <p:nvPr/>
        </p:nvSpPr>
        <p:spPr>
          <a:xfrm>
            <a:off x="5767850" y="3452597"/>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$100,000</a:t>
            </a:r>
            <a:endParaRPr lang="en-US" sz="1600" dirty="0">
              <a:latin typeface="+mj-lt"/>
            </a:endParaRPr>
          </a:p>
        </p:txBody>
      </p:sp>
      <p:sp>
        <p:nvSpPr>
          <p:cNvPr id="16" name="Rectangle 15">
            <a:extLst>
              <a:ext uri="{FF2B5EF4-FFF2-40B4-BE49-F238E27FC236}">
                <a16:creationId xmlns:a16="http://schemas.microsoft.com/office/drawing/2014/main" id="{B8112BA2-DA77-974C-8720-A6DCFC35FEB6}"/>
              </a:ext>
            </a:extLst>
          </p:cNvPr>
          <p:cNvSpPr/>
          <p:nvPr/>
        </p:nvSpPr>
        <p:spPr>
          <a:xfrm>
            <a:off x="7780111" y="368991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$232,294</a:t>
            </a:r>
            <a:endParaRPr lang="en-US" sz="1600" dirty="0">
              <a:latin typeface="+mj-lt"/>
            </a:endParaRPr>
          </a:p>
        </p:txBody>
      </p:sp>
      <p:sp>
        <p:nvSpPr>
          <p:cNvPr id="17" name="Rectangle 16">
            <a:extLst>
              <a:ext uri="{FF2B5EF4-FFF2-40B4-BE49-F238E27FC236}">
                <a16:creationId xmlns:a16="http://schemas.microsoft.com/office/drawing/2014/main" id="{7823F980-53BC-674D-AB86-2CDBD17B5E62}"/>
              </a:ext>
            </a:extLst>
          </p:cNvPr>
          <p:cNvSpPr/>
          <p:nvPr/>
        </p:nvSpPr>
        <p:spPr>
          <a:xfrm>
            <a:off x="8889193" y="39053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$331,195</a:t>
            </a:r>
            <a:endParaRPr lang="en-US" sz="1600" dirty="0">
              <a:latin typeface="+mj-lt"/>
            </a:endParaRPr>
          </a:p>
        </p:txBody>
      </p:sp>
      <p:sp>
        <p:nvSpPr>
          <p:cNvPr id="21" name="Rectangle 20">
            <a:extLst>
              <a:ext uri="{FF2B5EF4-FFF2-40B4-BE49-F238E27FC236}">
                <a16:creationId xmlns:a16="http://schemas.microsoft.com/office/drawing/2014/main" id="{630BD5F4-5014-6B46-8238-F603916B0914}"/>
              </a:ext>
            </a:extLst>
          </p:cNvPr>
          <p:cNvSpPr/>
          <p:nvPr/>
        </p:nvSpPr>
        <p:spPr>
          <a:xfrm>
            <a:off x="4309839" y="5388082"/>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$73,371</a:t>
            </a:r>
            <a:endParaRPr lang="en-US" sz="1600" dirty="0">
              <a:latin typeface="+mj-lt"/>
            </a:endParaRPr>
          </a:p>
        </p:txBody>
      </p:sp>
      <p:sp>
        <p:nvSpPr>
          <p:cNvPr id="22" name="Rectangle 21">
            <a:extLst>
              <a:ext uri="{FF2B5EF4-FFF2-40B4-BE49-F238E27FC236}">
                <a16:creationId xmlns:a16="http://schemas.microsoft.com/office/drawing/2014/main" id="{BA83FB94-AEF3-DC43-8673-59FBABE3FA3F}"/>
              </a:ext>
            </a:extLst>
          </p:cNvPr>
          <p:cNvSpPr/>
          <p:nvPr/>
        </p:nvSpPr>
        <p:spPr>
          <a:xfrm>
            <a:off x="8634512" y="564342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$290,085</a:t>
            </a:r>
            <a:endParaRPr lang="en-US" sz="1600" dirty="0">
              <a:latin typeface="+mj-lt"/>
            </a:endParaRPr>
          </a:p>
        </p:txBody>
      </p:sp>
      <p:sp>
        <p:nvSpPr>
          <p:cNvPr id="23" name="Rectangle 22">
            <a:extLst>
              <a:ext uri="{FF2B5EF4-FFF2-40B4-BE49-F238E27FC236}">
                <a16:creationId xmlns:a16="http://schemas.microsoft.com/office/drawing/2014/main" id="{0492D7FA-332F-9B4F-9FD9-40FE4F3C5561}"/>
              </a:ext>
            </a:extLst>
          </p:cNvPr>
          <p:cNvSpPr/>
          <p:nvPr/>
        </p:nvSpPr>
        <p:spPr>
          <a:xfrm>
            <a:off x="9798731" y="5908785"/>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$413,593</a:t>
            </a:r>
            <a:endParaRPr lang="en-US" sz="1600" dirty="0">
              <a:latin typeface="+mj-lt"/>
            </a:endParaRPr>
          </a:p>
        </p:txBody>
      </p:sp>
      <p:sp>
        <p:nvSpPr>
          <p:cNvPr id="57" name="Rectangle 56">
            <a:extLst>
              <a:ext uri="{FF2B5EF4-FFF2-40B4-BE49-F238E27FC236}">
                <a16:creationId xmlns:a16="http://schemas.microsoft.com/office/drawing/2014/main" id="{1EFEDFA9-4E40-F142-9A87-F4BCF15CC232}"/>
              </a:ext>
            </a:extLst>
          </p:cNvPr>
          <p:cNvSpPr/>
          <p:nvPr/>
        </p:nvSpPr>
        <p:spPr>
          <a:xfrm>
            <a:off x="3267265" y="2778481"/>
            <a:ext cx="935487" cy="410369"/>
          </a:xfrm>
          <a:prstGeom prst="rect">
            <a:avLst/>
          </a:prstGeom>
        </p:spPr>
        <p:txBody>
          <a:bodyPr wrap="square" lIns="0" tIns="0" rIns="0" bIns="0">
            <a:spAutoFit/>
          </a:bodyPr>
          <a:lstStyle/>
          <a:p>
            <a:pPr>
              <a:lnSpc>
                <a:spcPts val="1620"/>
              </a:lnSpc>
            </a:pPr>
            <a:r>
              <a:rPr lang="en-US" sz="1600" b="1" dirty="0">
                <a:latin typeface="+mj-lt"/>
                <a:ea typeface="Calibri" panose="020F0502020204030204" pitchFamily="34" charset="0"/>
                <a:cs typeface="Times New Roman" panose="02020603050405020304" pitchFamily="18" charset="0"/>
              </a:rPr>
              <a:t>Male</a:t>
            </a:r>
          </a:p>
          <a:p>
            <a:pPr>
              <a:lnSpc>
                <a:spcPts val="1620"/>
              </a:lnSpc>
            </a:pPr>
            <a:r>
              <a:rPr lang="en-US" sz="1600" b="1" dirty="0">
                <a:latin typeface="+mj-lt"/>
                <a:ea typeface="Calibri" panose="020F0502020204030204" pitchFamily="34" charset="0"/>
                <a:cs typeface="Times New Roman" panose="02020603050405020304" pitchFamily="18" charset="0"/>
              </a:rPr>
              <a:t>Age 73</a:t>
            </a:r>
          </a:p>
        </p:txBody>
      </p:sp>
      <p:pic>
        <p:nvPicPr>
          <p:cNvPr id="58" name="Picture 57">
            <a:extLst>
              <a:ext uri="{FF2B5EF4-FFF2-40B4-BE49-F238E27FC236}">
                <a16:creationId xmlns:a16="http://schemas.microsoft.com/office/drawing/2014/main" id="{EC5B7680-2F77-F242-961C-E00710451D5E}"/>
              </a:ext>
            </a:extLst>
          </p:cNvPr>
          <p:cNvPicPr>
            <a:picLocks noChangeAspect="1"/>
          </p:cNvPicPr>
          <p:nvPr/>
        </p:nvPicPr>
        <p:blipFill>
          <a:blip r:embed="rId3"/>
          <a:stretch>
            <a:fillRect/>
          </a:stretch>
        </p:blipFill>
        <p:spPr>
          <a:xfrm>
            <a:off x="2346385" y="2181774"/>
            <a:ext cx="787158" cy="963867"/>
          </a:xfrm>
          <a:prstGeom prst="rect">
            <a:avLst/>
          </a:prstGeom>
        </p:spPr>
      </p:pic>
      <p:cxnSp>
        <p:nvCxnSpPr>
          <p:cNvPr id="60" name="Straight Connector 59">
            <a:extLst>
              <a:ext uri="{FF2B5EF4-FFF2-40B4-BE49-F238E27FC236}">
                <a16:creationId xmlns:a16="http://schemas.microsoft.com/office/drawing/2014/main" id="{265C0685-9AF7-CC42-BB78-FB82A8529F49}"/>
              </a:ext>
            </a:extLst>
          </p:cNvPr>
          <p:cNvCxnSpPr>
            <a:cxnSpLocks/>
          </p:cNvCxnSpPr>
          <p:nvPr/>
        </p:nvCxnSpPr>
        <p:spPr>
          <a:xfrm>
            <a:off x="876300" y="4210018"/>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6A3B2FF-5346-AF44-9F32-044EF1434A8E}"/>
              </a:ext>
            </a:extLst>
          </p:cNvPr>
          <p:cNvCxnSpPr>
            <a:cxnSpLocks/>
          </p:cNvCxnSpPr>
          <p:nvPr/>
        </p:nvCxnSpPr>
        <p:spPr>
          <a:xfrm>
            <a:off x="876300" y="519109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178C460-EAE1-1E43-B6FE-7B9238341337}"/>
              </a:ext>
            </a:extLst>
          </p:cNvPr>
          <p:cNvCxnSpPr>
            <a:cxnSpLocks/>
          </p:cNvCxnSpPr>
          <p:nvPr/>
        </p:nvCxnSpPr>
        <p:spPr>
          <a:xfrm>
            <a:off x="876300" y="6162643"/>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3B7F1DE-5B6A-2147-A000-B263182E4D1B}"/>
              </a:ext>
            </a:extLst>
          </p:cNvPr>
          <p:cNvCxnSpPr>
            <a:cxnSpLocks/>
          </p:cNvCxnSpPr>
          <p:nvPr/>
        </p:nvCxnSpPr>
        <p:spPr>
          <a:xfrm>
            <a:off x="882650" y="3265020"/>
            <a:ext cx="10706100" cy="0"/>
          </a:xfrm>
          <a:prstGeom prst="line">
            <a:avLst/>
          </a:prstGeom>
          <a:ln w="127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5A69E627-63EA-184C-A0D5-6895F2FE4A86}"/>
              </a:ext>
            </a:extLst>
          </p:cNvPr>
          <p:cNvSpPr txBox="1"/>
          <p:nvPr/>
        </p:nvSpPr>
        <p:spPr>
          <a:xfrm>
            <a:off x="828863" y="6319142"/>
            <a:ext cx="10706099" cy="492443"/>
          </a:xfrm>
          <a:prstGeom prst="rect">
            <a:avLst/>
          </a:prstGeom>
          <a:noFill/>
        </p:spPr>
        <p:txBody>
          <a:bodyPr wrap="square" lIns="0" tIns="0" rIns="0" bIns="0" rtlCol="0">
            <a:spAutoFit/>
          </a:bodyPr>
          <a:lstStyle/>
          <a:p>
            <a:pPr algn="ctr"/>
            <a:r>
              <a:rPr lang="en-US" sz="1600" dirty="0"/>
              <a:t>      Age 85 ROP/cash value        Day 1 total LTC benefit           Age 85 total LTC benefit</a:t>
            </a:r>
          </a:p>
          <a:p>
            <a:endParaRPr lang="en-US" sz="1600" dirty="0"/>
          </a:p>
        </p:txBody>
      </p:sp>
      <p:sp>
        <p:nvSpPr>
          <p:cNvPr id="69" name="Rectangle 68">
            <a:extLst>
              <a:ext uri="{FF2B5EF4-FFF2-40B4-BE49-F238E27FC236}">
                <a16:creationId xmlns:a16="http://schemas.microsoft.com/office/drawing/2014/main" id="{E8EB7B41-72E9-6146-A1BC-29056DB51D55}"/>
              </a:ext>
            </a:extLst>
          </p:cNvPr>
          <p:cNvSpPr/>
          <p:nvPr/>
        </p:nvSpPr>
        <p:spPr>
          <a:xfrm>
            <a:off x="2349445" y="6356154"/>
            <a:ext cx="162340" cy="1623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88A54C7-3588-514E-8A57-DCE5C1F60F81}"/>
              </a:ext>
            </a:extLst>
          </p:cNvPr>
          <p:cNvSpPr/>
          <p:nvPr/>
        </p:nvSpPr>
        <p:spPr>
          <a:xfrm>
            <a:off x="4970446" y="6356154"/>
            <a:ext cx="162340" cy="162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FD47971-2909-444F-9C4E-EECD588F38D6}"/>
              </a:ext>
            </a:extLst>
          </p:cNvPr>
          <p:cNvSpPr/>
          <p:nvPr/>
        </p:nvSpPr>
        <p:spPr>
          <a:xfrm>
            <a:off x="7685494" y="6356154"/>
            <a:ext cx="162340" cy="162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4BB4F15-BF4F-41FE-A8A9-248FA8D65657}"/>
              </a:ext>
            </a:extLst>
          </p:cNvPr>
          <p:cNvSpPr/>
          <p:nvPr/>
        </p:nvSpPr>
        <p:spPr>
          <a:xfrm>
            <a:off x="2390704" y="5931312"/>
            <a:ext cx="736493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4B9F27D-F870-40C9-A5CC-9EDFE897F364}"/>
              </a:ext>
            </a:extLst>
          </p:cNvPr>
          <p:cNvSpPr/>
          <p:nvPr/>
        </p:nvSpPr>
        <p:spPr>
          <a:xfrm>
            <a:off x="2390704" y="5676209"/>
            <a:ext cx="620071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15D9232-DD7B-4818-AB86-600E415890E4}"/>
              </a:ext>
            </a:extLst>
          </p:cNvPr>
          <p:cNvSpPr/>
          <p:nvPr/>
        </p:nvSpPr>
        <p:spPr>
          <a:xfrm>
            <a:off x="2390704" y="5433938"/>
            <a:ext cx="1869067"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24EA2FC-3627-4D09-9398-6A82D210F163}"/>
              </a:ext>
            </a:extLst>
          </p:cNvPr>
          <p:cNvSpPr/>
          <p:nvPr/>
        </p:nvSpPr>
        <p:spPr>
          <a:xfrm>
            <a:off x="2390705" y="4953281"/>
            <a:ext cx="681779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D14EA62-AAD4-4DD0-A0D3-E44225F4C960}"/>
              </a:ext>
            </a:extLst>
          </p:cNvPr>
          <p:cNvSpPr/>
          <p:nvPr/>
        </p:nvSpPr>
        <p:spPr>
          <a:xfrm>
            <a:off x="2390705" y="4711784"/>
            <a:ext cx="587699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AEE2FDA-1AC7-4988-889F-3B1BD9B95B22}"/>
              </a:ext>
            </a:extLst>
          </p:cNvPr>
          <p:cNvSpPr/>
          <p:nvPr/>
        </p:nvSpPr>
        <p:spPr>
          <a:xfrm>
            <a:off x="2390704" y="4469511"/>
            <a:ext cx="2439620"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927E620-BB39-4622-AEB8-A02758E7DEF6}"/>
              </a:ext>
            </a:extLst>
          </p:cNvPr>
          <p:cNvSpPr/>
          <p:nvPr/>
        </p:nvSpPr>
        <p:spPr>
          <a:xfrm>
            <a:off x="4916719" y="4440730"/>
            <a:ext cx="740587" cy="246221"/>
          </a:xfrm>
          <a:prstGeom prst="rect">
            <a:avLst/>
          </a:prstGeom>
        </p:spPr>
        <p:txBody>
          <a:bodyPr wrap="none" lIns="0" tIns="0" rIns="0" bIns="0">
            <a:spAutoFit/>
          </a:bodyPr>
          <a:lstStyle/>
          <a:p>
            <a:r>
              <a:rPr lang="en-US" sz="1600" dirty="0">
                <a:latin typeface="+mj-lt"/>
                <a:cs typeface="Times New Roman" panose="02020603050405020304" pitchFamily="18" charset="0"/>
              </a:rPr>
              <a:t>$75,000</a:t>
            </a:r>
            <a:endParaRPr lang="en-US" sz="1600" dirty="0">
              <a:latin typeface="+mj-lt"/>
            </a:endParaRPr>
          </a:p>
        </p:txBody>
      </p:sp>
      <p:sp>
        <p:nvSpPr>
          <p:cNvPr id="45" name="Rectangle 44">
            <a:extLst>
              <a:ext uri="{FF2B5EF4-FFF2-40B4-BE49-F238E27FC236}">
                <a16:creationId xmlns:a16="http://schemas.microsoft.com/office/drawing/2014/main" id="{299CF22F-8176-4DF8-B79B-90D4D96658D1}"/>
              </a:ext>
            </a:extLst>
          </p:cNvPr>
          <p:cNvSpPr/>
          <p:nvPr/>
        </p:nvSpPr>
        <p:spPr>
          <a:xfrm>
            <a:off x="8354095" y="4650082"/>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$273,099</a:t>
            </a:r>
            <a:endParaRPr lang="en-US" sz="1600" dirty="0">
              <a:latin typeface="+mj-lt"/>
            </a:endParaRPr>
          </a:p>
        </p:txBody>
      </p:sp>
      <p:sp>
        <p:nvSpPr>
          <p:cNvPr id="46" name="Rectangle 45">
            <a:extLst>
              <a:ext uri="{FF2B5EF4-FFF2-40B4-BE49-F238E27FC236}">
                <a16:creationId xmlns:a16="http://schemas.microsoft.com/office/drawing/2014/main" id="{EF16F059-005C-4DEC-87C2-BDCE14487691}"/>
              </a:ext>
            </a:extLst>
          </p:cNvPr>
          <p:cNvSpPr/>
          <p:nvPr/>
        </p:nvSpPr>
        <p:spPr>
          <a:xfrm>
            <a:off x="9309387" y="4911426"/>
            <a:ext cx="854401" cy="246221"/>
          </a:xfrm>
          <a:prstGeom prst="rect">
            <a:avLst/>
          </a:prstGeom>
        </p:spPr>
        <p:txBody>
          <a:bodyPr wrap="none" lIns="0" tIns="0" rIns="0" bIns="0">
            <a:spAutoFit/>
          </a:bodyPr>
          <a:lstStyle/>
          <a:p>
            <a:r>
              <a:rPr lang="en-US" sz="1600" dirty="0">
                <a:latin typeface="+mj-lt"/>
                <a:cs typeface="Times New Roman" panose="02020603050405020304" pitchFamily="18" charset="0"/>
              </a:rPr>
              <a:t>$389,375</a:t>
            </a:r>
            <a:endParaRPr lang="en-US" sz="1600" dirty="0">
              <a:latin typeface="+mj-lt"/>
            </a:endParaRPr>
          </a:p>
        </p:txBody>
      </p:sp>
      <p:sp>
        <p:nvSpPr>
          <p:cNvPr id="47" name="Rectangle 46">
            <a:extLst>
              <a:ext uri="{FF2B5EF4-FFF2-40B4-BE49-F238E27FC236}">
                <a16:creationId xmlns:a16="http://schemas.microsoft.com/office/drawing/2014/main" id="{8A7E9D6F-978D-4871-9B1B-872D552473C3}"/>
              </a:ext>
            </a:extLst>
          </p:cNvPr>
          <p:cNvSpPr/>
          <p:nvPr/>
        </p:nvSpPr>
        <p:spPr>
          <a:xfrm>
            <a:off x="2390705" y="3963104"/>
            <a:ext cx="643714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E51FF61-E74D-4DA3-8CCE-02E9813CA845}"/>
              </a:ext>
            </a:extLst>
          </p:cNvPr>
          <p:cNvSpPr/>
          <p:nvPr/>
        </p:nvSpPr>
        <p:spPr>
          <a:xfrm>
            <a:off x="2390706" y="3712025"/>
            <a:ext cx="5308235" cy="201168"/>
          </a:xfrm>
          <a:prstGeom prst="rect">
            <a:avLst/>
          </a:prstGeom>
          <a:solidFill>
            <a:srgbClr val="95C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7087EA2-DD7A-469E-AF47-ADB50229FD05}"/>
              </a:ext>
            </a:extLst>
          </p:cNvPr>
          <p:cNvSpPr/>
          <p:nvPr/>
        </p:nvSpPr>
        <p:spPr>
          <a:xfrm>
            <a:off x="2390704" y="3479333"/>
            <a:ext cx="3266602" cy="201168"/>
          </a:xfrm>
          <a:prstGeom prst="rect">
            <a:avLst/>
          </a:prstGeom>
          <a:solidFill>
            <a:srgbClr val="1B3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BD19D5-11AA-4515-9190-97C99C9708E2}"/>
              </a:ext>
            </a:extLst>
          </p:cNvPr>
          <p:cNvSpPr txBox="1"/>
          <p:nvPr/>
        </p:nvSpPr>
        <p:spPr>
          <a:xfrm>
            <a:off x="828863" y="6639240"/>
            <a:ext cx="10043243" cy="246221"/>
          </a:xfrm>
          <a:prstGeom prst="rect">
            <a:avLst/>
          </a:prstGeom>
          <a:noFill/>
        </p:spPr>
        <p:txBody>
          <a:bodyPr wrap="square" rtlCol="0">
            <a:spAutoFit/>
          </a:bodyPr>
          <a:lstStyle/>
          <a:p>
            <a:r>
              <a:rPr lang="en-US" sz="1000" dirty="0"/>
              <a:t>This is a hypothetical example for illustrative purposes only. </a:t>
            </a:r>
          </a:p>
        </p:txBody>
      </p:sp>
    </p:spTree>
    <p:extLst>
      <p:ext uri="{BB962C8B-B14F-4D97-AF65-F5344CB8AC3E}">
        <p14:creationId xmlns:p14="http://schemas.microsoft.com/office/powerpoint/2010/main" val="6443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Enhanced premium payment flexibility</a:t>
            </a:r>
          </a:p>
        </p:txBody>
      </p:sp>
      <p:sp>
        <p:nvSpPr>
          <p:cNvPr id="3" name="Content Placeholder 2">
            <a:extLst>
              <a:ext uri="{FF2B5EF4-FFF2-40B4-BE49-F238E27FC236}">
                <a16:creationId xmlns:a16="http://schemas.microsoft.com/office/drawing/2014/main" id="{40FA1E92-5275-46F9-97E4-70648F4B36DD}"/>
              </a:ext>
            </a:extLst>
          </p:cNvPr>
          <p:cNvSpPr>
            <a:spLocks noGrp="1"/>
          </p:cNvSpPr>
          <p:nvPr>
            <p:ph idx="1"/>
          </p:nvPr>
        </p:nvSpPr>
        <p:spPr>
          <a:xfrm>
            <a:off x="896038" y="2443642"/>
            <a:ext cx="3564751" cy="2724912"/>
          </a:xfrm>
        </p:spPr>
        <p:txBody>
          <a:bodyPr/>
          <a:lstStyle/>
          <a:p>
            <a:r>
              <a:rPr lang="en-US" dirty="0"/>
              <a:t>SecureCare III allows clients to pay larger lump sum as first premium then pay in fixed level payments</a:t>
            </a:r>
          </a:p>
          <a:p>
            <a:r>
              <a:rPr lang="en-US" dirty="0"/>
              <a:t>1035 exchange friendly</a:t>
            </a:r>
          </a:p>
        </p:txBody>
      </p:sp>
      <p:pic>
        <p:nvPicPr>
          <p:cNvPr id="7" name="Graphic 6">
            <a:extLst>
              <a:ext uri="{FF2B5EF4-FFF2-40B4-BE49-F238E27FC236}">
                <a16:creationId xmlns:a16="http://schemas.microsoft.com/office/drawing/2014/main" id="{FBC68976-D567-AC48-AD63-C1F0974B0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1035" y="3784683"/>
            <a:ext cx="1028700" cy="1028700"/>
          </a:xfrm>
          <a:prstGeom prst="rect">
            <a:avLst/>
          </a:prstGeom>
        </p:spPr>
      </p:pic>
      <p:pic>
        <p:nvPicPr>
          <p:cNvPr id="8" name="Graphic 7">
            <a:extLst>
              <a:ext uri="{FF2B5EF4-FFF2-40B4-BE49-F238E27FC236}">
                <a16:creationId xmlns:a16="http://schemas.microsoft.com/office/drawing/2014/main" id="{53AA3403-5B8E-4E4D-8382-04E1241D9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45300" y="3784683"/>
            <a:ext cx="1028700" cy="1028700"/>
          </a:xfrm>
          <a:prstGeom prst="rect">
            <a:avLst/>
          </a:prstGeom>
        </p:spPr>
      </p:pic>
      <p:pic>
        <p:nvPicPr>
          <p:cNvPr id="9" name="Graphic 8">
            <a:extLst>
              <a:ext uri="{FF2B5EF4-FFF2-40B4-BE49-F238E27FC236}">
                <a16:creationId xmlns:a16="http://schemas.microsoft.com/office/drawing/2014/main" id="{931BEF9D-B432-5A46-A145-14FF1C87A3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9565" y="3773960"/>
            <a:ext cx="1028700" cy="1028700"/>
          </a:xfrm>
          <a:prstGeom prst="rect">
            <a:avLst/>
          </a:prstGeom>
        </p:spPr>
      </p:pic>
      <p:pic>
        <p:nvPicPr>
          <p:cNvPr id="4" name="Picture 3">
            <a:extLst>
              <a:ext uri="{FF2B5EF4-FFF2-40B4-BE49-F238E27FC236}">
                <a16:creationId xmlns:a16="http://schemas.microsoft.com/office/drawing/2014/main" id="{AEDA0B55-49AA-D544-8683-09BEBF352F74}"/>
              </a:ext>
            </a:extLst>
          </p:cNvPr>
          <p:cNvPicPr>
            <a:picLocks noChangeAspect="1"/>
          </p:cNvPicPr>
          <p:nvPr/>
        </p:nvPicPr>
        <p:blipFill>
          <a:blip r:embed="rId5"/>
          <a:stretch>
            <a:fillRect/>
          </a:stretch>
        </p:blipFill>
        <p:spPr>
          <a:xfrm>
            <a:off x="5037026" y="2780270"/>
            <a:ext cx="1381757" cy="2022390"/>
          </a:xfrm>
          <a:prstGeom prst="rect">
            <a:avLst/>
          </a:prstGeom>
        </p:spPr>
      </p:pic>
      <p:sp>
        <p:nvSpPr>
          <p:cNvPr id="5" name="TextBox 4">
            <a:extLst>
              <a:ext uri="{FF2B5EF4-FFF2-40B4-BE49-F238E27FC236}">
                <a16:creationId xmlns:a16="http://schemas.microsoft.com/office/drawing/2014/main" id="{87DDB966-3255-2C43-9BBC-98BAD23A781D}"/>
              </a:ext>
            </a:extLst>
          </p:cNvPr>
          <p:cNvSpPr txBox="1"/>
          <p:nvPr/>
        </p:nvSpPr>
        <p:spPr>
          <a:xfrm>
            <a:off x="4963979" y="5117068"/>
            <a:ext cx="1643964" cy="369332"/>
          </a:xfrm>
          <a:prstGeom prst="rect">
            <a:avLst/>
          </a:prstGeom>
          <a:noFill/>
        </p:spPr>
        <p:txBody>
          <a:bodyPr wrap="square" rtlCol="0">
            <a:spAutoFit/>
          </a:bodyPr>
          <a:lstStyle/>
          <a:p>
            <a:pPr algn="ctr"/>
            <a:r>
              <a:rPr lang="en-US" b="1" dirty="0">
                <a:solidFill>
                  <a:schemeClr val="tx1">
                    <a:lumMod val="40000"/>
                    <a:lumOff val="60000"/>
                  </a:schemeClr>
                </a:solidFill>
              </a:rPr>
              <a:t>Payment #1</a:t>
            </a:r>
          </a:p>
        </p:txBody>
      </p:sp>
      <p:sp>
        <p:nvSpPr>
          <p:cNvPr id="10" name="TextBox 9">
            <a:extLst>
              <a:ext uri="{FF2B5EF4-FFF2-40B4-BE49-F238E27FC236}">
                <a16:creationId xmlns:a16="http://schemas.microsoft.com/office/drawing/2014/main" id="{6451288F-C24F-FB4A-BBE2-51512A9FDE90}"/>
              </a:ext>
            </a:extLst>
          </p:cNvPr>
          <p:cNvSpPr txBox="1"/>
          <p:nvPr/>
        </p:nvSpPr>
        <p:spPr>
          <a:xfrm>
            <a:off x="6953790"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#2</a:t>
            </a:r>
          </a:p>
        </p:txBody>
      </p:sp>
      <p:pic>
        <p:nvPicPr>
          <p:cNvPr id="14" name="Graphic 13">
            <a:extLst>
              <a:ext uri="{FF2B5EF4-FFF2-40B4-BE49-F238E27FC236}">
                <a16:creationId xmlns:a16="http://schemas.microsoft.com/office/drawing/2014/main" id="{021CCE6D-8D70-1149-9AE6-917CE1E942F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431003" y="3773960"/>
            <a:ext cx="1028699" cy="1028700"/>
          </a:xfrm>
          <a:prstGeom prst="rect">
            <a:avLst/>
          </a:prstGeom>
        </p:spPr>
      </p:pic>
      <p:sp>
        <p:nvSpPr>
          <p:cNvPr id="15" name="TextBox 14">
            <a:extLst>
              <a:ext uri="{FF2B5EF4-FFF2-40B4-BE49-F238E27FC236}">
                <a16:creationId xmlns:a16="http://schemas.microsoft.com/office/drawing/2014/main" id="{9BE56BAB-A089-CF4F-A3B4-2E5B0682324F}"/>
              </a:ext>
            </a:extLst>
          </p:cNvPr>
          <p:cNvSpPr txBox="1"/>
          <p:nvPr/>
        </p:nvSpPr>
        <p:spPr>
          <a:xfrm>
            <a:off x="8158055"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#3</a:t>
            </a:r>
          </a:p>
        </p:txBody>
      </p:sp>
      <p:sp>
        <p:nvSpPr>
          <p:cNvPr id="16" name="TextBox 15">
            <a:extLst>
              <a:ext uri="{FF2B5EF4-FFF2-40B4-BE49-F238E27FC236}">
                <a16:creationId xmlns:a16="http://schemas.microsoft.com/office/drawing/2014/main" id="{CB2DB854-1078-784E-B5B1-E46025E350A2}"/>
              </a:ext>
            </a:extLst>
          </p:cNvPr>
          <p:cNvSpPr txBox="1"/>
          <p:nvPr/>
        </p:nvSpPr>
        <p:spPr>
          <a:xfrm>
            <a:off x="9362320"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#4</a:t>
            </a:r>
          </a:p>
        </p:txBody>
      </p:sp>
      <p:sp>
        <p:nvSpPr>
          <p:cNvPr id="18" name="TextBox 17">
            <a:extLst>
              <a:ext uri="{FF2B5EF4-FFF2-40B4-BE49-F238E27FC236}">
                <a16:creationId xmlns:a16="http://schemas.microsoft.com/office/drawing/2014/main" id="{329AC119-C7BF-CB46-8EE1-FF997FEC1B66}"/>
              </a:ext>
            </a:extLst>
          </p:cNvPr>
          <p:cNvSpPr txBox="1"/>
          <p:nvPr/>
        </p:nvSpPr>
        <p:spPr>
          <a:xfrm>
            <a:off x="10543757"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#5</a:t>
            </a:r>
          </a:p>
        </p:txBody>
      </p:sp>
      <p:pic>
        <p:nvPicPr>
          <p:cNvPr id="19" name="Graphic 18">
            <a:extLst>
              <a:ext uri="{FF2B5EF4-FFF2-40B4-BE49-F238E27FC236}">
                <a16:creationId xmlns:a16="http://schemas.microsoft.com/office/drawing/2014/main" id="{E4599B9D-C7ED-2F43-A67E-F4220793E44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1726"/>
          <a:stretch/>
        </p:blipFill>
        <p:spPr>
          <a:xfrm>
            <a:off x="11592539" y="3773960"/>
            <a:ext cx="599462" cy="1028700"/>
          </a:xfrm>
          <a:prstGeom prst="rect">
            <a:avLst/>
          </a:prstGeom>
        </p:spPr>
      </p:pic>
      <p:sp>
        <p:nvSpPr>
          <p:cNvPr id="20" name="TextBox 19">
            <a:extLst>
              <a:ext uri="{FF2B5EF4-FFF2-40B4-BE49-F238E27FC236}">
                <a16:creationId xmlns:a16="http://schemas.microsoft.com/office/drawing/2014/main" id="{336E9C25-36F9-CA4C-9D64-A21428DFCF2E}"/>
              </a:ext>
            </a:extLst>
          </p:cNvPr>
          <p:cNvSpPr txBox="1"/>
          <p:nvPr/>
        </p:nvSpPr>
        <p:spPr>
          <a:xfrm>
            <a:off x="11692935" y="5117068"/>
            <a:ext cx="803190" cy="369332"/>
          </a:xfrm>
          <a:prstGeom prst="rect">
            <a:avLst/>
          </a:prstGeom>
          <a:noFill/>
        </p:spPr>
        <p:txBody>
          <a:bodyPr wrap="square" rtlCol="0">
            <a:spAutoFit/>
          </a:bodyPr>
          <a:lstStyle/>
          <a:p>
            <a:pPr algn="ctr"/>
            <a:r>
              <a:rPr lang="en-US" b="1" dirty="0">
                <a:solidFill>
                  <a:schemeClr val="tx1">
                    <a:lumMod val="40000"/>
                    <a:lumOff val="60000"/>
                  </a:schemeClr>
                </a:solidFill>
              </a:rPr>
              <a:t>…</a:t>
            </a:r>
          </a:p>
        </p:txBody>
      </p:sp>
    </p:spTree>
    <p:extLst>
      <p:ext uri="{BB962C8B-B14F-4D97-AF65-F5344CB8AC3E}">
        <p14:creationId xmlns:p14="http://schemas.microsoft.com/office/powerpoint/2010/main" val="387888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2D9-895C-4DD3-A11C-888A05E9050B}"/>
              </a:ext>
            </a:extLst>
          </p:cNvPr>
          <p:cNvSpPr>
            <a:spLocks noGrp="1"/>
          </p:cNvSpPr>
          <p:nvPr>
            <p:ph type="title"/>
          </p:nvPr>
        </p:nvSpPr>
        <p:spPr/>
        <p:txBody>
          <a:bodyPr/>
          <a:lstStyle/>
          <a:p>
            <a:r>
              <a:rPr lang="en-US" dirty="0"/>
              <a:t>Optional premium waiver agreement</a:t>
            </a:r>
          </a:p>
        </p:txBody>
      </p:sp>
      <p:sp>
        <p:nvSpPr>
          <p:cNvPr id="10" name="Content Placeholder 9">
            <a:extLst>
              <a:ext uri="{FF2B5EF4-FFF2-40B4-BE49-F238E27FC236}">
                <a16:creationId xmlns:a16="http://schemas.microsoft.com/office/drawing/2014/main" id="{4F72FDF5-3243-47CD-A5A2-B1B9891C915F}"/>
              </a:ext>
            </a:extLst>
          </p:cNvPr>
          <p:cNvSpPr>
            <a:spLocks noGrp="1"/>
          </p:cNvSpPr>
          <p:nvPr>
            <p:ph idx="1"/>
          </p:nvPr>
        </p:nvSpPr>
        <p:spPr>
          <a:xfrm>
            <a:off x="876300" y="2438400"/>
            <a:ext cx="4254500" cy="2724912"/>
          </a:xfrm>
        </p:spPr>
        <p:txBody>
          <a:bodyPr/>
          <a:lstStyle/>
          <a:p>
            <a:r>
              <a:rPr lang="en-US" dirty="0"/>
              <a:t>Multi-pay policies only</a:t>
            </a:r>
          </a:p>
          <a:p>
            <a:r>
              <a:rPr lang="en-US" dirty="0"/>
              <a:t>Premiums are waived as long as client is receiving benefits</a:t>
            </a:r>
          </a:p>
          <a:p>
            <a:r>
              <a:rPr lang="en-US" dirty="0"/>
              <a:t>May help make clients more comfortable with longer premium schedules</a:t>
            </a:r>
          </a:p>
        </p:txBody>
      </p:sp>
      <p:pic>
        <p:nvPicPr>
          <p:cNvPr id="5" name="Graphic 4">
            <a:extLst>
              <a:ext uri="{FF2B5EF4-FFF2-40B4-BE49-F238E27FC236}">
                <a16:creationId xmlns:a16="http://schemas.microsoft.com/office/drawing/2014/main" id="{DEFA0504-A73E-3E4E-81D3-A44EB295C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0723" y="3401623"/>
            <a:ext cx="1028700" cy="1028700"/>
          </a:xfrm>
          <a:prstGeom prst="rect">
            <a:avLst/>
          </a:prstGeom>
        </p:spPr>
      </p:pic>
      <p:pic>
        <p:nvPicPr>
          <p:cNvPr id="6" name="Graphic 5">
            <a:extLst>
              <a:ext uri="{FF2B5EF4-FFF2-40B4-BE49-F238E27FC236}">
                <a16:creationId xmlns:a16="http://schemas.microsoft.com/office/drawing/2014/main" id="{8927AD0F-40D4-814C-9297-93F1C7C421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97956" y="3401623"/>
            <a:ext cx="1028700" cy="1028700"/>
          </a:xfrm>
          <a:prstGeom prst="rect">
            <a:avLst/>
          </a:prstGeom>
        </p:spPr>
      </p:pic>
      <p:pic>
        <p:nvPicPr>
          <p:cNvPr id="7" name="Graphic 6">
            <a:extLst>
              <a:ext uri="{FF2B5EF4-FFF2-40B4-BE49-F238E27FC236}">
                <a16:creationId xmlns:a16="http://schemas.microsoft.com/office/drawing/2014/main" id="{2C98E285-8987-0441-B852-167B1BE7E9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5189" y="3401917"/>
            <a:ext cx="1028700" cy="1028700"/>
          </a:xfrm>
          <a:prstGeom prst="rect">
            <a:avLst/>
          </a:prstGeom>
        </p:spPr>
      </p:pic>
      <p:pic>
        <p:nvPicPr>
          <p:cNvPr id="12" name="Graphic 11">
            <a:extLst>
              <a:ext uri="{FF2B5EF4-FFF2-40B4-BE49-F238E27FC236}">
                <a16:creationId xmlns:a16="http://schemas.microsoft.com/office/drawing/2014/main" id="{6DBDF594-3678-D44D-A801-D5E55E4CA7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43490" y="3401623"/>
            <a:ext cx="1028700" cy="1028700"/>
          </a:xfrm>
          <a:prstGeom prst="rect">
            <a:avLst/>
          </a:prstGeom>
        </p:spPr>
      </p:pic>
      <p:pic>
        <p:nvPicPr>
          <p:cNvPr id="13" name="Graphic 12">
            <a:extLst>
              <a:ext uri="{FF2B5EF4-FFF2-40B4-BE49-F238E27FC236}">
                <a16:creationId xmlns:a16="http://schemas.microsoft.com/office/drawing/2014/main" id="{5D412B5B-82E9-214F-8E2F-C819AECA55F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707"/>
          <a:stretch/>
        </p:blipFill>
        <p:spPr>
          <a:xfrm>
            <a:off x="7120195" y="1995823"/>
            <a:ext cx="2129757" cy="1433177"/>
          </a:xfrm>
          <a:prstGeom prst="rect">
            <a:avLst/>
          </a:prstGeom>
        </p:spPr>
      </p:pic>
      <p:pic>
        <p:nvPicPr>
          <p:cNvPr id="14" name="Graphic 13">
            <a:extLst>
              <a:ext uri="{FF2B5EF4-FFF2-40B4-BE49-F238E27FC236}">
                <a16:creationId xmlns:a16="http://schemas.microsoft.com/office/drawing/2014/main" id="{BF244FF4-C052-974C-844E-4FA9A76BCBD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73630" b="-3037"/>
          <a:stretch/>
        </p:blipFill>
        <p:spPr>
          <a:xfrm>
            <a:off x="7120195" y="4419600"/>
            <a:ext cx="2129757" cy="626289"/>
          </a:xfrm>
          <a:prstGeom prst="rect">
            <a:avLst/>
          </a:prstGeom>
        </p:spPr>
      </p:pic>
    </p:spTree>
    <p:extLst>
      <p:ext uri="{BB962C8B-B14F-4D97-AF65-F5344CB8AC3E}">
        <p14:creationId xmlns:p14="http://schemas.microsoft.com/office/powerpoint/2010/main" val="1721410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121ED-B7A0-4A68-A57B-A5087D436FFC}"/>
              </a:ext>
            </a:extLst>
          </p:cNvPr>
          <p:cNvSpPr>
            <a:spLocks noGrp="1"/>
          </p:cNvSpPr>
          <p:nvPr>
            <p:ph type="title"/>
          </p:nvPr>
        </p:nvSpPr>
        <p:spPr/>
        <p:txBody>
          <a:bodyPr/>
          <a:lstStyle/>
          <a:p>
            <a:r>
              <a:rPr lang="en-US" dirty="0"/>
              <a:t>Sales idea and marketing resources</a:t>
            </a:r>
          </a:p>
        </p:txBody>
      </p:sp>
      <p:grpSp>
        <p:nvGrpSpPr>
          <p:cNvPr id="18" name="Group 17">
            <a:extLst>
              <a:ext uri="{FF2B5EF4-FFF2-40B4-BE49-F238E27FC236}">
                <a16:creationId xmlns:a16="http://schemas.microsoft.com/office/drawing/2014/main" id="{94C2BE59-E0F4-A18C-892D-2BBAB727BD8A}"/>
              </a:ext>
            </a:extLst>
          </p:cNvPr>
          <p:cNvGrpSpPr/>
          <p:nvPr/>
        </p:nvGrpSpPr>
        <p:grpSpPr>
          <a:xfrm>
            <a:off x="7522825" y="2690393"/>
            <a:ext cx="2341572" cy="2897296"/>
            <a:chOff x="7522825" y="2690393"/>
            <a:chExt cx="2341572" cy="2897296"/>
          </a:xfrm>
        </p:grpSpPr>
        <p:sp>
          <p:nvSpPr>
            <p:cNvPr id="7" name="Freeform: Shape 6">
              <a:extLst>
                <a:ext uri="{FF2B5EF4-FFF2-40B4-BE49-F238E27FC236}">
                  <a16:creationId xmlns:a16="http://schemas.microsoft.com/office/drawing/2014/main" id="{55E42079-8012-305B-90A1-86982123CD1F}"/>
                </a:ext>
              </a:extLst>
            </p:cNvPr>
            <p:cNvSpPr/>
            <p:nvPr/>
          </p:nvSpPr>
          <p:spPr>
            <a:xfrm>
              <a:off x="9611903" y="3779966"/>
              <a:ext cx="252494" cy="161132"/>
            </a:xfrm>
            <a:custGeom>
              <a:avLst/>
              <a:gdLst>
                <a:gd name="connsiteX0" fmla="*/ 61135 w 89952"/>
                <a:gd name="connsiteY0" fmla="*/ 0 h 57404"/>
                <a:gd name="connsiteX1" fmla="*/ 0 w 89952"/>
                <a:gd name="connsiteY1" fmla="*/ 0 h 57404"/>
                <a:gd name="connsiteX2" fmla="*/ 0 w 89952"/>
                <a:gd name="connsiteY2" fmla="*/ 57404 h 57404"/>
                <a:gd name="connsiteX3" fmla="*/ 61250 w 89952"/>
                <a:gd name="connsiteY3" fmla="*/ 57404 h 57404"/>
                <a:gd name="connsiteX4" fmla="*/ 89952 w 89952"/>
                <a:gd name="connsiteY4" fmla="*/ 28702 h 57404"/>
                <a:gd name="connsiteX5" fmla="*/ 61250 w 89952"/>
                <a:gd name="connsiteY5" fmla="*/ 0 h 5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52" h="57404">
                  <a:moveTo>
                    <a:pt x="61135" y="0"/>
                  </a:moveTo>
                  <a:lnTo>
                    <a:pt x="0" y="0"/>
                  </a:lnTo>
                  <a:lnTo>
                    <a:pt x="0" y="57404"/>
                  </a:lnTo>
                  <a:lnTo>
                    <a:pt x="61250" y="57404"/>
                  </a:lnTo>
                  <a:cubicBezTo>
                    <a:pt x="77099" y="57404"/>
                    <a:pt x="89952" y="44554"/>
                    <a:pt x="89952" y="28702"/>
                  </a:cubicBezTo>
                  <a:cubicBezTo>
                    <a:pt x="89952" y="12850"/>
                    <a:pt x="77099" y="0"/>
                    <a:pt x="61250" y="0"/>
                  </a:cubicBezTo>
                  <a:close/>
                </a:path>
              </a:pathLst>
            </a:custGeom>
            <a:solidFill>
              <a:schemeClr val="bg1"/>
            </a:solidFill>
            <a:ln w="571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075F93E-CCEA-59C9-D933-87937032F2C2}"/>
                </a:ext>
              </a:extLst>
            </p:cNvPr>
            <p:cNvSpPr/>
            <p:nvPr/>
          </p:nvSpPr>
          <p:spPr>
            <a:xfrm>
              <a:off x="7522825" y="3780934"/>
              <a:ext cx="252171" cy="161132"/>
            </a:xfrm>
            <a:custGeom>
              <a:avLst/>
              <a:gdLst>
                <a:gd name="connsiteX0" fmla="*/ 89837 w 89837"/>
                <a:gd name="connsiteY0" fmla="*/ 0 h 57404"/>
                <a:gd name="connsiteX1" fmla="*/ 28702 w 89837"/>
                <a:gd name="connsiteY1" fmla="*/ 0 h 57404"/>
                <a:gd name="connsiteX2" fmla="*/ 0 w 89837"/>
                <a:gd name="connsiteY2" fmla="*/ 28702 h 57404"/>
                <a:gd name="connsiteX3" fmla="*/ 28702 w 89837"/>
                <a:gd name="connsiteY3" fmla="*/ 57404 h 57404"/>
                <a:gd name="connsiteX4" fmla="*/ 89837 w 89837"/>
                <a:gd name="connsiteY4" fmla="*/ 57404 h 57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7" h="57404">
                  <a:moveTo>
                    <a:pt x="89837" y="0"/>
                  </a:moveTo>
                  <a:lnTo>
                    <a:pt x="28702" y="0"/>
                  </a:lnTo>
                  <a:cubicBezTo>
                    <a:pt x="12850" y="0"/>
                    <a:pt x="0" y="12850"/>
                    <a:pt x="0" y="28702"/>
                  </a:cubicBezTo>
                  <a:cubicBezTo>
                    <a:pt x="0" y="44554"/>
                    <a:pt x="12850" y="57404"/>
                    <a:pt x="28702" y="57404"/>
                  </a:cubicBezTo>
                  <a:lnTo>
                    <a:pt x="89837" y="57404"/>
                  </a:lnTo>
                  <a:close/>
                </a:path>
              </a:pathLst>
            </a:custGeom>
            <a:solidFill>
              <a:schemeClr val="bg1"/>
            </a:solidFill>
            <a:ln w="571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11A093D-C663-3ADC-E7B4-47008DBB98BD}"/>
                </a:ext>
              </a:extLst>
            </p:cNvPr>
            <p:cNvSpPr/>
            <p:nvPr/>
          </p:nvSpPr>
          <p:spPr>
            <a:xfrm>
              <a:off x="9285451" y="3009710"/>
              <a:ext cx="259062" cy="259144"/>
            </a:xfrm>
            <a:custGeom>
              <a:avLst/>
              <a:gdLst>
                <a:gd name="connsiteX0" fmla="*/ 40585 w 92292"/>
                <a:gd name="connsiteY0" fmla="*/ 92322 h 92321"/>
                <a:gd name="connsiteX1" fmla="*/ 83867 w 92292"/>
                <a:gd name="connsiteY1" fmla="*/ 49039 h 92321"/>
                <a:gd name="connsiteX2" fmla="*/ 83896 w 92292"/>
                <a:gd name="connsiteY2" fmla="*/ 8426 h 92321"/>
                <a:gd name="connsiteX3" fmla="*/ 43283 w 92292"/>
                <a:gd name="connsiteY3" fmla="*/ 8397 h 92321"/>
                <a:gd name="connsiteX4" fmla="*/ 0 w 92292"/>
                <a:gd name="connsiteY4" fmla="*/ 51737 h 92321"/>
                <a:gd name="connsiteX5" fmla="*/ 0 w 92292"/>
                <a:gd name="connsiteY5" fmla="*/ 51737 h 9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2" h="92321">
                  <a:moveTo>
                    <a:pt x="40585" y="92322"/>
                  </a:moveTo>
                  <a:lnTo>
                    <a:pt x="83867" y="49039"/>
                  </a:lnTo>
                  <a:cubicBezTo>
                    <a:pt x="95090" y="37832"/>
                    <a:pt x="95101" y="19649"/>
                    <a:pt x="83896" y="8426"/>
                  </a:cubicBezTo>
                  <a:cubicBezTo>
                    <a:pt x="72691" y="-2797"/>
                    <a:pt x="54505" y="-2810"/>
                    <a:pt x="43283" y="8397"/>
                  </a:cubicBezTo>
                  <a:lnTo>
                    <a:pt x="0" y="51737"/>
                  </a:lnTo>
                  <a:lnTo>
                    <a:pt x="0" y="51737"/>
                  </a:lnTo>
                  <a:close/>
                </a:path>
              </a:pathLst>
            </a:custGeom>
            <a:solidFill>
              <a:schemeClr val="bg1"/>
            </a:solidFill>
            <a:ln w="571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5A9265D-DD21-D2BF-0E9E-CE4E7DBEB8A9}"/>
                </a:ext>
              </a:extLst>
            </p:cNvPr>
            <p:cNvSpPr/>
            <p:nvPr/>
          </p:nvSpPr>
          <p:spPr>
            <a:xfrm>
              <a:off x="7843422" y="4453662"/>
              <a:ext cx="258029" cy="258024"/>
            </a:xfrm>
            <a:custGeom>
              <a:avLst/>
              <a:gdLst>
                <a:gd name="connsiteX0" fmla="*/ 91924 w 91924"/>
                <a:gd name="connsiteY0" fmla="*/ 40585 h 91922"/>
                <a:gd name="connsiteX1" fmla="*/ 91924 w 91924"/>
                <a:gd name="connsiteY1" fmla="*/ 40585 h 91922"/>
                <a:gd name="connsiteX2" fmla="*/ 51340 w 91924"/>
                <a:gd name="connsiteY2" fmla="*/ 0 h 91922"/>
                <a:gd name="connsiteX3" fmla="*/ 8057 w 91924"/>
                <a:gd name="connsiteY3" fmla="*/ 43283 h 91922"/>
                <a:gd name="connsiteX4" fmla="*/ 8763 w 91924"/>
                <a:gd name="connsiteY4" fmla="*/ 83867 h 91922"/>
                <a:gd name="connsiteX5" fmla="*/ 48642 w 91924"/>
                <a:gd name="connsiteY5" fmla="*/ 83867 h 9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24" h="91922">
                  <a:moveTo>
                    <a:pt x="91924" y="40585"/>
                  </a:moveTo>
                  <a:lnTo>
                    <a:pt x="91924" y="40585"/>
                  </a:lnTo>
                  <a:lnTo>
                    <a:pt x="51340" y="0"/>
                  </a:lnTo>
                  <a:lnTo>
                    <a:pt x="8057" y="43283"/>
                  </a:lnTo>
                  <a:cubicBezTo>
                    <a:pt x="-2955" y="54683"/>
                    <a:pt x="-2640" y="72857"/>
                    <a:pt x="8763" y="83867"/>
                  </a:cubicBezTo>
                  <a:cubicBezTo>
                    <a:pt x="19885" y="94608"/>
                    <a:pt x="37519" y="94608"/>
                    <a:pt x="48642" y="83867"/>
                  </a:cubicBezTo>
                  <a:close/>
                </a:path>
              </a:pathLst>
            </a:custGeom>
            <a:solidFill>
              <a:schemeClr val="bg1"/>
            </a:solidFill>
            <a:ln w="571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DC4B5A-331E-77FF-6572-96737D89BD9C}"/>
                </a:ext>
              </a:extLst>
            </p:cNvPr>
            <p:cNvSpPr/>
            <p:nvPr/>
          </p:nvSpPr>
          <p:spPr>
            <a:xfrm>
              <a:off x="8612886" y="2690393"/>
              <a:ext cx="161132" cy="252331"/>
            </a:xfrm>
            <a:custGeom>
              <a:avLst/>
              <a:gdLst>
                <a:gd name="connsiteX0" fmla="*/ 28702 w 57404"/>
                <a:gd name="connsiteY0" fmla="*/ 0 h 89894"/>
                <a:gd name="connsiteX1" fmla="*/ 0 w 57404"/>
                <a:gd name="connsiteY1" fmla="*/ 28702 h 89894"/>
                <a:gd name="connsiteX2" fmla="*/ 0 w 57404"/>
                <a:gd name="connsiteY2" fmla="*/ 89895 h 89894"/>
                <a:gd name="connsiteX3" fmla="*/ 57404 w 57404"/>
                <a:gd name="connsiteY3" fmla="*/ 89895 h 89894"/>
                <a:gd name="connsiteX4" fmla="*/ 57404 w 57404"/>
                <a:gd name="connsiteY4" fmla="*/ 28702 h 89894"/>
                <a:gd name="connsiteX5" fmla="*/ 28702 w 57404"/>
                <a:gd name="connsiteY5" fmla="*/ 0 h 8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04" h="89894">
                  <a:moveTo>
                    <a:pt x="28702" y="0"/>
                  </a:moveTo>
                  <a:cubicBezTo>
                    <a:pt x="12850" y="0"/>
                    <a:pt x="0" y="12850"/>
                    <a:pt x="0" y="28702"/>
                  </a:cubicBezTo>
                  <a:lnTo>
                    <a:pt x="0" y="89895"/>
                  </a:lnTo>
                  <a:lnTo>
                    <a:pt x="57404" y="89895"/>
                  </a:lnTo>
                  <a:lnTo>
                    <a:pt x="57404" y="28702"/>
                  </a:lnTo>
                  <a:cubicBezTo>
                    <a:pt x="57404" y="12850"/>
                    <a:pt x="44554" y="0"/>
                    <a:pt x="28702" y="0"/>
                  </a:cubicBezTo>
                  <a:close/>
                </a:path>
              </a:pathLst>
            </a:custGeom>
            <a:solidFill>
              <a:schemeClr val="bg1"/>
            </a:solidFill>
            <a:ln w="571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E4FCBC1-6625-73DA-8F09-B0733A01327B}"/>
                </a:ext>
              </a:extLst>
            </p:cNvPr>
            <p:cNvSpPr/>
            <p:nvPr/>
          </p:nvSpPr>
          <p:spPr>
            <a:xfrm>
              <a:off x="7840797" y="3009005"/>
              <a:ext cx="260008" cy="259848"/>
            </a:xfrm>
            <a:custGeom>
              <a:avLst/>
              <a:gdLst>
                <a:gd name="connsiteX0" fmla="*/ 92630 w 92629"/>
                <a:gd name="connsiteY0" fmla="*/ 52045 h 92572"/>
                <a:gd name="connsiteX1" fmla="*/ 92630 w 92629"/>
                <a:gd name="connsiteY1" fmla="*/ 52045 h 92572"/>
                <a:gd name="connsiteX2" fmla="*/ 49347 w 92629"/>
                <a:gd name="connsiteY2" fmla="*/ 8763 h 92572"/>
                <a:gd name="connsiteX3" fmla="*/ 8763 w 92629"/>
                <a:gd name="connsiteY3" fmla="*/ 8057 h 92572"/>
                <a:gd name="connsiteX4" fmla="*/ 8057 w 92629"/>
                <a:gd name="connsiteY4" fmla="*/ 48642 h 92572"/>
                <a:gd name="connsiteX5" fmla="*/ 8763 w 92629"/>
                <a:gd name="connsiteY5" fmla="*/ 49347 h 92572"/>
                <a:gd name="connsiteX6" fmla="*/ 52045 w 92629"/>
                <a:gd name="connsiteY6" fmla="*/ 92572 h 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9" h="92572">
                  <a:moveTo>
                    <a:pt x="92630" y="52045"/>
                  </a:moveTo>
                  <a:lnTo>
                    <a:pt x="92630" y="52045"/>
                  </a:lnTo>
                  <a:lnTo>
                    <a:pt x="49347" y="8763"/>
                  </a:lnTo>
                  <a:cubicBezTo>
                    <a:pt x="38335" y="-2640"/>
                    <a:pt x="20165" y="-2955"/>
                    <a:pt x="8763" y="8057"/>
                  </a:cubicBezTo>
                  <a:cubicBezTo>
                    <a:pt x="-2640" y="19069"/>
                    <a:pt x="-2955" y="37240"/>
                    <a:pt x="8057" y="48642"/>
                  </a:cubicBezTo>
                  <a:cubicBezTo>
                    <a:pt x="8288" y="48881"/>
                    <a:pt x="8523" y="49116"/>
                    <a:pt x="8763" y="49347"/>
                  </a:cubicBezTo>
                  <a:lnTo>
                    <a:pt x="52045" y="92572"/>
                  </a:lnTo>
                  <a:close/>
                </a:path>
              </a:pathLst>
            </a:custGeom>
            <a:solidFill>
              <a:schemeClr val="bg1"/>
            </a:solidFill>
            <a:ln w="571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AF14ED-D2B9-A0C9-1542-73FE3F94CDC8}"/>
                </a:ext>
              </a:extLst>
            </p:cNvPr>
            <p:cNvSpPr/>
            <p:nvPr/>
          </p:nvSpPr>
          <p:spPr>
            <a:xfrm>
              <a:off x="8403412" y="5287519"/>
              <a:ext cx="556389" cy="300170"/>
            </a:xfrm>
            <a:custGeom>
              <a:avLst/>
              <a:gdLst>
                <a:gd name="connsiteX0" fmla="*/ 0 w 198216"/>
                <a:gd name="connsiteY0" fmla="*/ 53099 h 106937"/>
                <a:gd name="connsiteX1" fmla="*/ 144396 w 198216"/>
                <a:gd name="connsiteY1" fmla="*/ 93201 h 106937"/>
                <a:gd name="connsiteX2" fmla="*/ 198216 w 198216"/>
                <a:gd name="connsiteY2" fmla="*/ 918 h 106937"/>
                <a:gd name="connsiteX3" fmla="*/ 198216 w 198216"/>
                <a:gd name="connsiteY3" fmla="*/ 0 h 106937"/>
              </a:gdLst>
              <a:ahLst/>
              <a:cxnLst>
                <a:cxn ang="0">
                  <a:pos x="connsiteX0" y="connsiteY0"/>
                </a:cxn>
                <a:cxn ang="0">
                  <a:pos x="connsiteX1" y="connsiteY1"/>
                </a:cxn>
                <a:cxn ang="0">
                  <a:pos x="connsiteX2" y="connsiteY2"/>
                </a:cxn>
                <a:cxn ang="0">
                  <a:pos x="connsiteX3" y="connsiteY3"/>
                </a:cxn>
              </a:cxnLst>
              <a:rect l="l" t="t" r="r" b="b"/>
              <a:pathLst>
                <a:path w="198216" h="106937">
                  <a:moveTo>
                    <a:pt x="0" y="53099"/>
                  </a:moveTo>
                  <a:cubicBezTo>
                    <a:pt x="28801" y="104045"/>
                    <a:pt x="93449" y="122001"/>
                    <a:pt x="144396" y="93201"/>
                  </a:cubicBezTo>
                  <a:cubicBezTo>
                    <a:pt x="177665" y="74396"/>
                    <a:pt x="198227" y="39132"/>
                    <a:pt x="198216" y="918"/>
                  </a:cubicBezTo>
                  <a:cubicBezTo>
                    <a:pt x="198216" y="631"/>
                    <a:pt x="198216" y="344"/>
                    <a:pt x="198216" y="0"/>
                  </a:cubicBezTo>
                  <a:close/>
                </a:path>
              </a:pathLst>
            </a:custGeom>
            <a:solidFill>
              <a:schemeClr val="bg1"/>
            </a:solidFill>
            <a:ln w="571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5AEABA4-9014-EEF3-0682-6BB2D481DA60}"/>
                </a:ext>
              </a:extLst>
            </p:cNvPr>
            <p:cNvSpPr/>
            <p:nvPr/>
          </p:nvSpPr>
          <p:spPr>
            <a:xfrm>
              <a:off x="9286094" y="4452856"/>
              <a:ext cx="259082" cy="259163"/>
            </a:xfrm>
            <a:custGeom>
              <a:avLst/>
              <a:gdLst>
                <a:gd name="connsiteX0" fmla="*/ 83867 w 92299"/>
                <a:gd name="connsiteY0" fmla="*/ 83925 h 92328"/>
                <a:gd name="connsiteX1" fmla="*/ 83919 w 92299"/>
                <a:gd name="connsiteY1" fmla="*/ 43334 h 92328"/>
                <a:gd name="connsiteX2" fmla="*/ 83867 w 92299"/>
                <a:gd name="connsiteY2" fmla="*/ 43283 h 92328"/>
                <a:gd name="connsiteX3" fmla="*/ 40585 w 92299"/>
                <a:gd name="connsiteY3" fmla="*/ 0 h 92328"/>
                <a:gd name="connsiteX4" fmla="*/ 0 w 92299"/>
                <a:gd name="connsiteY4" fmla="*/ 40642 h 92328"/>
                <a:gd name="connsiteX5" fmla="*/ 0 w 92299"/>
                <a:gd name="connsiteY5" fmla="*/ 40642 h 92328"/>
                <a:gd name="connsiteX6" fmla="*/ 43283 w 92299"/>
                <a:gd name="connsiteY6" fmla="*/ 83925 h 92328"/>
                <a:gd name="connsiteX7" fmla="*/ 83867 w 92299"/>
                <a:gd name="connsiteY7" fmla="*/ 83925 h 9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299" h="92328">
                  <a:moveTo>
                    <a:pt x="83867" y="83925"/>
                  </a:moveTo>
                  <a:cubicBezTo>
                    <a:pt x="95090" y="72731"/>
                    <a:pt x="95113" y="54557"/>
                    <a:pt x="83919" y="43334"/>
                  </a:cubicBezTo>
                  <a:cubicBezTo>
                    <a:pt x="83902" y="43317"/>
                    <a:pt x="83885" y="43300"/>
                    <a:pt x="83867" y="43283"/>
                  </a:cubicBezTo>
                  <a:lnTo>
                    <a:pt x="40585" y="0"/>
                  </a:lnTo>
                  <a:lnTo>
                    <a:pt x="0" y="40642"/>
                  </a:lnTo>
                  <a:lnTo>
                    <a:pt x="0" y="40642"/>
                  </a:lnTo>
                  <a:lnTo>
                    <a:pt x="43283" y="83925"/>
                  </a:lnTo>
                  <a:cubicBezTo>
                    <a:pt x="54494" y="95130"/>
                    <a:pt x="72662" y="95130"/>
                    <a:pt x="83867" y="83925"/>
                  </a:cubicBezTo>
                  <a:close/>
                </a:path>
              </a:pathLst>
            </a:custGeom>
            <a:solidFill>
              <a:schemeClr val="bg1"/>
            </a:solidFill>
            <a:ln w="571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E8566FC-4BDC-611C-D9D0-D09440AE38B9}"/>
                </a:ext>
              </a:extLst>
            </p:cNvPr>
            <p:cNvSpPr/>
            <p:nvPr/>
          </p:nvSpPr>
          <p:spPr>
            <a:xfrm>
              <a:off x="7871677" y="3037825"/>
              <a:ext cx="1643545" cy="2081311"/>
            </a:xfrm>
            <a:custGeom>
              <a:avLst/>
              <a:gdLst>
                <a:gd name="connsiteX0" fmla="*/ 585520 w 585520"/>
                <a:gd name="connsiteY0" fmla="*/ 293094 h 741476"/>
                <a:gd name="connsiteX1" fmla="*/ 293094 w 585520"/>
                <a:gd name="connsiteY1" fmla="*/ 0 h 741476"/>
                <a:gd name="connsiteX2" fmla="*/ 0 w 585520"/>
                <a:gd name="connsiteY2" fmla="*/ 292427 h 741476"/>
                <a:gd name="connsiteX3" fmla="*/ 123303 w 585520"/>
                <a:gd name="connsiteY3" fmla="*/ 531492 h 741476"/>
                <a:gd name="connsiteX4" fmla="*/ 123303 w 585520"/>
                <a:gd name="connsiteY4" fmla="*/ 646300 h 741476"/>
                <a:gd name="connsiteX5" fmla="*/ 180707 w 585520"/>
                <a:gd name="connsiteY5" fmla="*/ 630916 h 741476"/>
                <a:gd name="connsiteX6" fmla="*/ 180707 w 585520"/>
                <a:gd name="connsiteY6" fmla="*/ 500379 h 741476"/>
                <a:gd name="connsiteX7" fmla="*/ 167332 w 585520"/>
                <a:gd name="connsiteY7" fmla="*/ 491941 h 741476"/>
                <a:gd name="connsiteX8" fmla="*/ 93696 w 585520"/>
                <a:gd name="connsiteY8" fmla="*/ 167344 h 741476"/>
                <a:gd name="connsiteX9" fmla="*/ 418291 w 585520"/>
                <a:gd name="connsiteY9" fmla="*/ 93708 h 741476"/>
                <a:gd name="connsiteX10" fmla="*/ 491929 w 585520"/>
                <a:gd name="connsiteY10" fmla="*/ 418304 h 741476"/>
                <a:gd name="connsiteX11" fmla="*/ 413136 w 585520"/>
                <a:gd name="connsiteY11" fmla="*/ 495098 h 741476"/>
                <a:gd name="connsiteX12" fmla="*/ 399187 w 585520"/>
                <a:gd name="connsiteY12" fmla="*/ 503479 h 741476"/>
                <a:gd name="connsiteX13" fmla="*/ 399187 w 585520"/>
                <a:gd name="connsiteY13" fmla="*/ 608069 h 741476"/>
                <a:gd name="connsiteX14" fmla="*/ 123131 w 585520"/>
                <a:gd name="connsiteY14" fmla="*/ 682063 h 741476"/>
                <a:gd name="connsiteX15" fmla="*/ 123131 w 585520"/>
                <a:gd name="connsiteY15" fmla="*/ 741476 h 741476"/>
                <a:gd name="connsiteX16" fmla="*/ 456534 w 585520"/>
                <a:gd name="connsiteY16" fmla="*/ 652098 h 741476"/>
                <a:gd name="connsiteX17" fmla="*/ 456534 w 585520"/>
                <a:gd name="connsiteY17" fmla="*/ 535798 h 741476"/>
                <a:gd name="connsiteX18" fmla="*/ 585520 w 585520"/>
                <a:gd name="connsiteY18" fmla="*/ 293094 h 7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5520" h="741476">
                  <a:moveTo>
                    <a:pt x="585520" y="293094"/>
                  </a:moveTo>
                  <a:cubicBezTo>
                    <a:pt x="585704" y="131407"/>
                    <a:pt x="454783" y="184"/>
                    <a:pt x="293094" y="0"/>
                  </a:cubicBezTo>
                  <a:cubicBezTo>
                    <a:pt x="131407" y="-184"/>
                    <a:pt x="184" y="130740"/>
                    <a:pt x="0" y="292427"/>
                  </a:cubicBezTo>
                  <a:cubicBezTo>
                    <a:pt x="-108" y="387398"/>
                    <a:pt x="45859" y="476522"/>
                    <a:pt x="123303" y="531492"/>
                  </a:cubicBezTo>
                  <a:lnTo>
                    <a:pt x="123303" y="646300"/>
                  </a:lnTo>
                  <a:lnTo>
                    <a:pt x="180707" y="630916"/>
                  </a:lnTo>
                  <a:lnTo>
                    <a:pt x="180707" y="500379"/>
                  </a:lnTo>
                  <a:lnTo>
                    <a:pt x="167332" y="491941"/>
                  </a:lnTo>
                  <a:cubicBezTo>
                    <a:pt x="57363" y="422641"/>
                    <a:pt x="24395" y="277314"/>
                    <a:pt x="93696" y="167344"/>
                  </a:cubicBezTo>
                  <a:cubicBezTo>
                    <a:pt x="162996" y="57375"/>
                    <a:pt x="308323" y="24407"/>
                    <a:pt x="418291" y="93708"/>
                  </a:cubicBezTo>
                  <a:cubicBezTo>
                    <a:pt x="528260" y="163008"/>
                    <a:pt x="561227" y="308335"/>
                    <a:pt x="491929" y="418304"/>
                  </a:cubicBezTo>
                  <a:cubicBezTo>
                    <a:pt x="472102" y="449766"/>
                    <a:pt x="445099" y="476086"/>
                    <a:pt x="413136" y="495098"/>
                  </a:cubicBezTo>
                  <a:lnTo>
                    <a:pt x="399187" y="503479"/>
                  </a:lnTo>
                  <a:lnTo>
                    <a:pt x="399187" y="608069"/>
                  </a:lnTo>
                  <a:lnTo>
                    <a:pt x="123131" y="682063"/>
                  </a:lnTo>
                  <a:lnTo>
                    <a:pt x="123131" y="741476"/>
                  </a:lnTo>
                  <a:lnTo>
                    <a:pt x="456534" y="652098"/>
                  </a:lnTo>
                  <a:lnTo>
                    <a:pt x="456534" y="535798"/>
                  </a:lnTo>
                  <a:cubicBezTo>
                    <a:pt x="536968" y="481161"/>
                    <a:pt x="585239" y="390331"/>
                    <a:pt x="585520" y="293094"/>
                  </a:cubicBezTo>
                  <a:close/>
                </a:path>
              </a:pathLst>
            </a:custGeom>
            <a:solidFill>
              <a:schemeClr val="bg1"/>
            </a:solidFill>
            <a:ln w="571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9C715B8-5255-EE65-4ED1-691C1C032383}"/>
                </a:ext>
              </a:extLst>
            </p:cNvPr>
            <p:cNvSpPr/>
            <p:nvPr/>
          </p:nvSpPr>
          <p:spPr>
            <a:xfrm>
              <a:off x="8217307" y="4968157"/>
              <a:ext cx="936337" cy="392517"/>
            </a:xfrm>
            <a:custGeom>
              <a:avLst/>
              <a:gdLst>
                <a:gd name="connsiteX0" fmla="*/ 333575 w 333574"/>
                <a:gd name="connsiteY0" fmla="*/ 0 h 139836"/>
                <a:gd name="connsiteX1" fmla="*/ 0 w 333574"/>
                <a:gd name="connsiteY1" fmla="*/ 89206 h 139836"/>
                <a:gd name="connsiteX2" fmla="*/ 0 w 333574"/>
                <a:gd name="connsiteY2" fmla="*/ 111134 h 139836"/>
                <a:gd name="connsiteX3" fmla="*/ 28702 w 333574"/>
                <a:gd name="connsiteY3" fmla="*/ 139836 h 139836"/>
                <a:gd name="connsiteX4" fmla="*/ 35590 w 333574"/>
                <a:gd name="connsiteY4" fmla="*/ 139032 h 139836"/>
                <a:gd name="connsiteX5" fmla="*/ 311130 w 333574"/>
                <a:gd name="connsiteY5" fmla="*/ 65211 h 139836"/>
                <a:gd name="connsiteX6" fmla="*/ 333517 w 333574"/>
                <a:gd name="connsiteY6" fmla="*/ 37198 h 13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74" h="139836">
                  <a:moveTo>
                    <a:pt x="333575" y="0"/>
                  </a:moveTo>
                  <a:lnTo>
                    <a:pt x="0" y="89206"/>
                  </a:lnTo>
                  <a:lnTo>
                    <a:pt x="0" y="111134"/>
                  </a:lnTo>
                  <a:cubicBezTo>
                    <a:pt x="0" y="126983"/>
                    <a:pt x="12850" y="139836"/>
                    <a:pt x="28702" y="139836"/>
                  </a:cubicBezTo>
                  <a:cubicBezTo>
                    <a:pt x="31021" y="139836"/>
                    <a:pt x="33333" y="139566"/>
                    <a:pt x="35590" y="139032"/>
                  </a:cubicBezTo>
                  <a:lnTo>
                    <a:pt x="311130" y="65211"/>
                  </a:lnTo>
                  <a:cubicBezTo>
                    <a:pt x="324224" y="62260"/>
                    <a:pt x="333523" y="50625"/>
                    <a:pt x="333517" y="37198"/>
                  </a:cubicBezTo>
                  <a:close/>
                </a:path>
              </a:pathLst>
            </a:custGeom>
            <a:solidFill>
              <a:schemeClr val="bg1"/>
            </a:solid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E49569F-D155-635B-4DE1-79D7A2458A9F}"/>
                </a:ext>
              </a:extLst>
            </p:cNvPr>
            <p:cNvSpPr/>
            <p:nvPr/>
          </p:nvSpPr>
          <p:spPr>
            <a:xfrm>
              <a:off x="8334276" y="3301083"/>
              <a:ext cx="699660" cy="1440196"/>
            </a:xfrm>
            <a:custGeom>
              <a:avLst/>
              <a:gdLst>
                <a:gd name="connsiteX0" fmla="*/ 249195 w 249257"/>
                <a:gd name="connsiteY0" fmla="*/ 292760 h 513076"/>
                <a:gd name="connsiteX1" fmla="*/ 135133 w 249257"/>
                <a:gd name="connsiteY1" fmla="*/ 190811 h 513076"/>
                <a:gd name="connsiteX2" fmla="*/ 114870 w 249257"/>
                <a:gd name="connsiteY2" fmla="*/ 184726 h 513076"/>
                <a:gd name="connsiteX3" fmla="*/ 76007 w 249257"/>
                <a:gd name="connsiteY3" fmla="*/ 149595 h 513076"/>
                <a:gd name="connsiteX4" fmla="*/ 88349 w 249257"/>
                <a:gd name="connsiteY4" fmla="*/ 116473 h 513076"/>
                <a:gd name="connsiteX5" fmla="*/ 178014 w 249257"/>
                <a:gd name="connsiteY5" fmla="*/ 124280 h 513076"/>
                <a:gd name="connsiteX6" fmla="*/ 216934 w 249257"/>
                <a:gd name="connsiteY6" fmla="*/ 121409 h 513076"/>
                <a:gd name="connsiteX7" fmla="*/ 214064 w 249257"/>
                <a:gd name="connsiteY7" fmla="*/ 82490 h 513076"/>
                <a:gd name="connsiteX8" fmla="*/ 158095 w 249257"/>
                <a:gd name="connsiteY8" fmla="*/ 53788 h 513076"/>
                <a:gd name="connsiteX9" fmla="*/ 158095 w 249257"/>
                <a:gd name="connsiteY9" fmla="*/ 28702 h 513076"/>
                <a:gd name="connsiteX10" fmla="*/ 129393 w 249257"/>
                <a:gd name="connsiteY10" fmla="*/ 0 h 513076"/>
                <a:gd name="connsiteX11" fmla="*/ 100691 w 249257"/>
                <a:gd name="connsiteY11" fmla="*/ 28702 h 513076"/>
                <a:gd name="connsiteX12" fmla="*/ 100691 w 249257"/>
                <a:gd name="connsiteY12" fmla="*/ 51664 h 513076"/>
                <a:gd name="connsiteX13" fmla="*/ 56375 w 249257"/>
                <a:gd name="connsiteY13" fmla="*/ 71755 h 513076"/>
                <a:gd name="connsiteX14" fmla="*/ 21933 w 249257"/>
                <a:gd name="connsiteY14" fmla="*/ 157861 h 513076"/>
                <a:gd name="connsiteX15" fmla="*/ 97821 w 249257"/>
                <a:gd name="connsiteY15" fmla="*/ 236849 h 513076"/>
                <a:gd name="connsiteX16" fmla="*/ 120323 w 249257"/>
                <a:gd name="connsiteY16" fmla="*/ 243623 h 513076"/>
                <a:gd name="connsiteX17" fmla="*/ 194489 w 249257"/>
                <a:gd name="connsiteY17" fmla="*/ 292990 h 513076"/>
                <a:gd name="connsiteX18" fmla="*/ 184271 w 249257"/>
                <a:gd name="connsiteY18" fmla="*/ 322266 h 513076"/>
                <a:gd name="connsiteX19" fmla="*/ 127958 w 249257"/>
                <a:gd name="connsiteY19" fmla="*/ 338684 h 513076"/>
                <a:gd name="connsiteX20" fmla="*/ 49257 w 249257"/>
                <a:gd name="connsiteY20" fmla="*/ 298501 h 513076"/>
                <a:gd name="connsiteX21" fmla="*/ 10681 w 249257"/>
                <a:gd name="connsiteY21" fmla="*/ 293564 h 513076"/>
                <a:gd name="connsiteX22" fmla="*/ 5745 w 249257"/>
                <a:gd name="connsiteY22" fmla="*/ 332140 h 513076"/>
                <a:gd name="connsiteX23" fmla="*/ 99256 w 249257"/>
                <a:gd name="connsiteY23" fmla="*/ 390921 h 513076"/>
                <a:gd name="connsiteX24" fmla="*/ 99256 w 249257"/>
                <a:gd name="connsiteY24" fmla="*/ 513077 h 513076"/>
                <a:gd name="connsiteX25" fmla="*/ 156660 w 249257"/>
                <a:gd name="connsiteY25" fmla="*/ 497693 h 513076"/>
                <a:gd name="connsiteX26" fmla="*/ 156660 w 249257"/>
                <a:gd name="connsiteY26" fmla="*/ 391897 h 513076"/>
                <a:gd name="connsiteX27" fmla="*/ 223076 w 249257"/>
                <a:gd name="connsiteY27" fmla="*/ 361014 h 513076"/>
                <a:gd name="connsiteX28" fmla="*/ 249195 w 249257"/>
                <a:gd name="connsiteY28" fmla="*/ 292760 h 513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49257" h="513076">
                  <a:moveTo>
                    <a:pt x="249195" y="292760"/>
                  </a:moveTo>
                  <a:cubicBezTo>
                    <a:pt x="248506" y="223129"/>
                    <a:pt x="177555" y="202866"/>
                    <a:pt x="135133" y="190811"/>
                  </a:cubicBezTo>
                  <a:cubicBezTo>
                    <a:pt x="127786" y="188687"/>
                    <a:pt x="120840" y="186678"/>
                    <a:pt x="114870" y="184726"/>
                  </a:cubicBezTo>
                  <a:cubicBezTo>
                    <a:pt x="98797" y="179388"/>
                    <a:pt x="78992" y="168940"/>
                    <a:pt x="76007" y="149595"/>
                  </a:cubicBezTo>
                  <a:cubicBezTo>
                    <a:pt x="74202" y="137171"/>
                    <a:pt x="78854" y="124685"/>
                    <a:pt x="88349" y="116473"/>
                  </a:cubicBezTo>
                  <a:cubicBezTo>
                    <a:pt x="130943" y="85704"/>
                    <a:pt x="175833" y="122213"/>
                    <a:pt x="178014" y="124280"/>
                  </a:cubicBezTo>
                  <a:cubicBezTo>
                    <a:pt x="189552" y="134235"/>
                    <a:pt x="206980" y="132949"/>
                    <a:pt x="216934" y="121409"/>
                  </a:cubicBezTo>
                  <a:cubicBezTo>
                    <a:pt x="226888" y="109870"/>
                    <a:pt x="225602" y="92445"/>
                    <a:pt x="214064" y="82490"/>
                  </a:cubicBezTo>
                  <a:cubicBezTo>
                    <a:pt x="197698" y="68998"/>
                    <a:pt x="178603" y="59206"/>
                    <a:pt x="158095" y="53788"/>
                  </a:cubicBezTo>
                  <a:lnTo>
                    <a:pt x="158095" y="28702"/>
                  </a:lnTo>
                  <a:cubicBezTo>
                    <a:pt x="158095" y="12850"/>
                    <a:pt x="145245" y="0"/>
                    <a:pt x="129393" y="0"/>
                  </a:cubicBezTo>
                  <a:cubicBezTo>
                    <a:pt x="113541" y="0"/>
                    <a:pt x="100691" y="12850"/>
                    <a:pt x="100691" y="28702"/>
                  </a:cubicBezTo>
                  <a:lnTo>
                    <a:pt x="100691" y="51664"/>
                  </a:lnTo>
                  <a:cubicBezTo>
                    <a:pt x="84684" y="55210"/>
                    <a:pt x="69591" y="62053"/>
                    <a:pt x="56375" y="71755"/>
                  </a:cubicBezTo>
                  <a:cubicBezTo>
                    <a:pt x="30183" y="92128"/>
                    <a:pt x="17016" y="125045"/>
                    <a:pt x="21933" y="157861"/>
                  </a:cubicBezTo>
                  <a:cubicBezTo>
                    <a:pt x="25205" y="179043"/>
                    <a:pt x="39154" y="217446"/>
                    <a:pt x="97821" y="236849"/>
                  </a:cubicBezTo>
                  <a:cubicBezTo>
                    <a:pt x="104881" y="239202"/>
                    <a:pt x="112401" y="241384"/>
                    <a:pt x="120323" y="243623"/>
                  </a:cubicBezTo>
                  <a:cubicBezTo>
                    <a:pt x="170379" y="257916"/>
                    <a:pt x="194260" y="268938"/>
                    <a:pt x="194489" y="292990"/>
                  </a:cubicBezTo>
                  <a:cubicBezTo>
                    <a:pt x="195264" y="303740"/>
                    <a:pt x="191567" y="314333"/>
                    <a:pt x="184271" y="322266"/>
                  </a:cubicBezTo>
                  <a:cubicBezTo>
                    <a:pt x="173364" y="332943"/>
                    <a:pt x="153445" y="338684"/>
                    <a:pt x="127958" y="338684"/>
                  </a:cubicBezTo>
                  <a:cubicBezTo>
                    <a:pt x="81461" y="338684"/>
                    <a:pt x="49487" y="298960"/>
                    <a:pt x="49257" y="298501"/>
                  </a:cubicBezTo>
                  <a:cubicBezTo>
                    <a:pt x="39968" y="286485"/>
                    <a:pt x="22697" y="284275"/>
                    <a:pt x="10681" y="293564"/>
                  </a:cubicBezTo>
                  <a:cubicBezTo>
                    <a:pt x="-1334" y="302853"/>
                    <a:pt x="-3544" y="320124"/>
                    <a:pt x="5745" y="332140"/>
                  </a:cubicBezTo>
                  <a:cubicBezTo>
                    <a:pt x="7409" y="334723"/>
                    <a:pt x="42254" y="378866"/>
                    <a:pt x="99256" y="390921"/>
                  </a:cubicBezTo>
                  <a:lnTo>
                    <a:pt x="99256" y="513077"/>
                  </a:lnTo>
                  <a:lnTo>
                    <a:pt x="156660" y="497693"/>
                  </a:lnTo>
                  <a:lnTo>
                    <a:pt x="156660" y="391897"/>
                  </a:lnTo>
                  <a:cubicBezTo>
                    <a:pt x="181559" y="389067"/>
                    <a:pt x="204868" y="378229"/>
                    <a:pt x="223076" y="361014"/>
                  </a:cubicBezTo>
                  <a:cubicBezTo>
                    <a:pt x="240699" y="342758"/>
                    <a:pt x="250125" y="318116"/>
                    <a:pt x="249195" y="292760"/>
                  </a:cubicBezTo>
                  <a:close/>
                </a:path>
              </a:pathLst>
            </a:custGeom>
            <a:solidFill>
              <a:srgbClr val="0AA147"/>
            </a:solidFill>
            <a:ln w="571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33994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6E0-2AA1-31BD-8907-DE0743C4E2EB}"/>
              </a:ext>
            </a:extLst>
          </p:cNvPr>
          <p:cNvSpPr>
            <a:spLocks noGrp="1"/>
          </p:cNvSpPr>
          <p:nvPr>
            <p:ph type="title"/>
          </p:nvPr>
        </p:nvSpPr>
        <p:spPr/>
        <p:txBody>
          <a:bodyPr/>
          <a:lstStyle/>
          <a:p>
            <a:r>
              <a:rPr lang="en-US" dirty="0"/>
              <a:t>Internally split 1035 exchange</a:t>
            </a:r>
          </a:p>
        </p:txBody>
      </p:sp>
      <p:pic>
        <p:nvPicPr>
          <p:cNvPr id="4" name="Graphic 3">
            <a:extLst>
              <a:ext uri="{FF2B5EF4-FFF2-40B4-BE49-F238E27FC236}">
                <a16:creationId xmlns:a16="http://schemas.microsoft.com/office/drawing/2014/main" id="{0FEB9340-E486-C3B3-BB60-8A088F706B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05812" y="3601903"/>
            <a:ext cx="487680" cy="487680"/>
          </a:xfrm>
          <a:prstGeom prst="rect">
            <a:avLst/>
          </a:prstGeom>
        </p:spPr>
      </p:pic>
      <p:cxnSp>
        <p:nvCxnSpPr>
          <p:cNvPr id="7" name="Straight Arrow Connector 6">
            <a:extLst>
              <a:ext uri="{FF2B5EF4-FFF2-40B4-BE49-F238E27FC236}">
                <a16:creationId xmlns:a16="http://schemas.microsoft.com/office/drawing/2014/main" id="{923BB0E8-C56B-10D9-8820-9AFF7BCF04DC}"/>
              </a:ext>
            </a:extLst>
          </p:cNvPr>
          <p:cNvCxnSpPr/>
          <p:nvPr/>
        </p:nvCxnSpPr>
        <p:spPr>
          <a:xfrm>
            <a:off x="1951628" y="4243507"/>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51955DF-69D8-3CA4-599E-BA94618B82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74030" y="2814066"/>
            <a:ext cx="534924" cy="534924"/>
          </a:xfrm>
          <a:prstGeom prst="rect">
            <a:avLst/>
          </a:prstGeom>
        </p:spPr>
      </p:pic>
      <p:pic>
        <p:nvPicPr>
          <p:cNvPr id="9" name="Graphic 8">
            <a:extLst>
              <a:ext uri="{FF2B5EF4-FFF2-40B4-BE49-F238E27FC236}">
                <a16:creationId xmlns:a16="http://schemas.microsoft.com/office/drawing/2014/main" id="{0648075D-A3FB-7F28-FEAB-277CAAFB5A9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73196" y="3326130"/>
            <a:ext cx="1615440" cy="1615440"/>
          </a:xfrm>
          <a:prstGeom prst="rect">
            <a:avLst/>
          </a:prstGeom>
        </p:spPr>
      </p:pic>
      <p:cxnSp>
        <p:nvCxnSpPr>
          <p:cNvPr id="10" name="Straight Arrow Connector 9">
            <a:extLst>
              <a:ext uri="{FF2B5EF4-FFF2-40B4-BE49-F238E27FC236}">
                <a16:creationId xmlns:a16="http://schemas.microsoft.com/office/drawing/2014/main" id="{214F8421-3B70-CF44-B8D5-434D0A0C485B}"/>
              </a:ext>
            </a:extLst>
          </p:cNvPr>
          <p:cNvCxnSpPr/>
          <p:nvPr/>
        </p:nvCxnSpPr>
        <p:spPr>
          <a:xfrm>
            <a:off x="5330952" y="3444240"/>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F7F55FB-4B49-4D88-CFE5-7ECA839559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60314" y="4117562"/>
            <a:ext cx="534924" cy="534924"/>
          </a:xfrm>
          <a:prstGeom prst="rect">
            <a:avLst/>
          </a:prstGeom>
        </p:spPr>
      </p:pic>
      <p:cxnSp>
        <p:nvCxnSpPr>
          <p:cNvPr id="12" name="Straight Arrow Connector 11">
            <a:extLst>
              <a:ext uri="{FF2B5EF4-FFF2-40B4-BE49-F238E27FC236}">
                <a16:creationId xmlns:a16="http://schemas.microsoft.com/office/drawing/2014/main" id="{4203B395-90A2-DF3E-7389-D42C467F49AB}"/>
              </a:ext>
            </a:extLst>
          </p:cNvPr>
          <p:cNvCxnSpPr/>
          <p:nvPr/>
        </p:nvCxnSpPr>
        <p:spPr>
          <a:xfrm>
            <a:off x="5317236" y="4747736"/>
            <a:ext cx="1249680" cy="0"/>
          </a:xfrm>
          <a:prstGeom prst="straightConnector1">
            <a:avLst/>
          </a:prstGeom>
          <a:ln w="101600">
            <a:solidFill>
              <a:srgbClr val="929397"/>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746860B2-F49A-6026-CDA9-16C054EC18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5516" y="2809494"/>
            <a:ext cx="1033272" cy="1033272"/>
          </a:xfrm>
          <a:prstGeom prst="rect">
            <a:avLst/>
          </a:prstGeom>
        </p:spPr>
      </p:pic>
      <p:pic>
        <p:nvPicPr>
          <p:cNvPr id="14" name="Graphic 13">
            <a:extLst>
              <a:ext uri="{FF2B5EF4-FFF2-40B4-BE49-F238E27FC236}">
                <a16:creationId xmlns:a16="http://schemas.microsoft.com/office/drawing/2014/main" id="{9F3CAACE-191B-45AE-7045-8F53A0B03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1764" y="4436369"/>
            <a:ext cx="1033272" cy="1033272"/>
          </a:xfrm>
          <a:prstGeom prst="rect">
            <a:avLst/>
          </a:prstGeom>
        </p:spPr>
      </p:pic>
      <p:sp>
        <p:nvSpPr>
          <p:cNvPr id="15" name="TextBox 14">
            <a:extLst>
              <a:ext uri="{FF2B5EF4-FFF2-40B4-BE49-F238E27FC236}">
                <a16:creationId xmlns:a16="http://schemas.microsoft.com/office/drawing/2014/main" id="{21A01CF0-EA5B-991A-F86B-1E18A4251613}"/>
              </a:ext>
            </a:extLst>
          </p:cNvPr>
          <p:cNvSpPr txBox="1"/>
          <p:nvPr/>
        </p:nvSpPr>
        <p:spPr>
          <a:xfrm>
            <a:off x="1963820" y="2863239"/>
            <a:ext cx="1160526" cy="738664"/>
          </a:xfrm>
          <a:prstGeom prst="rect">
            <a:avLst/>
          </a:prstGeom>
          <a:noFill/>
        </p:spPr>
        <p:txBody>
          <a:bodyPr wrap="square" rtlCol="0">
            <a:spAutoFit/>
          </a:bodyPr>
          <a:lstStyle/>
          <a:p>
            <a:pPr algn="ctr"/>
            <a:r>
              <a:rPr lang="en-US" sz="1400" dirty="0"/>
              <a:t>$200K permanent life policy</a:t>
            </a:r>
          </a:p>
        </p:txBody>
      </p:sp>
      <p:sp>
        <p:nvSpPr>
          <p:cNvPr id="16" name="TextBox 15">
            <a:extLst>
              <a:ext uri="{FF2B5EF4-FFF2-40B4-BE49-F238E27FC236}">
                <a16:creationId xmlns:a16="http://schemas.microsoft.com/office/drawing/2014/main" id="{9DCCA771-FD87-5E27-42C6-7C04DFB2FAC2}"/>
              </a:ext>
            </a:extLst>
          </p:cNvPr>
          <p:cNvSpPr txBox="1"/>
          <p:nvPr/>
        </p:nvSpPr>
        <p:spPr>
          <a:xfrm>
            <a:off x="5478780" y="2518410"/>
            <a:ext cx="1461516" cy="307777"/>
          </a:xfrm>
          <a:prstGeom prst="rect">
            <a:avLst/>
          </a:prstGeom>
          <a:noFill/>
        </p:spPr>
        <p:txBody>
          <a:bodyPr wrap="square" rtlCol="0">
            <a:spAutoFit/>
          </a:bodyPr>
          <a:lstStyle/>
          <a:p>
            <a:r>
              <a:rPr lang="en-US" sz="1400" dirty="0"/>
              <a:t>$120K</a:t>
            </a:r>
          </a:p>
        </p:txBody>
      </p:sp>
      <p:sp>
        <p:nvSpPr>
          <p:cNvPr id="17" name="TextBox 16">
            <a:extLst>
              <a:ext uri="{FF2B5EF4-FFF2-40B4-BE49-F238E27FC236}">
                <a16:creationId xmlns:a16="http://schemas.microsoft.com/office/drawing/2014/main" id="{597D175C-FDD3-18C7-BE83-B16426EC23DE}"/>
              </a:ext>
            </a:extLst>
          </p:cNvPr>
          <p:cNvSpPr txBox="1"/>
          <p:nvPr/>
        </p:nvSpPr>
        <p:spPr>
          <a:xfrm>
            <a:off x="3473196" y="4941570"/>
            <a:ext cx="1461516" cy="954107"/>
          </a:xfrm>
          <a:prstGeom prst="rect">
            <a:avLst/>
          </a:prstGeom>
          <a:noFill/>
        </p:spPr>
        <p:txBody>
          <a:bodyPr wrap="square" rtlCol="0">
            <a:spAutoFit/>
          </a:bodyPr>
          <a:lstStyle/>
          <a:p>
            <a:pPr algn="ctr"/>
            <a:r>
              <a:rPr lang="en-US" sz="1400" dirty="0"/>
              <a:t>1035 internal exchange that Securian Financial splits</a:t>
            </a:r>
          </a:p>
        </p:txBody>
      </p:sp>
      <p:sp>
        <p:nvSpPr>
          <p:cNvPr id="18" name="TextBox 17">
            <a:extLst>
              <a:ext uri="{FF2B5EF4-FFF2-40B4-BE49-F238E27FC236}">
                <a16:creationId xmlns:a16="http://schemas.microsoft.com/office/drawing/2014/main" id="{D2A56567-6A14-8997-1020-C94A9959B871}"/>
              </a:ext>
            </a:extLst>
          </p:cNvPr>
          <p:cNvSpPr txBox="1"/>
          <p:nvPr/>
        </p:nvSpPr>
        <p:spPr>
          <a:xfrm>
            <a:off x="5478780" y="3838956"/>
            <a:ext cx="1461516" cy="307777"/>
          </a:xfrm>
          <a:prstGeom prst="rect">
            <a:avLst/>
          </a:prstGeom>
          <a:noFill/>
        </p:spPr>
        <p:txBody>
          <a:bodyPr wrap="square" rtlCol="0">
            <a:spAutoFit/>
          </a:bodyPr>
          <a:lstStyle/>
          <a:p>
            <a:r>
              <a:rPr lang="en-US" sz="1400" dirty="0"/>
              <a:t>$80K</a:t>
            </a:r>
          </a:p>
        </p:txBody>
      </p:sp>
      <p:sp>
        <p:nvSpPr>
          <p:cNvPr id="19" name="TextBox 18">
            <a:extLst>
              <a:ext uri="{FF2B5EF4-FFF2-40B4-BE49-F238E27FC236}">
                <a16:creationId xmlns:a16="http://schemas.microsoft.com/office/drawing/2014/main" id="{2DE3E53B-6E60-7072-F092-6D345AB0711A}"/>
              </a:ext>
            </a:extLst>
          </p:cNvPr>
          <p:cNvSpPr txBox="1"/>
          <p:nvPr/>
        </p:nvSpPr>
        <p:spPr>
          <a:xfrm>
            <a:off x="6758178" y="2535281"/>
            <a:ext cx="1461516" cy="307777"/>
          </a:xfrm>
          <a:prstGeom prst="rect">
            <a:avLst/>
          </a:prstGeom>
          <a:noFill/>
        </p:spPr>
        <p:txBody>
          <a:bodyPr wrap="square" rtlCol="0">
            <a:spAutoFit/>
          </a:bodyPr>
          <a:lstStyle/>
          <a:p>
            <a:r>
              <a:rPr lang="en-US" sz="1400" dirty="0"/>
              <a:t>SecureCare UL</a:t>
            </a:r>
          </a:p>
        </p:txBody>
      </p:sp>
      <p:pic>
        <p:nvPicPr>
          <p:cNvPr id="21" name="Graphic 20">
            <a:extLst>
              <a:ext uri="{FF2B5EF4-FFF2-40B4-BE49-F238E27FC236}">
                <a16:creationId xmlns:a16="http://schemas.microsoft.com/office/drawing/2014/main" id="{9E7D09A5-AC86-2803-64A5-2D60D949369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9173" y="3444240"/>
            <a:ext cx="984211" cy="984211"/>
          </a:xfrm>
          <a:prstGeom prst="rect">
            <a:avLst/>
          </a:prstGeom>
        </p:spPr>
      </p:pic>
      <p:sp>
        <p:nvSpPr>
          <p:cNvPr id="22" name="TextBox 21">
            <a:extLst>
              <a:ext uri="{FF2B5EF4-FFF2-40B4-BE49-F238E27FC236}">
                <a16:creationId xmlns:a16="http://schemas.microsoft.com/office/drawing/2014/main" id="{AFDCF023-9A76-4A5C-27E8-27DE1BFEDB2E}"/>
              </a:ext>
            </a:extLst>
          </p:cNvPr>
          <p:cNvSpPr txBox="1"/>
          <p:nvPr/>
        </p:nvSpPr>
        <p:spPr>
          <a:xfrm>
            <a:off x="554809" y="4572238"/>
            <a:ext cx="1160526" cy="523220"/>
          </a:xfrm>
          <a:prstGeom prst="rect">
            <a:avLst/>
          </a:prstGeom>
          <a:noFill/>
        </p:spPr>
        <p:txBody>
          <a:bodyPr wrap="square" rtlCol="0">
            <a:spAutoFit/>
          </a:bodyPr>
          <a:lstStyle/>
          <a:p>
            <a:pPr algn="ctr"/>
            <a:r>
              <a:rPr lang="en-US" sz="1400" dirty="0"/>
              <a:t>Male</a:t>
            </a:r>
          </a:p>
          <a:p>
            <a:pPr algn="ctr"/>
            <a:r>
              <a:rPr lang="en-US" sz="1400" dirty="0"/>
              <a:t>Age 55</a:t>
            </a:r>
          </a:p>
        </p:txBody>
      </p:sp>
      <p:sp>
        <p:nvSpPr>
          <p:cNvPr id="23" name="TextBox 22">
            <a:extLst>
              <a:ext uri="{FF2B5EF4-FFF2-40B4-BE49-F238E27FC236}">
                <a16:creationId xmlns:a16="http://schemas.microsoft.com/office/drawing/2014/main" id="{9A6E8A82-CB1B-1B14-9107-2483C3BC8A56}"/>
              </a:ext>
            </a:extLst>
          </p:cNvPr>
          <p:cNvSpPr txBox="1"/>
          <p:nvPr/>
        </p:nvSpPr>
        <p:spPr>
          <a:xfrm>
            <a:off x="8352327" y="5469641"/>
            <a:ext cx="2557272" cy="738664"/>
          </a:xfrm>
          <a:prstGeom prst="rect">
            <a:avLst/>
          </a:prstGeom>
          <a:noFill/>
        </p:spPr>
        <p:txBody>
          <a:bodyPr wrap="square" rtlCol="0">
            <a:spAutoFit/>
          </a:bodyPr>
          <a:lstStyle/>
          <a:p>
            <a:r>
              <a:rPr lang="en-US" sz="1400" dirty="0"/>
              <a:t>Death benefit: $303,576</a:t>
            </a:r>
            <a:br>
              <a:rPr lang="en-US" sz="1400" dirty="0"/>
            </a:br>
            <a:r>
              <a:rPr lang="en-US" sz="1400" dirty="0"/>
              <a:t>LTC benefit: $0</a:t>
            </a:r>
          </a:p>
          <a:p>
            <a:endParaRPr lang="en-US" sz="1400" dirty="0"/>
          </a:p>
        </p:txBody>
      </p:sp>
      <p:sp>
        <p:nvSpPr>
          <p:cNvPr id="24" name="TextBox 23">
            <a:extLst>
              <a:ext uri="{FF2B5EF4-FFF2-40B4-BE49-F238E27FC236}">
                <a16:creationId xmlns:a16="http://schemas.microsoft.com/office/drawing/2014/main" id="{81E30034-3965-E53B-A8C1-8FD3DD146471}"/>
              </a:ext>
            </a:extLst>
          </p:cNvPr>
          <p:cNvSpPr txBox="1"/>
          <p:nvPr/>
        </p:nvSpPr>
        <p:spPr>
          <a:xfrm>
            <a:off x="6781764" y="5497667"/>
            <a:ext cx="1287816" cy="523220"/>
          </a:xfrm>
          <a:prstGeom prst="rect">
            <a:avLst/>
          </a:prstGeom>
          <a:noFill/>
        </p:spPr>
        <p:txBody>
          <a:bodyPr wrap="square" rtlCol="0">
            <a:spAutoFit/>
          </a:bodyPr>
          <a:lstStyle/>
          <a:p>
            <a:r>
              <a:rPr lang="en-US" sz="1400" dirty="0"/>
              <a:t>Eclipse Protector II</a:t>
            </a:r>
          </a:p>
        </p:txBody>
      </p:sp>
      <p:sp>
        <p:nvSpPr>
          <p:cNvPr id="25" name="TextBox 24">
            <a:extLst>
              <a:ext uri="{FF2B5EF4-FFF2-40B4-BE49-F238E27FC236}">
                <a16:creationId xmlns:a16="http://schemas.microsoft.com/office/drawing/2014/main" id="{7643F3CF-AA68-F07C-7AE0-80A063FDB79A}"/>
              </a:ext>
            </a:extLst>
          </p:cNvPr>
          <p:cNvSpPr txBox="1"/>
          <p:nvPr/>
        </p:nvSpPr>
        <p:spPr>
          <a:xfrm>
            <a:off x="8352326" y="2382083"/>
            <a:ext cx="3277609" cy="523220"/>
          </a:xfrm>
          <a:prstGeom prst="rect">
            <a:avLst/>
          </a:prstGeom>
          <a:noFill/>
        </p:spPr>
        <p:txBody>
          <a:bodyPr wrap="square" rtlCol="0">
            <a:spAutoFit/>
          </a:bodyPr>
          <a:lstStyle/>
          <a:p>
            <a:r>
              <a:rPr lang="en-US" sz="1400" dirty="0"/>
              <a:t>Death benefit: </a:t>
            </a:r>
            <a:r>
              <a:rPr lang="en-US" sz="1400" dirty="0">
                <a:effectLst/>
              </a:rPr>
              <a:t>$148,325</a:t>
            </a:r>
            <a:endParaRPr lang="en-US" sz="1400" strike="sngStrike" dirty="0"/>
          </a:p>
          <a:p>
            <a:r>
              <a:rPr lang="en-US" sz="1400" dirty="0"/>
              <a:t>LTC benefit at age 85: </a:t>
            </a:r>
            <a:r>
              <a:rPr lang="en-US" sz="1400" dirty="0">
                <a:effectLst/>
              </a:rPr>
              <a:t>$1,164,390</a:t>
            </a:r>
            <a:endParaRPr lang="en-US" sz="1400" dirty="0"/>
          </a:p>
        </p:txBody>
      </p:sp>
      <p:sp>
        <p:nvSpPr>
          <p:cNvPr id="26" name="TextBox 25">
            <a:extLst>
              <a:ext uri="{FF2B5EF4-FFF2-40B4-BE49-F238E27FC236}">
                <a16:creationId xmlns:a16="http://schemas.microsoft.com/office/drawing/2014/main" id="{FB811C12-69BB-001C-51EC-C0B98A78DF34}"/>
              </a:ext>
            </a:extLst>
          </p:cNvPr>
          <p:cNvSpPr txBox="1"/>
          <p:nvPr/>
        </p:nvSpPr>
        <p:spPr>
          <a:xfrm>
            <a:off x="8475771" y="3592735"/>
            <a:ext cx="2837688" cy="1046440"/>
          </a:xfrm>
          <a:prstGeom prst="rect">
            <a:avLst/>
          </a:prstGeom>
          <a:solidFill>
            <a:srgbClr val="92D050"/>
          </a:solidFill>
        </p:spPr>
        <p:txBody>
          <a:bodyPr wrap="square" rtlCol="0">
            <a:spAutoFit/>
          </a:bodyPr>
          <a:lstStyle/>
          <a:p>
            <a:pPr algn="ctr"/>
            <a:r>
              <a:rPr lang="en-US" sz="1600" b="1" dirty="0"/>
              <a:t>Total death benefit (if no LTC): </a:t>
            </a:r>
            <a:r>
              <a:rPr lang="en-US" sz="1400" dirty="0">
                <a:effectLst/>
              </a:rPr>
              <a:t>$451,901</a:t>
            </a:r>
            <a:endParaRPr lang="en-US" sz="1400" b="1" strike="sngStrike" dirty="0"/>
          </a:p>
          <a:p>
            <a:pPr algn="ctr"/>
            <a:r>
              <a:rPr lang="en-US" sz="1600" b="1" dirty="0"/>
              <a:t>Total LTC benefit available:</a:t>
            </a:r>
          </a:p>
          <a:p>
            <a:pPr algn="ctr"/>
            <a:r>
              <a:rPr lang="en-US" sz="1400" dirty="0">
                <a:effectLst/>
              </a:rPr>
              <a:t>$1,164,390</a:t>
            </a:r>
            <a:endParaRPr lang="en-US" sz="1400" b="1" strike="sngStrike" dirty="0"/>
          </a:p>
        </p:txBody>
      </p:sp>
      <p:sp>
        <p:nvSpPr>
          <p:cNvPr id="27" name="TextBox 26">
            <a:extLst>
              <a:ext uri="{FF2B5EF4-FFF2-40B4-BE49-F238E27FC236}">
                <a16:creationId xmlns:a16="http://schemas.microsoft.com/office/drawing/2014/main" id="{7013DA99-45C4-675C-989B-2BC7637E1E7E}"/>
              </a:ext>
            </a:extLst>
          </p:cNvPr>
          <p:cNvSpPr txBox="1"/>
          <p:nvPr/>
        </p:nvSpPr>
        <p:spPr>
          <a:xfrm>
            <a:off x="802341" y="6446649"/>
            <a:ext cx="10511118" cy="461665"/>
          </a:xfrm>
          <a:prstGeom prst="rect">
            <a:avLst/>
          </a:prstGeom>
          <a:noFill/>
        </p:spPr>
        <p:txBody>
          <a:bodyPr wrap="square" lIns="0" tIns="0" rIns="0" bIns="0" rtlCol="0">
            <a:spAutoFit/>
          </a:bodyPr>
          <a:lstStyle/>
          <a:p>
            <a:r>
              <a:rPr lang="en-US" sz="1000" dirty="0">
                <a:solidFill>
                  <a:srgbClr val="929397"/>
                </a:solidFill>
                <a:latin typeface="Arial"/>
                <a:cs typeface="Arial"/>
              </a:rPr>
              <a:t>This is a hypothetical example for illustrative purposes only and cannot be shared with the general public. A customer's experience may be different depending on their specific situation. When providing personalized illustrations to customers, it must always be accompanied by a complete basic illustration. Case IDs 2893866 and 23053838 used to generate this example.</a:t>
            </a:r>
          </a:p>
          <a:p>
            <a:r>
              <a:rPr lang="en-US" sz="1000" dirty="0">
                <a:solidFill>
                  <a:srgbClr val="929397"/>
                </a:solidFill>
                <a:latin typeface="Arial"/>
                <a:cs typeface="Arial"/>
              </a:rPr>
              <a:t>	</a:t>
            </a:r>
          </a:p>
        </p:txBody>
      </p:sp>
    </p:spTree>
    <p:extLst>
      <p:ext uri="{BB962C8B-B14F-4D97-AF65-F5344CB8AC3E}">
        <p14:creationId xmlns:p14="http://schemas.microsoft.com/office/powerpoint/2010/main" val="272695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824" y="1444752"/>
            <a:ext cx="7979228" cy="2197100"/>
          </a:xfrm>
        </p:spPr>
        <p:txBody>
          <a:bodyPr/>
          <a:lstStyle/>
          <a:p>
            <a:r>
              <a:rPr lang="en-US" dirty="0"/>
              <a:t>The value of high ratings</a:t>
            </a:r>
          </a:p>
        </p:txBody>
      </p:sp>
      <p:sp>
        <p:nvSpPr>
          <p:cNvPr id="4" name="Oval 3"/>
          <p:cNvSpPr/>
          <p:nvPr/>
        </p:nvSpPr>
        <p:spPr>
          <a:xfrm>
            <a:off x="887820" y="2336801"/>
            <a:ext cx="1777999" cy="1777999"/>
          </a:xfrm>
          <a:prstGeom prst="ellipse">
            <a:avLst/>
          </a:prstGeom>
          <a:solidFill>
            <a:srgbClr val="CDDC2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p:cNvSpPr txBox="1"/>
          <p:nvPr/>
        </p:nvSpPr>
        <p:spPr>
          <a:xfrm>
            <a:off x="915117" y="2508661"/>
            <a:ext cx="1737673" cy="1215717"/>
          </a:xfrm>
          <a:prstGeom prst="rect">
            <a:avLst/>
          </a:prstGeom>
          <a:noFill/>
        </p:spPr>
        <p:txBody>
          <a:bodyPr wrap="square" rtlCol="0">
            <a:spAutoFit/>
          </a:bodyPr>
          <a:lstStyle/>
          <a:p>
            <a:pPr algn="ctr"/>
            <a:r>
              <a:rPr lang="en-US" sz="3600" b="1" dirty="0">
                <a:solidFill>
                  <a:schemeClr val="accent5"/>
                </a:solidFill>
                <a:latin typeface="+mj-lt"/>
              </a:rPr>
              <a:t>A+</a:t>
            </a:r>
          </a:p>
          <a:p>
            <a:pPr algn="ctr">
              <a:spcAft>
                <a:spcPts val="300"/>
              </a:spcAft>
            </a:pPr>
            <a:r>
              <a:rPr lang="en-US" b="1" dirty="0">
                <a:solidFill>
                  <a:schemeClr val="accent5"/>
                </a:solidFill>
                <a:latin typeface="+mj-lt"/>
              </a:rPr>
              <a:t>Superior</a:t>
            </a:r>
          </a:p>
          <a:p>
            <a:pPr algn="ctr"/>
            <a:r>
              <a:rPr lang="en-US" sz="1400" dirty="0">
                <a:solidFill>
                  <a:schemeClr val="accent5"/>
                </a:solidFill>
                <a:latin typeface="+mj-lt"/>
              </a:rPr>
              <a:t>A.M. Best</a:t>
            </a:r>
          </a:p>
        </p:txBody>
      </p:sp>
      <p:sp>
        <p:nvSpPr>
          <p:cNvPr id="6" name="Oval 5"/>
          <p:cNvSpPr/>
          <p:nvPr/>
        </p:nvSpPr>
        <p:spPr>
          <a:xfrm>
            <a:off x="2497896" y="2336801"/>
            <a:ext cx="1777999" cy="1777999"/>
          </a:xfrm>
          <a:prstGeom prst="ellipse">
            <a:avLst/>
          </a:prstGeom>
          <a:solidFill>
            <a:srgbClr val="94C83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p:cNvSpPr txBox="1"/>
          <p:nvPr/>
        </p:nvSpPr>
        <p:spPr>
          <a:xfrm>
            <a:off x="2521766" y="2508661"/>
            <a:ext cx="1754129" cy="1215717"/>
          </a:xfrm>
          <a:prstGeom prst="rect">
            <a:avLst/>
          </a:prstGeom>
          <a:noFill/>
        </p:spPr>
        <p:txBody>
          <a:bodyPr wrap="square" rtlCol="0">
            <a:spAutoFit/>
          </a:bodyPr>
          <a:lstStyle/>
          <a:p>
            <a:pPr algn="ctr"/>
            <a:r>
              <a:rPr lang="en-US" sz="3600" b="1" dirty="0">
                <a:solidFill>
                  <a:schemeClr val="accent5"/>
                </a:solidFill>
                <a:latin typeface="+mj-lt"/>
              </a:rPr>
              <a:t>AA</a:t>
            </a:r>
          </a:p>
          <a:p>
            <a:pPr algn="ctr">
              <a:spcAft>
                <a:spcPts val="300"/>
              </a:spcAft>
            </a:pPr>
            <a:r>
              <a:rPr lang="en-US" b="1" dirty="0">
                <a:solidFill>
                  <a:schemeClr val="accent5"/>
                </a:solidFill>
                <a:latin typeface="+mj-lt"/>
              </a:rPr>
              <a:t>Very Strong</a:t>
            </a:r>
          </a:p>
          <a:p>
            <a:pPr algn="ctr"/>
            <a:r>
              <a:rPr lang="en-US" sz="1400" dirty="0">
                <a:solidFill>
                  <a:schemeClr val="accent5"/>
                </a:solidFill>
                <a:latin typeface="+mj-lt"/>
              </a:rPr>
              <a:t>Fitch Ratings</a:t>
            </a:r>
          </a:p>
        </p:txBody>
      </p:sp>
      <p:sp>
        <p:nvSpPr>
          <p:cNvPr id="7" name="Oval 6"/>
          <p:cNvSpPr/>
          <p:nvPr/>
        </p:nvSpPr>
        <p:spPr>
          <a:xfrm>
            <a:off x="4132325" y="2336801"/>
            <a:ext cx="1777999" cy="1777999"/>
          </a:xfrm>
          <a:prstGeom prst="ellipse">
            <a:avLst/>
          </a:prstGeom>
          <a:solidFill>
            <a:srgbClr val="1AA24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TextBox 10"/>
          <p:cNvSpPr txBox="1"/>
          <p:nvPr/>
        </p:nvSpPr>
        <p:spPr>
          <a:xfrm>
            <a:off x="4126865" y="2508661"/>
            <a:ext cx="1781823" cy="1431161"/>
          </a:xfrm>
          <a:prstGeom prst="rect">
            <a:avLst/>
          </a:prstGeom>
          <a:noFill/>
        </p:spPr>
        <p:txBody>
          <a:bodyPr wrap="square" rtlCol="0">
            <a:spAutoFit/>
          </a:bodyPr>
          <a:lstStyle/>
          <a:p>
            <a:pPr algn="ctr"/>
            <a:r>
              <a:rPr lang="en-US" sz="3600" b="1" dirty="0">
                <a:solidFill>
                  <a:schemeClr val="bg1"/>
                </a:solidFill>
                <a:latin typeface="+mj-lt"/>
              </a:rPr>
              <a:t>Aa3</a:t>
            </a:r>
          </a:p>
          <a:p>
            <a:pPr algn="ctr">
              <a:spcAft>
                <a:spcPts val="300"/>
              </a:spcAft>
            </a:pPr>
            <a:r>
              <a:rPr lang="en-US" b="1" dirty="0">
                <a:solidFill>
                  <a:schemeClr val="bg1"/>
                </a:solidFill>
                <a:latin typeface="+mj-lt"/>
              </a:rPr>
              <a:t>Excellent</a:t>
            </a:r>
          </a:p>
          <a:p>
            <a:pPr algn="ctr"/>
            <a:r>
              <a:rPr lang="en-US" sz="1400" dirty="0">
                <a:solidFill>
                  <a:schemeClr val="bg1"/>
                </a:solidFill>
                <a:latin typeface="+mj-lt"/>
              </a:rPr>
              <a:t>Moody’s Investors </a:t>
            </a:r>
          </a:p>
          <a:p>
            <a:pPr algn="ctr"/>
            <a:r>
              <a:rPr lang="en-US" sz="1400" dirty="0">
                <a:solidFill>
                  <a:schemeClr val="bg1"/>
                </a:solidFill>
                <a:latin typeface="+mj-lt"/>
              </a:rPr>
              <a:t>Service </a:t>
            </a:r>
          </a:p>
        </p:txBody>
      </p:sp>
      <p:sp>
        <p:nvSpPr>
          <p:cNvPr id="8" name="Oval 7"/>
          <p:cNvSpPr/>
          <p:nvPr/>
        </p:nvSpPr>
        <p:spPr>
          <a:xfrm>
            <a:off x="5755430" y="2336801"/>
            <a:ext cx="1777999" cy="1777999"/>
          </a:xfrm>
          <a:prstGeom prst="ellipse">
            <a:avLst/>
          </a:prstGeom>
          <a:solidFill>
            <a:srgbClr val="0C7B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TextBox 11"/>
          <p:cNvSpPr txBox="1"/>
          <p:nvPr/>
        </p:nvSpPr>
        <p:spPr>
          <a:xfrm>
            <a:off x="5766063" y="2508660"/>
            <a:ext cx="1777999" cy="1431161"/>
          </a:xfrm>
          <a:prstGeom prst="rect">
            <a:avLst/>
          </a:prstGeom>
          <a:noFill/>
        </p:spPr>
        <p:txBody>
          <a:bodyPr wrap="square" rtlCol="0">
            <a:spAutoFit/>
          </a:bodyPr>
          <a:lstStyle/>
          <a:p>
            <a:pPr algn="ctr"/>
            <a:r>
              <a:rPr lang="en-US" sz="3600" b="1" dirty="0">
                <a:solidFill>
                  <a:schemeClr val="bg1"/>
                </a:solidFill>
                <a:latin typeface="+mj-lt"/>
              </a:rPr>
              <a:t>AA-</a:t>
            </a:r>
          </a:p>
          <a:p>
            <a:pPr algn="ctr">
              <a:spcAft>
                <a:spcPts val="300"/>
              </a:spcAft>
            </a:pPr>
            <a:r>
              <a:rPr lang="en-US" b="1" dirty="0">
                <a:solidFill>
                  <a:schemeClr val="bg1"/>
                </a:solidFill>
                <a:latin typeface="+mj-lt"/>
              </a:rPr>
              <a:t>Very Strong</a:t>
            </a:r>
          </a:p>
          <a:p>
            <a:pPr algn="ctr"/>
            <a:r>
              <a:rPr lang="en-US" sz="1400" dirty="0">
                <a:solidFill>
                  <a:schemeClr val="bg1"/>
                </a:solidFill>
                <a:latin typeface="+mj-lt"/>
              </a:rPr>
              <a:t>Standard and </a:t>
            </a:r>
            <a:br>
              <a:rPr lang="en-US" sz="1400" dirty="0">
                <a:solidFill>
                  <a:schemeClr val="bg1"/>
                </a:solidFill>
                <a:latin typeface="+mj-lt"/>
              </a:rPr>
            </a:br>
            <a:r>
              <a:rPr lang="en-US" sz="1400" dirty="0">
                <a:solidFill>
                  <a:schemeClr val="bg1"/>
                </a:solidFill>
                <a:latin typeface="+mj-lt"/>
              </a:rPr>
              <a:t>Poor’s</a:t>
            </a:r>
          </a:p>
        </p:txBody>
      </p:sp>
      <p:sp>
        <p:nvSpPr>
          <p:cNvPr id="25" name="TextBox 24"/>
          <p:cNvSpPr txBox="1"/>
          <p:nvPr/>
        </p:nvSpPr>
        <p:spPr>
          <a:xfrm>
            <a:off x="877824" y="4885085"/>
            <a:ext cx="7194275" cy="1600438"/>
          </a:xfrm>
          <a:prstGeom prst="rect">
            <a:avLst/>
          </a:prstGeom>
          <a:noFill/>
        </p:spPr>
        <p:txBody>
          <a:bodyPr wrap="square" lIns="0" tIns="0" rIns="0" bIns="0" rtlCol="0">
            <a:spAutoFit/>
          </a:bodyPr>
          <a:lstStyle/>
          <a:p>
            <a:pPr>
              <a:spcAft>
                <a:spcPts val="300"/>
              </a:spcAft>
            </a:pPr>
            <a:r>
              <a:rPr lang="en-US" sz="900" dirty="0">
                <a:solidFill>
                  <a:schemeClr val="accent5"/>
                </a:solidFill>
              </a:rPr>
              <a:t>All ratings information as of June 2023, unless otherwise noted. </a:t>
            </a:r>
          </a:p>
          <a:p>
            <a:pPr>
              <a:spcAft>
                <a:spcPts val="300"/>
              </a:spcAft>
            </a:pPr>
            <a:r>
              <a:rPr lang="en-US" sz="900" b="1" dirty="0"/>
              <a:t>Securian Financial has the 5th-highest Comdex ranking possible. </a:t>
            </a:r>
            <a:r>
              <a:rPr lang="en-US" sz="900" dirty="0">
                <a:solidFill>
                  <a:schemeClr val="accent5"/>
                </a:solidFill>
              </a:rPr>
              <a:t>The Comdex is a composite ranking of an insurer’s ratings assigned by independent rating agencies. More than 200 companies are ranked on a scale of 1 (lowest) to 100 (highest), making it easier to compare a company across all insurers rated by at least two rating agencies. The Comdex is a product of </a:t>
            </a:r>
            <a:r>
              <a:rPr lang="en-US" sz="900" dirty="0" err="1">
                <a:solidFill>
                  <a:schemeClr val="accent5"/>
                </a:solidFill>
              </a:rPr>
              <a:t>Ebix</a:t>
            </a:r>
            <a:r>
              <a:rPr lang="en-US" sz="900" dirty="0">
                <a:solidFill>
                  <a:schemeClr val="accent5"/>
                </a:solidFill>
              </a:rPr>
              <a:t> Exchange and is not a rating. For more information, visit ebix.com/</a:t>
            </a:r>
            <a:r>
              <a:rPr lang="en-US" sz="900" dirty="0" err="1">
                <a:solidFill>
                  <a:schemeClr val="accent5"/>
                </a:solidFill>
              </a:rPr>
              <a:t>vitalsales</a:t>
            </a:r>
            <a:r>
              <a:rPr lang="en-US" sz="900" dirty="0">
                <a:solidFill>
                  <a:schemeClr val="accent5"/>
                </a:solidFill>
              </a:rPr>
              <a:t>-suite.</a:t>
            </a:r>
          </a:p>
          <a:p>
            <a:pPr>
              <a:spcAft>
                <a:spcPts val="300"/>
              </a:spcAft>
            </a:pPr>
            <a:r>
              <a:rPr lang="en-US" sz="900" dirty="0">
                <a:solidFill>
                  <a:schemeClr val="accent5"/>
                </a:solidFill>
              </a:rPr>
              <a:t>A.M. Best Company rating (second highest of 16 ratings); Fitch rating (third highest of 19 ratings); Moody’s rating (fourth highest of 21 ratings); Standard &amp; Poor’s rating (fourth highest of 21 ratings). For more information about the rating agencies and to see where our ratings rank compared to other ratings, please see our website at securian.com/ratings. Ratings for financial strength and claims-paying ability are important; however they are not reflective of the performance of any registered securities or variable subaccounts. All ratings information as of June 2023. Securian Financial Group, Inc., is a part of an insurance company holding group. These ratings are assigned to the following Securian Financial Group member companies: Minnesota Life Insurance Company and Securian Life Insurance Company.</a:t>
            </a:r>
          </a:p>
        </p:txBody>
      </p:sp>
      <p:sp>
        <p:nvSpPr>
          <p:cNvPr id="19" name="Rectangle 18"/>
          <p:cNvSpPr/>
          <p:nvPr/>
        </p:nvSpPr>
        <p:spPr>
          <a:xfrm>
            <a:off x="10401300" y="2510255"/>
            <a:ext cx="876300" cy="3846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cxnSpLocks/>
          </p:cNvCxnSpPr>
          <p:nvPr/>
        </p:nvCxnSpPr>
        <p:spPr>
          <a:xfrm>
            <a:off x="10362305" y="2750064"/>
            <a:ext cx="104643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927426" y="2182558"/>
            <a:ext cx="1805312" cy="307777"/>
          </a:xfrm>
          <a:prstGeom prst="rect">
            <a:avLst/>
          </a:prstGeom>
          <a:noFill/>
        </p:spPr>
        <p:txBody>
          <a:bodyPr wrap="square" rtlCol="0">
            <a:spAutoFit/>
          </a:bodyPr>
          <a:lstStyle/>
          <a:p>
            <a:pPr algn="ctr"/>
            <a:r>
              <a:rPr lang="en-US" sz="1400" b="1" dirty="0">
                <a:solidFill>
                  <a:schemeClr val="accent5"/>
                </a:solidFill>
                <a:latin typeface="+mj-lt"/>
              </a:rPr>
              <a:t>100 (highest)</a:t>
            </a:r>
            <a:endParaRPr lang="en-US" sz="300" b="1" dirty="0">
              <a:solidFill>
                <a:schemeClr val="accent5"/>
              </a:solidFill>
              <a:latin typeface="+mj-lt"/>
            </a:endParaRPr>
          </a:p>
        </p:txBody>
      </p:sp>
      <p:sp>
        <p:nvSpPr>
          <p:cNvPr id="28" name="TextBox 27"/>
          <p:cNvSpPr txBox="1"/>
          <p:nvPr/>
        </p:nvSpPr>
        <p:spPr>
          <a:xfrm>
            <a:off x="9862591" y="6356936"/>
            <a:ext cx="1953718" cy="257174"/>
          </a:xfrm>
          <a:prstGeom prst="rect">
            <a:avLst/>
          </a:prstGeom>
          <a:noFill/>
        </p:spPr>
        <p:txBody>
          <a:bodyPr wrap="square" rtlCol="0">
            <a:spAutoFit/>
          </a:bodyPr>
          <a:lstStyle/>
          <a:p>
            <a:pPr algn="ctr"/>
            <a:r>
              <a:rPr lang="en-US" sz="1400" b="1" dirty="0">
                <a:solidFill>
                  <a:schemeClr val="accent5"/>
                </a:solidFill>
                <a:latin typeface="+mj-lt"/>
              </a:rPr>
              <a:t>1 (lowest)</a:t>
            </a:r>
            <a:endParaRPr lang="en-US" sz="300" b="1" dirty="0">
              <a:solidFill>
                <a:schemeClr val="accent5"/>
              </a:solidFill>
              <a:latin typeface="+mj-lt"/>
            </a:endParaRPr>
          </a:p>
        </p:txBody>
      </p:sp>
      <p:sp>
        <p:nvSpPr>
          <p:cNvPr id="3" name="Pentagon 2">
            <a:extLst>
              <a:ext uri="{FF2B5EF4-FFF2-40B4-BE49-F238E27FC236}">
                <a16:creationId xmlns:a16="http://schemas.microsoft.com/office/drawing/2014/main" id="{2047603E-B369-EC4D-B700-FB34639E1F11}"/>
              </a:ext>
            </a:extLst>
          </p:cNvPr>
          <p:cNvSpPr/>
          <p:nvPr/>
        </p:nvSpPr>
        <p:spPr>
          <a:xfrm>
            <a:off x="8788401" y="2413378"/>
            <a:ext cx="1568444" cy="701955"/>
          </a:xfrm>
          <a:prstGeom prst="homePlat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528719" y="2472009"/>
            <a:ext cx="1805311" cy="1862048"/>
          </a:xfrm>
          <a:prstGeom prst="rect">
            <a:avLst/>
          </a:prstGeom>
          <a:noFill/>
        </p:spPr>
        <p:txBody>
          <a:bodyPr wrap="square" rtlCol="0">
            <a:spAutoFit/>
          </a:bodyPr>
          <a:lstStyle/>
          <a:p>
            <a:pPr algn="ctr">
              <a:lnSpc>
                <a:spcPts val="1900"/>
              </a:lnSpc>
              <a:spcAft>
                <a:spcPts val="1200"/>
              </a:spcAft>
            </a:pPr>
            <a:r>
              <a:rPr lang="en-US" b="1" dirty="0">
                <a:solidFill>
                  <a:schemeClr val="accent5"/>
                </a:solidFill>
                <a:latin typeface="+mj-lt"/>
              </a:rPr>
              <a:t>Comdex</a:t>
            </a:r>
            <a:br>
              <a:rPr lang="en-US" b="1" dirty="0">
                <a:solidFill>
                  <a:schemeClr val="accent5"/>
                </a:solidFill>
                <a:latin typeface="+mj-lt"/>
              </a:rPr>
            </a:br>
            <a:r>
              <a:rPr lang="en-US" b="1" dirty="0">
                <a:solidFill>
                  <a:schemeClr val="accent5"/>
                </a:solidFill>
                <a:latin typeface="+mj-lt"/>
              </a:rPr>
              <a:t>ranking</a:t>
            </a:r>
          </a:p>
          <a:p>
            <a:pPr algn="ctr">
              <a:lnSpc>
                <a:spcPts val="8800"/>
              </a:lnSpc>
            </a:pPr>
            <a:r>
              <a:rPr lang="en-US" sz="8800" b="1" dirty="0">
                <a:solidFill>
                  <a:srgbClr val="94C83D"/>
                </a:solidFill>
                <a:latin typeface="+mj-lt"/>
              </a:rPr>
              <a:t>96</a:t>
            </a:r>
          </a:p>
        </p:txBody>
      </p:sp>
      <p:sp>
        <p:nvSpPr>
          <p:cNvPr id="22" name="TextBox 21">
            <a:extLst>
              <a:ext uri="{FF2B5EF4-FFF2-40B4-BE49-F238E27FC236}">
                <a16:creationId xmlns:a16="http://schemas.microsoft.com/office/drawing/2014/main" id="{1FADD624-37DB-D347-9F70-1E8908392F31}"/>
              </a:ext>
            </a:extLst>
          </p:cNvPr>
          <p:cNvSpPr txBox="1"/>
          <p:nvPr/>
        </p:nvSpPr>
        <p:spPr>
          <a:xfrm>
            <a:off x="8788400" y="4083441"/>
            <a:ext cx="1525772" cy="461665"/>
          </a:xfrm>
          <a:prstGeom prst="rect">
            <a:avLst/>
          </a:prstGeom>
          <a:noFill/>
        </p:spPr>
        <p:txBody>
          <a:bodyPr wrap="square" lIns="0" tIns="0" rIns="0" bIns="0" rtlCol="0">
            <a:spAutoFit/>
          </a:bodyPr>
          <a:lstStyle/>
          <a:p>
            <a:r>
              <a:rPr lang="en-US" sz="1200" b="1" dirty="0">
                <a:solidFill>
                  <a:schemeClr val="accent5"/>
                </a:solidFill>
              </a:rPr>
              <a:t>(as of June 2023)</a:t>
            </a:r>
            <a:endParaRPr lang="en-US" sz="1200" dirty="0">
              <a:solidFill>
                <a:schemeClr val="accent5"/>
              </a:solidFill>
            </a:endParaRPr>
          </a:p>
          <a:p>
            <a:endParaRPr lang="en-US" dirty="0"/>
          </a:p>
        </p:txBody>
      </p:sp>
    </p:spTree>
    <p:extLst>
      <p:ext uri="{BB962C8B-B14F-4D97-AF65-F5344CB8AC3E}">
        <p14:creationId xmlns:p14="http://schemas.microsoft.com/office/powerpoint/2010/main" val="152900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909523" y="5180584"/>
            <a:ext cx="63729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securian.com/name-name</a:t>
            </a:r>
            <a:br>
              <a:rPr lang="en-US" sz="2800" b="1" dirty="0"/>
            </a:br>
            <a:r>
              <a:rPr lang="en-US" sz="2800" dirty="0"/>
              <a:t>to schedule a meeting, request a quote and access marketing materials</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718844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407281-2291-9D40-A2BF-9ECD47AA71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3118" y="1951073"/>
            <a:ext cx="2950535" cy="2950535"/>
          </a:xfrm>
          <a:prstGeom prst="rect">
            <a:avLst/>
          </a:prstGeom>
        </p:spPr>
      </p:pic>
      <p:pic>
        <p:nvPicPr>
          <p:cNvPr id="12" name="Graphic 11">
            <a:extLst>
              <a:ext uri="{FF2B5EF4-FFF2-40B4-BE49-F238E27FC236}">
                <a16:creationId xmlns:a16="http://schemas.microsoft.com/office/drawing/2014/main" id="{5A55600F-A05A-6641-83D2-CB54B1A643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8344" y="1951073"/>
            <a:ext cx="2950535" cy="2950535"/>
          </a:xfrm>
          <a:prstGeom prst="rect">
            <a:avLst/>
          </a:prstGeom>
        </p:spPr>
      </p:pic>
      <p:sp>
        <p:nvSpPr>
          <p:cNvPr id="14" name="Oval 13">
            <a:extLst>
              <a:ext uri="{FF2B5EF4-FFF2-40B4-BE49-F238E27FC236}">
                <a16:creationId xmlns:a16="http://schemas.microsoft.com/office/drawing/2014/main" id="{6D7A7C6D-F614-1348-BEFA-A82AD5496100}"/>
              </a:ext>
            </a:extLst>
          </p:cNvPr>
          <p:cNvSpPr/>
          <p:nvPr/>
        </p:nvSpPr>
        <p:spPr>
          <a:xfrm>
            <a:off x="4681426" y="2009551"/>
            <a:ext cx="2829145" cy="2829145"/>
          </a:xfrm>
          <a:prstGeom prst="ellipse">
            <a:avLst/>
          </a:prstGeom>
          <a:solidFill>
            <a:schemeClr val="bg1"/>
          </a:solidFill>
          <a:ln w="1143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BD425A-8A37-4128-B2F8-C1194D529E89}"/>
              </a:ext>
            </a:extLst>
          </p:cNvPr>
          <p:cNvSpPr>
            <a:spLocks noGrp="1"/>
          </p:cNvSpPr>
          <p:nvPr>
            <p:ph idx="1"/>
          </p:nvPr>
        </p:nvSpPr>
        <p:spPr>
          <a:xfrm>
            <a:off x="2816193" y="5200904"/>
            <a:ext cx="6474549" cy="2724912"/>
          </a:xfrm>
        </p:spPr>
        <p:txBody>
          <a:bodyPr/>
          <a:lstStyle/>
          <a:p>
            <a:pPr marL="0" indent="0" algn="ctr">
              <a:lnSpc>
                <a:spcPct val="100000"/>
              </a:lnSpc>
              <a:spcBef>
                <a:spcPts val="0"/>
              </a:spcBef>
              <a:buNone/>
            </a:pPr>
            <a:r>
              <a:rPr lang="en-US" sz="2800" dirty="0"/>
              <a:t>Go to </a:t>
            </a:r>
            <a:r>
              <a:rPr lang="en-US" sz="2800" b="1" dirty="0">
                <a:solidFill>
                  <a:schemeClr val="accent1"/>
                </a:solidFill>
              </a:rPr>
              <a:t>securian.com/</a:t>
            </a:r>
            <a:r>
              <a:rPr lang="en-US" sz="2800" b="1" dirty="0" err="1">
                <a:solidFill>
                  <a:schemeClr val="accent1"/>
                </a:solidFill>
              </a:rPr>
              <a:t>securecare</a:t>
            </a:r>
            <a:r>
              <a:rPr lang="en-US" sz="2800" b="1" dirty="0">
                <a:solidFill>
                  <a:schemeClr val="accent1"/>
                </a:solidFill>
              </a:rPr>
              <a:t>-tools</a:t>
            </a:r>
            <a:br>
              <a:rPr lang="en-US" sz="2800" b="1" dirty="0"/>
            </a:br>
            <a:r>
              <a:rPr lang="en-US" sz="2800" dirty="0"/>
              <a:t>for marketing materials </a:t>
            </a:r>
          </a:p>
        </p:txBody>
      </p:sp>
      <p:pic>
        <p:nvPicPr>
          <p:cNvPr id="7" name="Graphic 6">
            <a:extLst>
              <a:ext uri="{FF2B5EF4-FFF2-40B4-BE49-F238E27FC236}">
                <a16:creationId xmlns:a16="http://schemas.microsoft.com/office/drawing/2014/main" id="{95282824-8F18-1D44-B438-D846DCC0E0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880" y="2533179"/>
            <a:ext cx="1935177" cy="1935177"/>
          </a:xfrm>
          <a:prstGeom prst="rect">
            <a:avLst/>
          </a:prstGeom>
        </p:spPr>
      </p:pic>
    </p:spTree>
    <p:extLst>
      <p:ext uri="{BB962C8B-B14F-4D97-AF65-F5344CB8AC3E}">
        <p14:creationId xmlns:p14="http://schemas.microsoft.com/office/powerpoint/2010/main" val="2635186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DF98488-4369-4F81-AEE8-108C2A12D452}"/>
              </a:ext>
            </a:extLst>
          </p:cNvPr>
          <p:cNvSpPr txBox="1">
            <a:spLocks/>
          </p:cNvSpPr>
          <p:nvPr/>
        </p:nvSpPr>
        <p:spPr>
          <a:xfrm>
            <a:off x="895350" y="1327007"/>
            <a:ext cx="10401300" cy="417529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Please keep in mind that the primary reason to purchase a life insurance product is the death benefit.</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Life insurance products contain charges, such as Cost of Insurance Charge, Cash Extra Charge, and Additional Agreements Charge (which we refer to as mortality charges), and Premium Charge, Monthly Policy Charge, Policy Issue Charge, Transaction Charge and Surrender Charge (which we refer to as expense charges). These policies may contain restrictions, such as surrender periods. </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Insurance policy guarantees are subject to the financial strength and claims-paying ability of the issuing insurance company.</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Product features</a:t>
            </a:r>
            <a:r>
              <a:rPr lang="en-US" sz="900" dirty="0"/>
              <a:t>, including limitations and exclusions,</a:t>
            </a:r>
            <a:r>
              <a:rPr lang="en-US" sz="900" dirty="0">
                <a:ea typeface="Calibri" panose="020F0502020204030204" pitchFamily="34" charset="0"/>
                <a:cs typeface="Times New Roman" panose="02020603050405020304" pitchFamily="18" charset="0"/>
              </a:rPr>
              <a:t> and availability may vary by state.</a:t>
            </a:r>
          </a:p>
          <a:p>
            <a:pPr marL="0" indent="0">
              <a:lnSpc>
                <a:spcPct val="107000"/>
              </a:lnSpc>
              <a:buNone/>
            </a:pPr>
            <a:r>
              <a:rPr lang="en-US" sz="900" dirty="0"/>
              <a:t>SecureCare Universal Life Insurance includes the Acceleration for Long-Term Care Agreement. The Acceleration for Long-Term Care Agreement and Extension of Long-Term Care Benefits Agreements are tax qualified long-term care agreements that cover care such as nursing care, home and community-based care, and informal care as defined in these agreements. These agreements provide for the payment of a monthly benefit for qualified long-term care services. These insurance benefits under Section 7702B of the Internal Revenue Code, as amended. However, due to uncertainty in the tax law, benefits paid under these agreements may be taxable.</a:t>
            </a:r>
          </a:p>
          <a:p>
            <a:pPr marL="0" indent="0">
              <a:lnSpc>
                <a:spcPct val="107000"/>
              </a:lnSpc>
              <a:buNone/>
            </a:pPr>
            <a:r>
              <a:rPr lang="en-US" sz="900" dirty="0"/>
              <a:t>SecureCare III</a:t>
            </a:r>
            <a:r>
              <a:rPr lang="en-US" sz="900" baseline="30000" dirty="0"/>
              <a:t>TM</a:t>
            </a:r>
            <a:r>
              <a:rPr lang="en-US" sz="900" dirty="0"/>
              <a:t> includes the Acceleration for Long-Term Care Agreement and Extension of Long-Term Care Agreement. These two agreements are tax qualified long-term care agreements that cover care such as nursing care, home and community-based care, and informal care as defined in the agreement. These agreements provide for the payment of a monthly benefit for qualified long-term care services. These agreements are intended to provide federally tax qualified long-term care insurance benefits under Section 7702B of the Internal Revenue Code, as amended. However, due to uncertainty in the tax law, benefits paid under these agreements may be taxable. Please ensure that your clients consult a tax advisor regarding long-term care benefit payments, or when taking  a loan or withdrawal from a life insurance </a:t>
            </a:r>
            <a:r>
              <a:rPr lang="en-US" sz="900"/>
              <a:t>contract.</a:t>
            </a:r>
            <a:br>
              <a:rPr lang="en-US" sz="800" dirty="0">
                <a:solidFill>
                  <a:prstClr val="black"/>
                </a:solidFill>
                <a:latin typeface="Segoe UI" panose="020B0502040204020203" pitchFamily="34" charset="0"/>
              </a:rPr>
            </a:br>
            <a:endParaRPr lang="en-US" sz="1800" dirty="0">
              <a:solidFill>
                <a:srgbClr val="000000"/>
              </a:solidFill>
              <a:latin typeface="Segoe UI" panose="020B0502040204020203" pitchFamily="34" charset="0"/>
            </a:endParaRPr>
          </a:p>
          <a:p>
            <a:pPr marL="0" indent="0">
              <a:lnSpc>
                <a:spcPct val="107000"/>
              </a:lnSpc>
              <a:spcBef>
                <a:spcPts val="0"/>
              </a:spcBef>
              <a:spcAft>
                <a:spcPts val="800"/>
              </a:spcAft>
              <a:buNone/>
            </a:pPr>
            <a:r>
              <a:rPr lang="en-US" sz="900" dirty="0"/>
              <a:t>The death benefit proceeds, return of premium amount and long-term care benefit amounts depend, in part, on the return of premium option selected on the policy application. For more information, regarding return of premium options, please review the policy carefully. </a:t>
            </a:r>
            <a:br>
              <a:rPr lang="en-US" sz="900" dirty="0"/>
            </a:br>
            <a:br>
              <a:rPr lang="en-US" sz="900" dirty="0">
                <a:ea typeface="Calibri" panose="020F0502020204030204" pitchFamily="34" charset="0"/>
                <a:cs typeface="Times New Roman" panose="02020603050405020304" pitchFamily="18" charset="0"/>
              </a:rPr>
            </a:br>
            <a:r>
              <a:rPr lang="en-US" sz="900" dirty="0">
                <a:ea typeface="Calibri" panose="020F0502020204030204" pitchFamily="34" charset="0"/>
                <a:cs typeface="Times New Roman" panose="02020603050405020304" pitchFamily="18" charset="0"/>
              </a:rPr>
              <a:t>The optional Long-Term Care Inflation Protection Agreement is available with 3% simple interest, 3% compound interest, 5% simple interest or 5% compound interest.</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Due to uncertainty in the tax law, chronic illness benefits paid from a life insurance contract may be taxable. Please ensure that your clients consult a tax advisor regarding chronic illness care benefit payments from a life insurance contract. </a:t>
            </a:r>
          </a:p>
          <a:p>
            <a:pPr marL="0" indent="0">
              <a:lnSpc>
                <a:spcPct val="107000"/>
              </a:lnSpc>
              <a:spcBef>
                <a:spcPts val="0"/>
              </a:spcBef>
              <a:spcAft>
                <a:spcPts val="800"/>
              </a:spcAft>
              <a:buNone/>
            </a:pPr>
            <a:r>
              <a:rPr lang="en-US" sz="900" dirty="0">
                <a:ea typeface="Calibri" panose="020F0502020204030204" pitchFamily="34" charset="0"/>
                <a:cs typeface="Times New Roman" panose="02020603050405020304" pitchFamily="18" charset="0"/>
              </a:rPr>
              <a:t>The Accelerated Death Benefit for Chronic Illness Agreement may not cover all of the costs associated with chronic illness. The Agreement is generally not subject to health insurance requirements and does not provide long-term care insurance subject to state long-term care insurance law. This Agreement is not a state-approved Partnership for Long Term Care Program Agreement and is not a Medicare supplement policy. Receipt of chronic illness benefit payments under this agreement may adversely affect eligibility for Medicaid or other government benefits or entitlements.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200" dirty="0">
                <a:latin typeface="+mj-l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endParaRPr lang="en-US" sz="1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873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 Accelerated Death Benefit for Chronic Illness Agreement is a life insurance policy agreement that provides an option to accelerate the death benefit in the event that the insured becomes chronically ill. The accumulation value, surrender value, loan value, and death benefit will be reduced by a chronic illness benefit payment under this agreement. 	</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Additional agreements may be available. Agreements may be subject to additional costs and restrictions. Agreements may not be available in all states or may exist under a different name in various states and may not be available in combination with other agreements.</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To be eligible for benefits, the insured must be a chronically ill individual and have been prescribed qualified long-term care services pursuant to a plan of care prescribed by a licensed health care practitioner.</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Qualified long-term care services received outside the United States, its territories or possessions are limited to the non-United States monthly benefit limit. If the insured returns to the United States, the non-United States monthly benefit limit will no longer apply.</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 death proceeds will be reduced by a long-term care or terminal illness benefit payment under this policy. Clients should consult a tax advisor regarding long-term care benefit payments, terminal illness benefit payments, or when taking a loan or withdrawal from a life insurance contract.</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This information should not be considered as tax or legal advice. Clients should consult their tax or legal advisor regarding their own tax or legal situation. </a:t>
            </a:r>
          </a:p>
          <a:p>
            <a:pPr marL="0" indent="0">
              <a:lnSpc>
                <a:spcPct val="107000"/>
              </a:lnSpc>
              <a:spcBef>
                <a:spcPts val="0"/>
              </a:spcBef>
              <a:spcAft>
                <a:spcPts val="800"/>
              </a:spcAft>
              <a:buNone/>
            </a:pPr>
            <a:r>
              <a:rPr lang="en-US" sz="900" dirty="0">
                <a:latin typeface="+mj-lt"/>
                <a:ea typeface="Calibri" panose="020F0502020204030204" pitchFamily="34" charset="0"/>
                <a:cs typeface="Times New Roman" panose="02020603050405020304" pitchFamily="18" charset="0"/>
              </a:rPr>
              <a:t>These are general marketing materials and, accordingly, should not be considered investment advice or a recommendation that any particular product or feature is appropriate or suitable for any particular individual. These materials are based on hypothetical scenarios and are not designed for any particular individual or group of individuals (for example, any demographic group by age or occupation). The materials were prepared for financial professionals who are experienced in investment and/or insurance matters. As a result, they should not be reviewed or relied on by any other persons. Securian Financial Group, and its subsidiaries, have a financial interest in the sale of their products.</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75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F0F1C-1DA5-42BD-97F9-8E1EB22F26A2}"/>
              </a:ext>
            </a:extLst>
          </p:cNvPr>
          <p:cNvSpPr>
            <a:spLocks noGrp="1"/>
          </p:cNvSpPr>
          <p:nvPr>
            <p:ph idx="1"/>
          </p:nvPr>
        </p:nvSpPr>
        <p:spPr>
          <a:xfrm>
            <a:off x="895350" y="1492471"/>
            <a:ext cx="10401300" cy="2724912"/>
          </a:xfrm>
        </p:spPr>
        <p:txBody>
          <a:bodyPr/>
          <a:lstStyle/>
          <a:p>
            <a:pPr marL="0" indent="0">
              <a:lnSpc>
                <a:spcPct val="107000"/>
              </a:lnSpc>
              <a:spcBef>
                <a:spcPts val="0"/>
              </a:spcBef>
              <a:spcAft>
                <a:spcPts val="800"/>
              </a:spcAft>
              <a:buNone/>
            </a:pPr>
            <a:r>
              <a:rPr lang="en-US" sz="900" dirty="0">
                <a:solidFill>
                  <a:schemeClr val="tx1"/>
                </a:solidFill>
                <a:latin typeface="+mj-lt"/>
                <a:ea typeface="Calibri" panose="020F0502020204030204" pitchFamily="34" charset="0"/>
                <a:cs typeface="Times New Roman" panose="02020603050405020304" pitchFamily="18" charset="0"/>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obligations under the policies or contracts it issues.</a:t>
            </a:r>
          </a:p>
          <a:p>
            <a:pPr marL="0" indent="0">
              <a:lnSpc>
                <a:spcPct val="107000"/>
              </a:lnSpc>
              <a:spcBef>
                <a:spcPts val="0"/>
              </a:spcBef>
              <a:spcAft>
                <a:spcPts val="800"/>
              </a:spcAft>
              <a:buNone/>
            </a:pPr>
            <a:r>
              <a:rPr lang="en-US" sz="900" dirty="0">
                <a:solidFill>
                  <a:schemeClr val="tx1"/>
                </a:solidFill>
                <a:latin typeface="+mj-lt"/>
                <a:ea typeface="Calibri" panose="020F0502020204030204" pitchFamily="34" charset="0"/>
                <a:cs typeface="Times New Roman" panose="02020603050405020304" pitchFamily="18" charset="0"/>
              </a:rPr>
              <a:t>Securian Financial is the marketing name for Securian Financial Group, Inc., and its subsidiaries. Minnesota Life Insurance Company and Securian Life Insurance Company are subsidiaries of Securian Financial Group, Inc.</a:t>
            </a:r>
          </a:p>
          <a:p>
            <a:pPr marL="0" indent="0">
              <a:lnSpc>
                <a:spcPct val="107000"/>
              </a:lnSpc>
              <a:spcBef>
                <a:spcPts val="0"/>
              </a:spcBef>
              <a:spcAft>
                <a:spcPts val="800"/>
              </a:spcAft>
              <a:buNone/>
            </a:pPr>
            <a:r>
              <a:rPr lang="en-US" sz="900" b="1" dirty="0">
                <a:solidFill>
                  <a:schemeClr val="tx1"/>
                </a:solidFill>
                <a:latin typeface="+mj-lt"/>
                <a:ea typeface="Calibri" panose="020F0502020204030204" pitchFamily="34" charset="0"/>
                <a:cs typeface="Times New Roman" panose="02020603050405020304" pitchFamily="18" charset="0"/>
              </a:rPr>
              <a:t>For financial professional and internal training use only.</a:t>
            </a:r>
            <a:r>
              <a:rPr lang="en-US" sz="900" dirty="0">
                <a:solidFill>
                  <a:schemeClr val="tx1"/>
                </a:solidFill>
                <a:latin typeface="+mj-lt"/>
                <a:ea typeface="Calibri" panose="020F0502020204030204" pitchFamily="34" charset="0"/>
                <a:cs typeface="Times New Roman" panose="02020603050405020304" pitchFamily="18" charset="0"/>
              </a:rPr>
              <a:t> This material may not be reproduced in any form where it is accessible to the general public</a:t>
            </a:r>
            <a:r>
              <a:rPr lang="en-US" sz="1200" dirty="0">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200" dirty="0">
              <a:effectLst/>
              <a:latin typeface="+mj-lt"/>
              <a:ea typeface="Calibri" panose="020F0502020204030204" pitchFamily="34" charset="0"/>
              <a:cs typeface="Times New Roman" panose="02020603050405020304" pitchFamily="18" charset="0"/>
            </a:endParaRPr>
          </a:p>
        </p:txBody>
      </p:sp>
      <p:sp>
        <p:nvSpPr>
          <p:cNvPr id="4" name="Text Placeholder 4">
            <a:extLst>
              <a:ext uri="{FF2B5EF4-FFF2-40B4-BE49-F238E27FC236}">
                <a16:creationId xmlns:a16="http://schemas.microsoft.com/office/drawing/2014/main" id="{9FE7C292-DC0F-48E4-995C-63AD3A540C5A}"/>
              </a:ext>
            </a:extLst>
          </p:cNvPr>
          <p:cNvSpPr txBox="1">
            <a:spLocks/>
          </p:cNvSpPr>
          <p:nvPr/>
        </p:nvSpPr>
        <p:spPr>
          <a:xfrm>
            <a:off x="0" y="5410200"/>
            <a:ext cx="6896100" cy="1447800"/>
          </a:xfrm>
          <a:prstGeom prst="rect">
            <a:avLst/>
          </a:prstGeom>
        </p:spPr>
        <p:txBody>
          <a:bodyPr vert="horz" lIns="0" tIns="0" rIns="0" bIns="347472" rtlCol="0" anchor="b" anchorCtr="0">
            <a:noAutofit/>
          </a:bodyPr>
          <a:lstStyle>
            <a:lvl1pPr marL="685800" marR="0" indent="0" algn="l" defTabSz="457200" rtl="0" eaLnBrk="1" fontAlgn="auto" latinLnBrk="0" hangingPunct="1">
              <a:lnSpc>
                <a:spcPts val="900"/>
              </a:lnSpc>
              <a:spcBef>
                <a:spcPts val="0"/>
              </a:spcBef>
              <a:spcAft>
                <a:spcPts val="215"/>
              </a:spcAft>
              <a:buClrTx/>
              <a:buSzTx/>
              <a:buFontTx/>
              <a:buNone/>
              <a:tabLst/>
              <a:defRPr sz="600" kern="1200">
                <a:solidFill>
                  <a:schemeClr val="tx1"/>
                </a:solidFill>
                <a:latin typeface="+mn-lt"/>
                <a:ea typeface="+mn-ea"/>
                <a:cs typeface="+mn-cs"/>
              </a:defRPr>
            </a:lvl1pPr>
            <a:lvl2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2pPr>
            <a:lvl3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3pPr>
            <a:lvl4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4pPr>
            <a:lvl5pPr marL="685800" indent="0" algn="l" defTabSz="914400" rtl="0" eaLnBrk="1" latinLnBrk="0" hangingPunct="1">
              <a:lnSpc>
                <a:spcPts val="2600"/>
              </a:lnSpc>
              <a:spcBef>
                <a:spcPts val="500"/>
              </a:spcBef>
              <a:spcAft>
                <a:spcPts val="400"/>
              </a:spcAft>
              <a:buFontTx/>
              <a:buNone/>
              <a:defRPr sz="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0" indent="0">
              <a:lnSpc>
                <a:spcPct val="100000"/>
              </a:lnSpc>
              <a:spcAft>
                <a:spcPts val="450"/>
              </a:spcAft>
              <a:tabLst/>
              <a:defRPr/>
            </a:pPr>
            <a:r>
              <a:rPr lang="en-US" sz="900" b="1" spc="15"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00" b="1" spc="15" dirty="0">
                <a:solidFill>
                  <a:srgbClr val="000000"/>
                </a:solidFill>
                <a:latin typeface="Arial" panose="020B0604020202020204" pitchFamily="34" charset="0"/>
                <a:ea typeface="Times New Roman" panose="02020603050405020304" pitchFamily="18" charset="0"/>
                <a:cs typeface="Times-Roman"/>
              </a:rPr>
            </a:br>
            <a:r>
              <a:rPr lang="en-US" sz="900" b="1" spc="15" dirty="0" err="1">
                <a:solidFill>
                  <a:srgbClr val="0C7B3F"/>
                </a:solidFill>
                <a:latin typeface="Arial" panose="020B0604020202020204" pitchFamily="34" charset="0"/>
                <a:ea typeface="Times New Roman" panose="02020603050405020304" pitchFamily="18" charset="0"/>
                <a:cs typeface="Times-Roman"/>
              </a:rPr>
              <a:t>securian.com</a:t>
            </a:r>
            <a:endParaRPr lang="en-US" sz="900" dirty="0">
              <a:solidFill>
                <a:srgbClr val="000000"/>
              </a:solidFill>
              <a:latin typeface="Times-Roman"/>
              <a:ea typeface="Times New Roman" panose="02020603050405020304" pitchFamily="18" charset="0"/>
              <a:cs typeface="Times-Roman"/>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400 Robert Street North, St. Paul, MN 55101-2098</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spc="5" dirty="0">
                <a:solidFill>
                  <a:srgbClr val="323232"/>
                </a:solidFill>
                <a:ea typeface="Times New Roman" panose="02020603050405020304" pitchFamily="18" charset="0"/>
                <a:cs typeface="HurmeGeometricSans3-Regular" panose="020B0500020000000000" pitchFamily="34" charset="0"/>
              </a:rPr>
              <a:t>©2024 Securian Financial Group, Inc. All rights reserved.</a:t>
            </a:r>
          </a:p>
          <a:p>
            <a:pPr marL="920750" indent="0">
              <a:lnSpc>
                <a:spcPct val="100000"/>
              </a:lnSpc>
              <a:tabLst/>
              <a:defRPr/>
            </a:pPr>
            <a:endParaRPr lang="en-US" sz="900" spc="-10" dirty="0">
              <a:solidFill>
                <a:srgbClr val="323232"/>
              </a:solidFill>
              <a:ea typeface="Times New Roman" panose="02020603050405020304" pitchFamily="18" charset="0"/>
              <a:cs typeface="HurmeGeometricSans3-Regular" panose="020B0500020000000000" pitchFamily="34" charset="0"/>
            </a:endParaRPr>
          </a:p>
          <a:p>
            <a:pPr marL="920750" indent="0">
              <a:lnSpc>
                <a:spcPct val="100000"/>
              </a:lnSpc>
              <a:tabLst/>
              <a:defRPr/>
            </a:pPr>
            <a:r>
              <a:rPr lang="en-US" sz="900" spc="5" dirty="0">
                <a:solidFill>
                  <a:srgbClr val="323232"/>
                </a:solidFill>
                <a:ea typeface="Times New Roman" panose="02020603050405020304" pitchFamily="18" charset="0"/>
                <a:cs typeface="HurmeGeometricSans3-Regular" panose="020B0500020000000000" pitchFamily="34" charset="0"/>
              </a:rPr>
              <a:t>F106816-5CA  Rev 7-2024   DOFU 7-2024</a:t>
            </a:r>
            <a:br>
              <a:rPr lang="en-US" sz="900" spc="5" dirty="0">
                <a:solidFill>
                  <a:srgbClr val="323232"/>
                </a:solidFill>
                <a:ea typeface="Times New Roman" panose="02020603050405020304" pitchFamily="18" charset="0"/>
                <a:cs typeface="HurmeGeometricSans3-Regular" panose="020B0500020000000000" pitchFamily="34" charset="0"/>
              </a:rPr>
            </a:br>
            <a:r>
              <a:rPr lang="en-US" sz="900" b="0" i="0" dirty="0">
                <a:solidFill>
                  <a:srgbClr val="212529"/>
                </a:solidFill>
                <a:effectLst/>
              </a:rPr>
              <a:t>3402236</a:t>
            </a:r>
            <a:endParaRPr lang="en-US" sz="900" spc="-10" dirty="0">
              <a:solidFill>
                <a:srgbClr val="323232"/>
              </a:solidFill>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118583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EE6E5-A102-9748-8374-8000E93A74CC}"/>
              </a:ext>
            </a:extLst>
          </p:cNvPr>
          <p:cNvSpPr>
            <a:spLocks noGrp="1"/>
          </p:cNvSpPr>
          <p:nvPr>
            <p:ph type="title"/>
          </p:nvPr>
        </p:nvSpPr>
        <p:spPr/>
        <p:txBody>
          <a:bodyPr/>
          <a:lstStyle/>
          <a:p>
            <a:r>
              <a:rPr lang="en-US" dirty="0"/>
              <a:t>Why LTC?</a:t>
            </a:r>
          </a:p>
        </p:txBody>
      </p:sp>
      <p:sp>
        <p:nvSpPr>
          <p:cNvPr id="4" name="Content Placeholder 3">
            <a:extLst>
              <a:ext uri="{FF2B5EF4-FFF2-40B4-BE49-F238E27FC236}">
                <a16:creationId xmlns:a16="http://schemas.microsoft.com/office/drawing/2014/main" id="{F50B2880-DBDD-8E46-A7C1-D8FB460E7805}"/>
              </a:ext>
            </a:extLst>
          </p:cNvPr>
          <p:cNvSpPr>
            <a:spLocks noGrp="1"/>
          </p:cNvSpPr>
          <p:nvPr>
            <p:ph sz="half" idx="2"/>
          </p:nvPr>
        </p:nvSpPr>
        <p:spPr>
          <a:xfrm>
            <a:off x="876302" y="4090971"/>
            <a:ext cx="2036232" cy="1883061"/>
          </a:xfrm>
        </p:spPr>
        <p:txBody>
          <a:bodyPr/>
          <a:lstStyle/>
          <a:p>
            <a:r>
              <a:rPr lang="en-US" sz="2400" dirty="0"/>
              <a:t>Need</a:t>
            </a:r>
          </a:p>
          <a:p>
            <a:r>
              <a:rPr lang="en-US" sz="1800" b="1" dirty="0"/>
              <a:t>Most retirees will need some form of LTC</a:t>
            </a:r>
            <a:endParaRPr lang="en-US" sz="1800" b="1" baseline="30000" dirty="0"/>
          </a:p>
          <a:p>
            <a:endParaRPr lang="en-US" dirty="0">
              <a:solidFill>
                <a:schemeClr val="tx1"/>
              </a:solidFill>
            </a:endParaRPr>
          </a:p>
        </p:txBody>
      </p:sp>
      <p:sp>
        <p:nvSpPr>
          <p:cNvPr id="5" name="Content Placeholder 4">
            <a:extLst>
              <a:ext uri="{FF2B5EF4-FFF2-40B4-BE49-F238E27FC236}">
                <a16:creationId xmlns:a16="http://schemas.microsoft.com/office/drawing/2014/main" id="{779A1F51-4C81-204A-9D66-892ABD1C37E5}"/>
              </a:ext>
            </a:extLst>
          </p:cNvPr>
          <p:cNvSpPr>
            <a:spLocks noGrp="1"/>
          </p:cNvSpPr>
          <p:nvPr>
            <p:ph sz="half" idx="10"/>
          </p:nvPr>
        </p:nvSpPr>
        <p:spPr>
          <a:xfrm>
            <a:off x="4419600" y="4085752"/>
            <a:ext cx="2235200" cy="1883061"/>
          </a:xfrm>
        </p:spPr>
        <p:txBody>
          <a:bodyPr/>
          <a:lstStyle/>
          <a:p>
            <a:r>
              <a:rPr lang="en-US" sz="2400" dirty="0"/>
              <a:t>Cost</a:t>
            </a:r>
          </a:p>
          <a:p>
            <a:r>
              <a:rPr lang="en-US" sz="1800" b="1" dirty="0"/>
              <a:t>Median annual cost of LTC between $50,000-$100,000</a:t>
            </a:r>
            <a:r>
              <a:rPr lang="en-US" sz="1800" b="1" baseline="30000" dirty="0"/>
              <a:t>1</a:t>
            </a:r>
            <a:endParaRPr lang="en-US" sz="1800" b="1" dirty="0"/>
          </a:p>
          <a:p>
            <a:endParaRPr lang="en-US" dirty="0"/>
          </a:p>
        </p:txBody>
      </p:sp>
      <p:sp>
        <p:nvSpPr>
          <p:cNvPr id="6" name="Content Placeholder 5">
            <a:extLst>
              <a:ext uri="{FF2B5EF4-FFF2-40B4-BE49-F238E27FC236}">
                <a16:creationId xmlns:a16="http://schemas.microsoft.com/office/drawing/2014/main" id="{FDB73999-80F6-B243-A102-0A46492457A9}"/>
              </a:ext>
            </a:extLst>
          </p:cNvPr>
          <p:cNvSpPr>
            <a:spLocks noGrp="1"/>
          </p:cNvSpPr>
          <p:nvPr>
            <p:ph sz="half" idx="11"/>
          </p:nvPr>
        </p:nvSpPr>
        <p:spPr>
          <a:xfrm>
            <a:off x="7924800" y="4085752"/>
            <a:ext cx="2235200" cy="1883061"/>
          </a:xfrm>
        </p:spPr>
        <p:txBody>
          <a:bodyPr/>
          <a:lstStyle/>
          <a:p>
            <a:r>
              <a:rPr lang="en-US" sz="2400" dirty="0">
                <a:solidFill>
                  <a:schemeClr val="tx1"/>
                </a:solidFill>
              </a:rPr>
              <a:t>Concern</a:t>
            </a:r>
          </a:p>
          <a:p>
            <a:r>
              <a:rPr lang="en-US" sz="1800" b="1" dirty="0">
                <a:solidFill>
                  <a:schemeClr val="tx1"/>
                </a:solidFill>
              </a:rPr>
              <a:t>7 out of 10 seniors prefer to receive care at home</a:t>
            </a:r>
            <a:r>
              <a:rPr lang="en-US" sz="1800" b="1" baseline="30000" dirty="0">
                <a:solidFill>
                  <a:schemeClr val="tx1"/>
                </a:solidFill>
              </a:rPr>
              <a:t>2</a:t>
            </a:r>
          </a:p>
          <a:p>
            <a:endParaRPr lang="en-US" dirty="0">
              <a:solidFill>
                <a:schemeClr val="tx1"/>
              </a:solidFill>
            </a:endParaRPr>
          </a:p>
        </p:txBody>
      </p:sp>
      <p:sp>
        <p:nvSpPr>
          <p:cNvPr id="7" name="TextBox 6">
            <a:extLst>
              <a:ext uri="{FF2B5EF4-FFF2-40B4-BE49-F238E27FC236}">
                <a16:creationId xmlns:a16="http://schemas.microsoft.com/office/drawing/2014/main" id="{C85B9368-9214-B74A-ADCF-A019D9C585ED}"/>
              </a:ext>
            </a:extLst>
          </p:cNvPr>
          <p:cNvSpPr txBox="1"/>
          <p:nvPr/>
        </p:nvSpPr>
        <p:spPr>
          <a:xfrm>
            <a:off x="867172" y="6090775"/>
            <a:ext cx="9534128" cy="307777"/>
          </a:xfrm>
          <a:prstGeom prst="rect">
            <a:avLst/>
          </a:prstGeom>
          <a:noFill/>
        </p:spPr>
        <p:txBody>
          <a:bodyPr wrap="square" lIns="0" tIns="0" rIns="0" bIns="0" rtlCol="0">
            <a:spAutoFit/>
          </a:bodyPr>
          <a:lstStyle/>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a:p>
            <a:pPr marL="137160" marR="0" lvl="0" indent="-137160" algn="l" defTabSz="914400" rtl="0" eaLnBrk="1" fontAlgn="auto" latinLnBrk="0" hangingPunct="1">
              <a:lnSpc>
                <a:spcPct val="100000"/>
              </a:lnSpc>
              <a:spcBef>
                <a:spcPts val="0"/>
              </a:spcBef>
              <a:spcAft>
                <a:spcPts val="0"/>
              </a:spcAft>
              <a:buClrTx/>
              <a:buSzTx/>
              <a:buFontTx/>
              <a:buAutoNum type="arabicPeriod"/>
              <a:tabLst/>
              <a:defRPr/>
            </a:pPr>
            <a:r>
              <a:rPr lang="en-US" sz="1000" dirty="0">
                <a:effectLst/>
              </a:rPr>
              <a:t>Aging in Place Statistic, Forbes Health February 21, 2024. </a:t>
            </a:r>
            <a:r>
              <a:rPr lang="en-US" sz="1000" dirty="0">
                <a:effectLst/>
                <a:hlinkClick r:id="rId4"/>
              </a:rPr>
              <a:t>https://www.forbes.com/health/healthy-aging/aging-in-place-statistics</a:t>
            </a:r>
            <a:endParaRPr lang="en-US" sz="1000" dirty="0">
              <a:effectLst/>
            </a:endParaRPr>
          </a:p>
        </p:txBody>
      </p:sp>
      <p:sp>
        <p:nvSpPr>
          <p:cNvPr id="14" name="Oval 13">
            <a:extLst>
              <a:ext uri="{FF2B5EF4-FFF2-40B4-BE49-F238E27FC236}">
                <a16:creationId xmlns:a16="http://schemas.microsoft.com/office/drawing/2014/main" id="{A9E65DC9-B0A0-4B44-811C-90AB38C757DB}"/>
              </a:ext>
            </a:extLst>
          </p:cNvPr>
          <p:cNvSpPr/>
          <p:nvPr/>
        </p:nvSpPr>
        <p:spPr>
          <a:xfrm>
            <a:off x="4424708" y="2255381"/>
            <a:ext cx="1600200" cy="1600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0EB06E8-E71E-5042-8C71-BD3CB7C8B312}"/>
              </a:ext>
            </a:extLst>
          </p:cNvPr>
          <p:cNvSpPr/>
          <p:nvPr/>
        </p:nvSpPr>
        <p:spPr>
          <a:xfrm>
            <a:off x="867172" y="2260600"/>
            <a:ext cx="1600200" cy="16002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0D33E8CB-B07E-9F42-92D0-D073E1DE17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7611" y="2697384"/>
            <a:ext cx="675147" cy="675147"/>
          </a:xfrm>
          <a:prstGeom prst="rect">
            <a:avLst/>
          </a:prstGeom>
        </p:spPr>
      </p:pic>
      <p:pic>
        <p:nvPicPr>
          <p:cNvPr id="9" name="Graphic 8">
            <a:extLst>
              <a:ext uri="{FF2B5EF4-FFF2-40B4-BE49-F238E27FC236}">
                <a16:creationId xmlns:a16="http://schemas.microsoft.com/office/drawing/2014/main" id="{33F2B796-A18B-B84C-8CF9-0951F96ADD2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25" y="2697953"/>
            <a:ext cx="675147" cy="675147"/>
          </a:xfrm>
          <a:prstGeom prst="rect">
            <a:avLst/>
          </a:prstGeom>
        </p:spPr>
      </p:pic>
      <p:pic>
        <p:nvPicPr>
          <p:cNvPr id="10" name="Graphic 9">
            <a:extLst>
              <a:ext uri="{FF2B5EF4-FFF2-40B4-BE49-F238E27FC236}">
                <a16:creationId xmlns:a16="http://schemas.microsoft.com/office/drawing/2014/main" id="{85414FC7-3212-0A46-B82B-B656E6E9BE6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4702" y="2688890"/>
            <a:ext cx="675147" cy="675147"/>
          </a:xfrm>
          <a:prstGeom prst="rect">
            <a:avLst/>
          </a:prstGeom>
        </p:spPr>
      </p:pic>
      <p:sp>
        <p:nvSpPr>
          <p:cNvPr id="15" name="Oval 14">
            <a:extLst>
              <a:ext uri="{FF2B5EF4-FFF2-40B4-BE49-F238E27FC236}">
                <a16:creationId xmlns:a16="http://schemas.microsoft.com/office/drawing/2014/main" id="{A310A212-93F8-2F47-B076-C51BDCBDD20B}"/>
              </a:ext>
            </a:extLst>
          </p:cNvPr>
          <p:cNvSpPr/>
          <p:nvPr/>
        </p:nvSpPr>
        <p:spPr>
          <a:xfrm>
            <a:off x="7924798" y="2255381"/>
            <a:ext cx="1600200" cy="16002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84AE32F3-9CD1-7749-A0EE-18BE956BB6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66089" y="2564047"/>
            <a:ext cx="936244" cy="936244"/>
          </a:xfrm>
          <a:prstGeom prst="rect">
            <a:avLst/>
          </a:prstGeom>
        </p:spPr>
      </p:pic>
      <p:cxnSp>
        <p:nvCxnSpPr>
          <p:cNvPr id="21" name="Straight Connector 20">
            <a:extLst>
              <a:ext uri="{FF2B5EF4-FFF2-40B4-BE49-F238E27FC236}">
                <a16:creationId xmlns:a16="http://schemas.microsoft.com/office/drawing/2014/main" id="{2589EEBE-1567-0B42-A6EA-10859B7994D8}"/>
              </a:ext>
            </a:extLst>
          </p:cNvPr>
          <p:cNvCxnSpPr/>
          <p:nvPr/>
        </p:nvCxnSpPr>
        <p:spPr>
          <a:xfrm>
            <a:off x="876300" y="4413995"/>
            <a:ext cx="2514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B00352-913A-694A-B4F1-A4191409A05A}"/>
              </a:ext>
            </a:extLst>
          </p:cNvPr>
          <p:cNvCxnSpPr>
            <a:cxnSpLocks/>
          </p:cNvCxnSpPr>
          <p:nvPr/>
        </p:nvCxnSpPr>
        <p:spPr>
          <a:xfrm>
            <a:off x="4419599" y="4413995"/>
            <a:ext cx="2476501" cy="228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2A3307-AB6E-2A4E-BBAF-9034A7FAE86F}"/>
              </a:ext>
            </a:extLst>
          </p:cNvPr>
          <p:cNvCxnSpPr>
            <a:cxnSpLocks/>
          </p:cNvCxnSpPr>
          <p:nvPr/>
        </p:nvCxnSpPr>
        <p:spPr>
          <a:xfrm>
            <a:off x="7924798" y="4413995"/>
            <a:ext cx="2476501" cy="228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 name="Graphic 22">
            <a:extLst>
              <a:ext uri="{FF2B5EF4-FFF2-40B4-BE49-F238E27FC236}">
                <a16:creationId xmlns:a16="http://schemas.microsoft.com/office/drawing/2014/main" id="{0248D4F8-0477-4058-A5C5-AAC8974720DF}"/>
              </a:ext>
            </a:extLst>
          </p:cNvPr>
          <p:cNvGrpSpPr/>
          <p:nvPr/>
        </p:nvGrpSpPr>
        <p:grpSpPr>
          <a:xfrm>
            <a:off x="4860641" y="2510535"/>
            <a:ext cx="710427" cy="1046574"/>
            <a:chOff x="4911440" y="2595823"/>
            <a:chExt cx="626253" cy="922572"/>
          </a:xfrm>
          <a:solidFill>
            <a:schemeClr val="bg1"/>
          </a:solidFill>
        </p:grpSpPr>
        <p:sp>
          <p:nvSpPr>
            <p:cNvPr id="13" name="Freeform: Shape 12">
              <a:extLst>
                <a:ext uri="{FF2B5EF4-FFF2-40B4-BE49-F238E27FC236}">
                  <a16:creationId xmlns:a16="http://schemas.microsoft.com/office/drawing/2014/main" id="{816A32C1-EC90-4F10-B561-8F3805832F40}"/>
                </a:ext>
              </a:extLst>
            </p:cNvPr>
            <p:cNvSpPr/>
            <p:nvPr/>
          </p:nvSpPr>
          <p:spPr>
            <a:xfrm>
              <a:off x="5114984" y="3007463"/>
              <a:ext cx="214243" cy="380716"/>
            </a:xfrm>
            <a:custGeom>
              <a:avLst/>
              <a:gdLst>
                <a:gd name="connsiteX0" fmla="*/ 116052 w 214243"/>
                <a:gd name="connsiteY0" fmla="*/ 162947 h 380716"/>
                <a:gd name="connsiteX1" fmla="*/ 98907 w 214243"/>
                <a:gd name="connsiteY1" fmla="*/ 157746 h 380716"/>
                <a:gd name="connsiteX2" fmla="*/ 65475 w 214243"/>
                <a:gd name="connsiteY2" fmla="*/ 127514 h 380716"/>
                <a:gd name="connsiteX3" fmla="*/ 76047 w 214243"/>
                <a:gd name="connsiteY3" fmla="*/ 98939 h 380716"/>
                <a:gd name="connsiteX4" fmla="*/ 153200 w 214243"/>
                <a:gd name="connsiteY4" fmla="*/ 105625 h 380716"/>
                <a:gd name="connsiteX5" fmla="*/ 186478 w 214243"/>
                <a:gd name="connsiteY5" fmla="*/ 101441 h 380716"/>
                <a:gd name="connsiteX6" fmla="*/ 184061 w 214243"/>
                <a:gd name="connsiteY6" fmla="*/ 69678 h 380716"/>
                <a:gd name="connsiteX7" fmla="*/ 135884 w 214243"/>
                <a:gd name="connsiteY7" fmla="*/ 44875 h 380716"/>
                <a:gd name="connsiteX8" fmla="*/ 135884 w 214243"/>
                <a:gd name="connsiteY8" fmla="*/ 23558 h 380716"/>
                <a:gd name="connsiteX9" fmla="*/ 109977 w 214243"/>
                <a:gd name="connsiteY9" fmla="*/ 29 h 380716"/>
                <a:gd name="connsiteX10" fmla="*/ 86449 w 214243"/>
                <a:gd name="connsiteY10" fmla="*/ 23558 h 380716"/>
                <a:gd name="connsiteX11" fmla="*/ 86449 w 214243"/>
                <a:gd name="connsiteY11" fmla="*/ 43332 h 380716"/>
                <a:gd name="connsiteX12" fmla="*/ 48330 w 214243"/>
                <a:gd name="connsiteY12" fmla="*/ 60477 h 380716"/>
                <a:gd name="connsiteX13" fmla="*/ 18669 w 214243"/>
                <a:gd name="connsiteY13" fmla="*/ 134772 h 380716"/>
                <a:gd name="connsiteX14" fmla="*/ 83934 w 214243"/>
                <a:gd name="connsiteY14" fmla="*/ 202780 h 380716"/>
                <a:gd name="connsiteX15" fmla="*/ 103308 w 214243"/>
                <a:gd name="connsiteY15" fmla="*/ 208495 h 380716"/>
                <a:gd name="connsiteX16" fmla="*/ 167145 w 214243"/>
                <a:gd name="connsiteY16" fmla="*/ 250958 h 380716"/>
                <a:gd name="connsiteX17" fmla="*/ 158343 w 214243"/>
                <a:gd name="connsiteY17" fmla="*/ 276161 h 380716"/>
                <a:gd name="connsiteX18" fmla="*/ 110109 w 214243"/>
                <a:gd name="connsiteY18" fmla="*/ 290448 h 380716"/>
                <a:gd name="connsiteX19" fmla="*/ 42386 w 214243"/>
                <a:gd name="connsiteY19" fmla="*/ 256158 h 380716"/>
                <a:gd name="connsiteX20" fmla="*/ 9182 w 214243"/>
                <a:gd name="connsiteY20" fmla="*/ 251929 h 380716"/>
                <a:gd name="connsiteX21" fmla="*/ 4953 w 214243"/>
                <a:gd name="connsiteY21" fmla="*/ 285133 h 380716"/>
                <a:gd name="connsiteX22" fmla="*/ 84963 w 214243"/>
                <a:gd name="connsiteY22" fmla="*/ 335254 h 380716"/>
                <a:gd name="connsiteX23" fmla="*/ 84963 w 214243"/>
                <a:gd name="connsiteY23" fmla="*/ 356628 h 380716"/>
                <a:gd name="connsiteX24" fmla="*/ 85363 w 214243"/>
                <a:gd name="connsiteY24" fmla="*/ 360686 h 380716"/>
                <a:gd name="connsiteX25" fmla="*/ 85363 w 214243"/>
                <a:gd name="connsiteY25" fmla="*/ 363829 h 380716"/>
                <a:gd name="connsiteX26" fmla="*/ 86106 w 214243"/>
                <a:gd name="connsiteY26" fmla="*/ 363829 h 380716"/>
                <a:gd name="connsiteX27" fmla="*/ 117237 w 214243"/>
                <a:gd name="connsiteY27" fmla="*/ 379459 h 380716"/>
                <a:gd name="connsiteX28" fmla="*/ 134112 w 214243"/>
                <a:gd name="connsiteY28" fmla="*/ 356628 h 380716"/>
                <a:gd name="connsiteX29" fmla="*/ 134112 w 214243"/>
                <a:gd name="connsiteY29" fmla="*/ 350913 h 380716"/>
                <a:gd name="connsiteX30" fmla="*/ 134569 w 214243"/>
                <a:gd name="connsiteY30" fmla="*/ 350913 h 380716"/>
                <a:gd name="connsiteX31" fmla="*/ 134569 w 214243"/>
                <a:gd name="connsiteY31" fmla="*/ 336625 h 380716"/>
                <a:gd name="connsiteX32" fmla="*/ 191719 w 214243"/>
                <a:gd name="connsiteY32" fmla="*/ 310051 h 380716"/>
                <a:gd name="connsiteX33" fmla="*/ 214179 w 214243"/>
                <a:gd name="connsiteY33" fmla="*/ 251072 h 380716"/>
                <a:gd name="connsiteX34" fmla="*/ 116052 w 214243"/>
                <a:gd name="connsiteY34" fmla="*/ 162947 h 38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4243" h="380716">
                  <a:moveTo>
                    <a:pt x="116052" y="162947"/>
                  </a:moveTo>
                  <a:cubicBezTo>
                    <a:pt x="109709" y="161175"/>
                    <a:pt x="103708" y="159460"/>
                    <a:pt x="98907" y="157746"/>
                  </a:cubicBezTo>
                  <a:cubicBezTo>
                    <a:pt x="85020" y="153117"/>
                    <a:pt x="67989" y="144144"/>
                    <a:pt x="65475" y="127514"/>
                  </a:cubicBezTo>
                  <a:cubicBezTo>
                    <a:pt x="63850" y="116804"/>
                    <a:pt x="67843" y="106014"/>
                    <a:pt x="76047" y="98939"/>
                  </a:cubicBezTo>
                  <a:cubicBezTo>
                    <a:pt x="112681" y="72478"/>
                    <a:pt x="151314" y="104082"/>
                    <a:pt x="153200" y="105625"/>
                  </a:cubicBezTo>
                  <a:cubicBezTo>
                    <a:pt x="163545" y="113660"/>
                    <a:pt x="178443" y="111786"/>
                    <a:pt x="186478" y="101441"/>
                  </a:cubicBezTo>
                  <a:cubicBezTo>
                    <a:pt x="193959" y="91807"/>
                    <a:pt x="192914" y="78068"/>
                    <a:pt x="184061" y="69678"/>
                  </a:cubicBezTo>
                  <a:cubicBezTo>
                    <a:pt x="169956" y="58064"/>
                    <a:pt x="153530" y="49607"/>
                    <a:pt x="135884" y="44875"/>
                  </a:cubicBezTo>
                  <a:lnTo>
                    <a:pt x="135884" y="23558"/>
                  </a:lnTo>
                  <a:cubicBezTo>
                    <a:pt x="135227" y="9907"/>
                    <a:pt x="123628" y="-628"/>
                    <a:pt x="109977" y="29"/>
                  </a:cubicBezTo>
                  <a:cubicBezTo>
                    <a:pt x="97245" y="642"/>
                    <a:pt x="87061" y="10826"/>
                    <a:pt x="86449" y="23558"/>
                  </a:cubicBezTo>
                  <a:lnTo>
                    <a:pt x="86449" y="43332"/>
                  </a:lnTo>
                  <a:cubicBezTo>
                    <a:pt x="72688" y="46331"/>
                    <a:pt x="59704" y="52171"/>
                    <a:pt x="48330" y="60477"/>
                  </a:cubicBezTo>
                  <a:cubicBezTo>
                    <a:pt x="25745" y="78063"/>
                    <a:pt x="14406" y="106465"/>
                    <a:pt x="18669" y="134772"/>
                  </a:cubicBezTo>
                  <a:cubicBezTo>
                    <a:pt x="21469" y="153003"/>
                    <a:pt x="33642" y="186207"/>
                    <a:pt x="83934" y="202780"/>
                  </a:cubicBezTo>
                  <a:cubicBezTo>
                    <a:pt x="89992" y="204780"/>
                    <a:pt x="96450" y="206666"/>
                    <a:pt x="103308" y="208495"/>
                  </a:cubicBezTo>
                  <a:cubicBezTo>
                    <a:pt x="146399" y="220782"/>
                    <a:pt x="166916" y="230269"/>
                    <a:pt x="167145" y="250958"/>
                  </a:cubicBezTo>
                  <a:cubicBezTo>
                    <a:pt x="167848" y="260216"/>
                    <a:pt x="164656" y="269348"/>
                    <a:pt x="158343" y="276161"/>
                  </a:cubicBezTo>
                  <a:cubicBezTo>
                    <a:pt x="149200" y="285362"/>
                    <a:pt x="132112" y="290448"/>
                    <a:pt x="110109" y="290448"/>
                  </a:cubicBezTo>
                  <a:cubicBezTo>
                    <a:pt x="70104" y="290448"/>
                    <a:pt x="42615" y="256158"/>
                    <a:pt x="42386" y="256158"/>
                  </a:cubicBezTo>
                  <a:cubicBezTo>
                    <a:pt x="34385" y="245820"/>
                    <a:pt x="19519" y="243928"/>
                    <a:pt x="9182" y="251929"/>
                  </a:cubicBezTo>
                  <a:cubicBezTo>
                    <a:pt x="-1155" y="259930"/>
                    <a:pt x="-3048" y="274795"/>
                    <a:pt x="4953" y="285133"/>
                  </a:cubicBezTo>
                  <a:cubicBezTo>
                    <a:pt x="25555" y="309994"/>
                    <a:pt x="53606" y="327562"/>
                    <a:pt x="84963" y="335254"/>
                  </a:cubicBezTo>
                  <a:lnTo>
                    <a:pt x="84963" y="356628"/>
                  </a:lnTo>
                  <a:cubicBezTo>
                    <a:pt x="84980" y="357988"/>
                    <a:pt x="85114" y="359348"/>
                    <a:pt x="85363" y="360686"/>
                  </a:cubicBezTo>
                  <a:lnTo>
                    <a:pt x="85363" y="363829"/>
                  </a:lnTo>
                  <a:lnTo>
                    <a:pt x="86106" y="363829"/>
                  </a:lnTo>
                  <a:cubicBezTo>
                    <a:pt x="90386" y="376739"/>
                    <a:pt x="104324" y="383740"/>
                    <a:pt x="117237" y="379459"/>
                  </a:cubicBezTo>
                  <a:cubicBezTo>
                    <a:pt x="127123" y="376179"/>
                    <a:pt x="133879" y="367041"/>
                    <a:pt x="134112" y="356628"/>
                  </a:cubicBezTo>
                  <a:lnTo>
                    <a:pt x="134112" y="350913"/>
                  </a:lnTo>
                  <a:lnTo>
                    <a:pt x="134569" y="350913"/>
                  </a:lnTo>
                  <a:lnTo>
                    <a:pt x="134569" y="336625"/>
                  </a:lnTo>
                  <a:cubicBezTo>
                    <a:pt x="156000" y="334208"/>
                    <a:pt x="176060" y="324881"/>
                    <a:pt x="191719" y="310051"/>
                  </a:cubicBezTo>
                  <a:cubicBezTo>
                    <a:pt x="206944" y="294283"/>
                    <a:pt x="215053" y="272972"/>
                    <a:pt x="214179" y="251072"/>
                  </a:cubicBezTo>
                  <a:cubicBezTo>
                    <a:pt x="213550" y="190893"/>
                    <a:pt x="152514" y="173348"/>
                    <a:pt x="116052" y="162947"/>
                  </a:cubicBezTo>
                  <a:close/>
                </a:path>
              </a:pathLst>
            </a:custGeom>
            <a:grpFill/>
            <a:ln w="571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2E5BD79-0685-45BD-8362-0A67A7A2B603}"/>
                </a:ext>
              </a:extLst>
            </p:cNvPr>
            <p:cNvSpPr/>
            <p:nvPr/>
          </p:nvSpPr>
          <p:spPr>
            <a:xfrm>
              <a:off x="5125757" y="2807960"/>
              <a:ext cx="197589" cy="56934"/>
            </a:xfrm>
            <a:custGeom>
              <a:avLst/>
              <a:gdLst>
                <a:gd name="connsiteX0" fmla="*/ 174717 w 197589"/>
                <a:gd name="connsiteY0" fmla="*/ 56925 h 56934"/>
                <a:gd name="connsiteX1" fmla="*/ 167516 w 197589"/>
                <a:gd name="connsiteY1" fmla="*/ 55725 h 56934"/>
                <a:gd name="connsiteX2" fmla="*/ 98936 w 197589"/>
                <a:gd name="connsiteY2" fmla="*/ 45724 h 56934"/>
                <a:gd name="connsiteX3" fmla="*/ 30356 w 197589"/>
                <a:gd name="connsiteY3" fmla="*/ 55668 h 56934"/>
                <a:gd name="connsiteX4" fmla="*/ 1267 w 197589"/>
                <a:gd name="connsiteY4" fmla="*/ 41552 h 56934"/>
                <a:gd name="connsiteX5" fmla="*/ 15383 w 197589"/>
                <a:gd name="connsiteY5" fmla="*/ 12463 h 56934"/>
                <a:gd name="connsiteX6" fmla="*/ 99050 w 197589"/>
                <a:gd name="connsiteY6" fmla="*/ 4 h 56934"/>
                <a:gd name="connsiteX7" fmla="*/ 181861 w 197589"/>
                <a:gd name="connsiteY7" fmla="*/ 12348 h 56934"/>
                <a:gd name="connsiteX8" fmla="*/ 196440 w 197589"/>
                <a:gd name="connsiteY8" fmla="*/ 41203 h 56934"/>
                <a:gd name="connsiteX9" fmla="*/ 174660 w 197589"/>
                <a:gd name="connsiteY9" fmla="*/ 56925 h 5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589" h="56934">
                  <a:moveTo>
                    <a:pt x="174717" y="56925"/>
                  </a:moveTo>
                  <a:cubicBezTo>
                    <a:pt x="172265" y="56922"/>
                    <a:pt x="169836" y="56516"/>
                    <a:pt x="167516" y="55725"/>
                  </a:cubicBezTo>
                  <a:cubicBezTo>
                    <a:pt x="145235" y="49207"/>
                    <a:pt x="122151" y="45840"/>
                    <a:pt x="98936" y="45724"/>
                  </a:cubicBezTo>
                  <a:cubicBezTo>
                    <a:pt x="75711" y="45647"/>
                    <a:pt x="52602" y="48998"/>
                    <a:pt x="30356" y="55668"/>
                  </a:cubicBezTo>
                  <a:cubicBezTo>
                    <a:pt x="18425" y="59803"/>
                    <a:pt x="5402" y="53483"/>
                    <a:pt x="1267" y="41552"/>
                  </a:cubicBezTo>
                  <a:cubicBezTo>
                    <a:pt x="-2868" y="29621"/>
                    <a:pt x="3452" y="16597"/>
                    <a:pt x="15383" y="12463"/>
                  </a:cubicBezTo>
                  <a:cubicBezTo>
                    <a:pt x="42471" y="4054"/>
                    <a:pt x="70688" y="-147"/>
                    <a:pt x="99050" y="4"/>
                  </a:cubicBezTo>
                  <a:cubicBezTo>
                    <a:pt x="127108" y="63"/>
                    <a:pt x="155006" y="4222"/>
                    <a:pt x="181861" y="12348"/>
                  </a:cubicBezTo>
                  <a:cubicBezTo>
                    <a:pt x="193857" y="16291"/>
                    <a:pt x="200383" y="29209"/>
                    <a:pt x="196440" y="41203"/>
                  </a:cubicBezTo>
                  <a:cubicBezTo>
                    <a:pt x="193348" y="50607"/>
                    <a:pt x="184558" y="56953"/>
                    <a:pt x="174660" y="56925"/>
                  </a:cubicBezTo>
                  <a:close/>
                </a:path>
              </a:pathLst>
            </a:custGeom>
            <a:grpFill/>
            <a:ln w="571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25F8BD6F-A18C-4E64-A496-2684BAF51769}"/>
                </a:ext>
              </a:extLst>
            </p:cNvPr>
            <p:cNvSpPr/>
            <p:nvPr/>
          </p:nvSpPr>
          <p:spPr>
            <a:xfrm>
              <a:off x="4911440" y="2882145"/>
              <a:ext cx="626253" cy="636250"/>
            </a:xfrm>
            <a:custGeom>
              <a:avLst/>
              <a:gdLst>
                <a:gd name="connsiteX0" fmla="*/ 314454 w 626253"/>
                <a:gd name="connsiteY0" fmla="*/ 636251 h 636250"/>
                <a:gd name="connsiteX1" fmla="*/ 311768 w 626253"/>
                <a:gd name="connsiteY1" fmla="*/ 636251 h 636250"/>
                <a:gd name="connsiteX2" fmla="*/ 47277 w 626253"/>
                <a:gd name="connsiteY2" fmla="*/ 529552 h 636250"/>
                <a:gd name="connsiteX3" fmla="*/ 6872 w 626253"/>
                <a:gd name="connsiteY3" fmla="*/ 333642 h 636250"/>
                <a:gd name="connsiteX4" fmla="*/ 311768 w 626253"/>
                <a:gd name="connsiteY4" fmla="*/ 0 h 636250"/>
                <a:gd name="connsiteX5" fmla="*/ 314454 w 626253"/>
                <a:gd name="connsiteY5" fmla="*/ 0 h 636250"/>
                <a:gd name="connsiteX6" fmla="*/ 619406 w 626253"/>
                <a:gd name="connsiteY6" fmla="*/ 333642 h 636250"/>
                <a:gd name="connsiteX7" fmla="*/ 579001 w 626253"/>
                <a:gd name="connsiteY7" fmla="*/ 529552 h 636250"/>
                <a:gd name="connsiteX8" fmla="*/ 314454 w 626253"/>
                <a:gd name="connsiteY8" fmla="*/ 636251 h 636250"/>
                <a:gd name="connsiteX9" fmla="*/ 314454 w 626253"/>
                <a:gd name="connsiteY9" fmla="*/ 636251 h 636250"/>
                <a:gd name="connsiteX10" fmla="*/ 314454 w 626253"/>
                <a:gd name="connsiteY10" fmla="*/ 636251 h 636250"/>
                <a:gd name="connsiteX11" fmla="*/ 313368 w 626253"/>
                <a:gd name="connsiteY11" fmla="*/ 57150 h 636250"/>
                <a:gd name="connsiteX12" fmla="*/ 62708 w 626253"/>
                <a:gd name="connsiteY12" fmla="*/ 346158 h 636250"/>
                <a:gd name="connsiteX13" fmla="*/ 91969 w 626253"/>
                <a:gd name="connsiteY13" fmla="*/ 493833 h 636250"/>
                <a:gd name="connsiteX14" fmla="*/ 313368 w 626253"/>
                <a:gd name="connsiteY14" fmla="*/ 579101 h 636250"/>
                <a:gd name="connsiteX15" fmla="*/ 534595 w 626253"/>
                <a:gd name="connsiteY15" fmla="*/ 493833 h 636250"/>
                <a:gd name="connsiteX16" fmla="*/ 563856 w 626253"/>
                <a:gd name="connsiteY16" fmla="*/ 346158 h 636250"/>
                <a:gd name="connsiteX17" fmla="*/ 313368 w 626253"/>
                <a:gd name="connsiteY17" fmla="*/ 57150 h 63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6253" h="636250">
                  <a:moveTo>
                    <a:pt x="314454" y="636251"/>
                  </a:moveTo>
                  <a:lnTo>
                    <a:pt x="311768" y="636251"/>
                  </a:lnTo>
                  <a:cubicBezTo>
                    <a:pt x="197468" y="635622"/>
                    <a:pt x="101113" y="596818"/>
                    <a:pt x="47277" y="529552"/>
                  </a:cubicBezTo>
                  <a:cubicBezTo>
                    <a:pt x="4129" y="475659"/>
                    <a:pt x="-9873" y="407880"/>
                    <a:pt x="6872" y="333642"/>
                  </a:cubicBezTo>
                  <a:cubicBezTo>
                    <a:pt x="51564" y="134760"/>
                    <a:pt x="188324" y="0"/>
                    <a:pt x="311768" y="0"/>
                  </a:cubicBezTo>
                  <a:lnTo>
                    <a:pt x="314454" y="0"/>
                  </a:lnTo>
                  <a:cubicBezTo>
                    <a:pt x="442412" y="0"/>
                    <a:pt x="574772" y="134988"/>
                    <a:pt x="619406" y="333642"/>
                  </a:cubicBezTo>
                  <a:cubicBezTo>
                    <a:pt x="636094" y="407937"/>
                    <a:pt x="622149" y="475659"/>
                    <a:pt x="579001" y="529552"/>
                  </a:cubicBezTo>
                  <a:cubicBezTo>
                    <a:pt x="525109" y="596875"/>
                    <a:pt x="428811" y="635737"/>
                    <a:pt x="314454" y="636251"/>
                  </a:cubicBezTo>
                  <a:close/>
                  <a:moveTo>
                    <a:pt x="314454" y="636251"/>
                  </a:moveTo>
                  <a:lnTo>
                    <a:pt x="314454" y="636251"/>
                  </a:lnTo>
                  <a:close/>
                  <a:moveTo>
                    <a:pt x="313368" y="57150"/>
                  </a:moveTo>
                  <a:cubicBezTo>
                    <a:pt x="222671" y="57150"/>
                    <a:pt x="101913" y="170764"/>
                    <a:pt x="62708" y="346158"/>
                  </a:cubicBezTo>
                  <a:cubicBezTo>
                    <a:pt x="49963" y="402908"/>
                    <a:pt x="60079" y="453943"/>
                    <a:pt x="91969" y="493833"/>
                  </a:cubicBezTo>
                  <a:cubicBezTo>
                    <a:pt x="135060" y="547840"/>
                    <a:pt x="215698" y="579101"/>
                    <a:pt x="313368" y="579101"/>
                  </a:cubicBezTo>
                  <a:cubicBezTo>
                    <a:pt x="411037" y="579101"/>
                    <a:pt x="491390" y="547840"/>
                    <a:pt x="534595" y="493833"/>
                  </a:cubicBezTo>
                  <a:cubicBezTo>
                    <a:pt x="566485" y="453828"/>
                    <a:pt x="576601" y="402908"/>
                    <a:pt x="563856" y="346158"/>
                  </a:cubicBezTo>
                  <a:cubicBezTo>
                    <a:pt x="524251" y="170764"/>
                    <a:pt x="404808" y="57150"/>
                    <a:pt x="313368" y="57150"/>
                  </a:cubicBezTo>
                  <a:close/>
                </a:path>
              </a:pathLst>
            </a:custGeom>
            <a:grpFill/>
            <a:ln w="571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82D485C-9CD5-45AD-9CFB-162909A4619A}"/>
                </a:ext>
              </a:extLst>
            </p:cNvPr>
            <p:cNvSpPr/>
            <p:nvPr/>
          </p:nvSpPr>
          <p:spPr>
            <a:xfrm>
              <a:off x="5074661" y="2595823"/>
              <a:ext cx="301284" cy="197172"/>
            </a:xfrm>
            <a:custGeom>
              <a:avLst/>
              <a:gdLst>
                <a:gd name="connsiteX0" fmla="*/ 297308 w 301284"/>
                <a:gd name="connsiteY0" fmla="*/ 67208 h 197172"/>
                <a:gd name="connsiteX1" fmla="*/ 152261 w 301284"/>
                <a:gd name="connsiteY1" fmla="*/ 0 h 197172"/>
                <a:gd name="connsiteX2" fmla="*/ 4585 w 301284"/>
                <a:gd name="connsiteY2" fmla="*/ 66123 h 197172"/>
                <a:gd name="connsiteX3" fmla="*/ 9443 w 301284"/>
                <a:gd name="connsiteY3" fmla="*/ 102870 h 197172"/>
                <a:gd name="connsiteX4" fmla="*/ 65393 w 301284"/>
                <a:gd name="connsiteY4" fmla="*/ 153276 h 197172"/>
                <a:gd name="connsiteX5" fmla="*/ 53741 w 301284"/>
                <a:gd name="connsiteY5" fmla="*/ 183433 h 197172"/>
                <a:gd name="connsiteX6" fmla="*/ 81566 w 301284"/>
                <a:gd name="connsiteY6" fmla="*/ 195967 h 197172"/>
                <a:gd name="connsiteX7" fmla="*/ 150146 w 301284"/>
                <a:gd name="connsiteY7" fmla="*/ 185966 h 197172"/>
                <a:gd name="connsiteX8" fmla="*/ 218726 w 301284"/>
                <a:gd name="connsiteY8" fmla="*/ 196025 h 197172"/>
                <a:gd name="connsiteX9" fmla="*/ 247581 w 301284"/>
                <a:gd name="connsiteY9" fmla="*/ 181443 h 197172"/>
                <a:gd name="connsiteX10" fmla="*/ 237529 w 301284"/>
                <a:gd name="connsiteY10" fmla="*/ 154648 h 197172"/>
                <a:gd name="connsiteX11" fmla="*/ 292507 w 301284"/>
                <a:gd name="connsiteY11" fmla="*/ 102356 h 197172"/>
                <a:gd name="connsiteX12" fmla="*/ 297308 w 301284"/>
                <a:gd name="connsiteY12" fmla="*/ 67208 h 197172"/>
                <a:gd name="connsiteX13" fmla="*/ 135802 w 301284"/>
                <a:gd name="connsiteY13" fmla="*/ 140646 h 197172"/>
                <a:gd name="connsiteX14" fmla="*/ 70136 w 301284"/>
                <a:gd name="connsiteY14" fmla="*/ 80639 h 197172"/>
                <a:gd name="connsiteX15" fmla="*/ 152261 w 301284"/>
                <a:gd name="connsiteY15" fmla="*/ 57150 h 197172"/>
                <a:gd name="connsiteX16" fmla="*/ 232271 w 301284"/>
                <a:gd name="connsiteY16" fmla="*/ 80467 h 197172"/>
                <a:gd name="connsiteX17" fmla="*/ 169177 w 301284"/>
                <a:gd name="connsiteY17" fmla="*/ 140932 h 197172"/>
                <a:gd name="connsiteX18" fmla="*/ 150203 w 301284"/>
                <a:gd name="connsiteY18" fmla="*/ 140246 h 197172"/>
                <a:gd name="connsiteX19" fmla="*/ 135802 w 301284"/>
                <a:gd name="connsiteY19" fmla="*/ 140646 h 1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284" h="197172">
                  <a:moveTo>
                    <a:pt x="297308" y="67208"/>
                  </a:moveTo>
                  <a:cubicBezTo>
                    <a:pt x="295707" y="64465"/>
                    <a:pt x="256731" y="0"/>
                    <a:pt x="152261" y="0"/>
                  </a:cubicBezTo>
                  <a:cubicBezTo>
                    <a:pt x="47791" y="0"/>
                    <a:pt x="6357" y="63437"/>
                    <a:pt x="4585" y="66123"/>
                  </a:cubicBezTo>
                  <a:cubicBezTo>
                    <a:pt x="-3037" y="77903"/>
                    <a:pt x="-979" y="93475"/>
                    <a:pt x="9443" y="102870"/>
                  </a:cubicBezTo>
                  <a:lnTo>
                    <a:pt x="65393" y="153276"/>
                  </a:lnTo>
                  <a:cubicBezTo>
                    <a:pt x="53848" y="158386"/>
                    <a:pt x="48631" y="171887"/>
                    <a:pt x="53741" y="183433"/>
                  </a:cubicBezTo>
                  <a:cubicBezTo>
                    <a:pt x="58461" y="194097"/>
                    <a:pt x="70452" y="199498"/>
                    <a:pt x="81566" y="195967"/>
                  </a:cubicBezTo>
                  <a:cubicBezTo>
                    <a:pt x="103806" y="189261"/>
                    <a:pt x="126918" y="185891"/>
                    <a:pt x="150146" y="185966"/>
                  </a:cubicBezTo>
                  <a:cubicBezTo>
                    <a:pt x="173369" y="186035"/>
                    <a:pt x="196462" y="189422"/>
                    <a:pt x="218726" y="196025"/>
                  </a:cubicBezTo>
                  <a:cubicBezTo>
                    <a:pt x="230722" y="199966"/>
                    <a:pt x="243638" y="193437"/>
                    <a:pt x="247581" y="181443"/>
                  </a:cubicBezTo>
                  <a:cubicBezTo>
                    <a:pt x="250925" y="171259"/>
                    <a:pt x="246747" y="160118"/>
                    <a:pt x="237529" y="154648"/>
                  </a:cubicBezTo>
                  <a:lnTo>
                    <a:pt x="292507" y="102356"/>
                  </a:lnTo>
                  <a:cubicBezTo>
                    <a:pt x="302068" y="93172"/>
                    <a:pt x="304051" y="78620"/>
                    <a:pt x="297308" y="67208"/>
                  </a:cubicBezTo>
                  <a:close/>
                  <a:moveTo>
                    <a:pt x="135802" y="140646"/>
                  </a:moveTo>
                  <a:lnTo>
                    <a:pt x="70136" y="80639"/>
                  </a:lnTo>
                  <a:cubicBezTo>
                    <a:pt x="85624" y="69552"/>
                    <a:pt x="111913" y="57150"/>
                    <a:pt x="152261" y="57150"/>
                  </a:cubicBezTo>
                  <a:cubicBezTo>
                    <a:pt x="192609" y="57150"/>
                    <a:pt x="218040" y="69666"/>
                    <a:pt x="232271" y="80467"/>
                  </a:cubicBezTo>
                  <a:lnTo>
                    <a:pt x="169177" y="140932"/>
                  </a:lnTo>
                  <a:cubicBezTo>
                    <a:pt x="163062" y="140532"/>
                    <a:pt x="156776" y="140246"/>
                    <a:pt x="150203" y="140246"/>
                  </a:cubicBezTo>
                  <a:cubicBezTo>
                    <a:pt x="145289" y="140246"/>
                    <a:pt x="140488" y="140418"/>
                    <a:pt x="135802" y="140646"/>
                  </a:cubicBezTo>
                  <a:close/>
                </a:path>
              </a:pathLst>
            </a:custGeom>
            <a:grpFill/>
            <a:ln w="5715" cap="flat">
              <a:noFill/>
              <a:prstDash val="solid"/>
              <a:miter/>
            </a:ln>
          </p:spPr>
          <p:txBody>
            <a:bodyPr rtlCol="0" anchor="ctr"/>
            <a:lstStyle/>
            <a:p>
              <a:endParaRPr lang="en-US"/>
            </a:p>
          </p:txBody>
        </p:sp>
      </p:grpSp>
    </p:spTree>
    <p:extLst>
      <p:ext uri="{BB962C8B-B14F-4D97-AF65-F5344CB8AC3E}">
        <p14:creationId xmlns:p14="http://schemas.microsoft.com/office/powerpoint/2010/main" val="28626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F9A9-6A9D-AE2F-28A5-0D40CB76AAAD}"/>
              </a:ext>
            </a:extLst>
          </p:cNvPr>
          <p:cNvSpPr>
            <a:spLocks noGrp="1"/>
          </p:cNvSpPr>
          <p:nvPr>
            <p:ph type="title"/>
          </p:nvPr>
        </p:nvSpPr>
        <p:spPr/>
        <p:txBody>
          <a:bodyPr/>
          <a:lstStyle/>
          <a:p>
            <a:r>
              <a:rPr lang="en-US" dirty="0"/>
              <a:t>2024 annual costs of care</a:t>
            </a:r>
          </a:p>
        </p:txBody>
      </p:sp>
      <p:sp>
        <p:nvSpPr>
          <p:cNvPr id="133" name="Freeform 351">
            <a:extLst>
              <a:ext uri="{FF2B5EF4-FFF2-40B4-BE49-F238E27FC236}">
                <a16:creationId xmlns:a16="http://schemas.microsoft.com/office/drawing/2014/main" id="{534E35FA-9180-7BBF-F9F1-40DBB7820565}"/>
              </a:ext>
            </a:extLst>
          </p:cNvPr>
          <p:cNvSpPr>
            <a:spLocks/>
          </p:cNvSpPr>
          <p:nvPr/>
        </p:nvSpPr>
        <p:spPr bwMode="auto">
          <a:xfrm>
            <a:off x="3120407" y="6221840"/>
            <a:ext cx="160401" cy="196343"/>
          </a:xfrm>
          <a:custGeom>
            <a:avLst/>
            <a:gdLst>
              <a:gd name="T0" fmla="*/ 2147483647 w 122"/>
              <a:gd name="T1" fmla="*/ 2147483647 h 163"/>
              <a:gd name="T2" fmla="*/ 2147483647 w 122"/>
              <a:gd name="T3" fmla="*/ 2147483647 h 163"/>
              <a:gd name="T4" fmla="*/ 2147483647 w 122"/>
              <a:gd name="T5" fmla="*/ 2147483647 h 163"/>
              <a:gd name="T6" fmla="*/ 2147483647 w 122"/>
              <a:gd name="T7" fmla="*/ 2147483647 h 163"/>
              <a:gd name="T8" fmla="*/ 2147483647 w 122"/>
              <a:gd name="T9" fmla="*/ 2147483647 h 163"/>
              <a:gd name="T10" fmla="*/ 2147483647 w 122"/>
              <a:gd name="T11" fmla="*/ 2147483647 h 163"/>
              <a:gd name="T12" fmla="*/ 2147483647 w 122"/>
              <a:gd name="T13" fmla="*/ 2147483647 h 163"/>
              <a:gd name="T14" fmla="*/ 2147483647 w 122"/>
              <a:gd name="T15" fmla="*/ 2147483647 h 163"/>
              <a:gd name="T16" fmla="*/ 2147483647 w 122"/>
              <a:gd name="T17" fmla="*/ 2147483647 h 163"/>
              <a:gd name="T18" fmla="*/ 2147483647 w 122"/>
              <a:gd name="T19" fmla="*/ 2147483647 h 163"/>
              <a:gd name="T20" fmla="*/ 2147483647 w 122"/>
              <a:gd name="T21" fmla="*/ 2147483647 h 163"/>
              <a:gd name="T22" fmla="*/ 2147483647 w 122"/>
              <a:gd name="T23" fmla="*/ 2147483647 h 163"/>
              <a:gd name="T24" fmla="*/ 2147483647 w 122"/>
              <a:gd name="T25" fmla="*/ 2147483647 h 163"/>
              <a:gd name="T26" fmla="*/ 2147483647 w 122"/>
              <a:gd name="T27" fmla="*/ 2147483647 h 163"/>
              <a:gd name="T28" fmla="*/ 2147483647 w 122"/>
              <a:gd name="T29" fmla="*/ 2147483647 h 163"/>
              <a:gd name="T30" fmla="*/ 2147483647 w 122"/>
              <a:gd name="T31" fmla="*/ 2147483647 h 163"/>
              <a:gd name="T32" fmla="*/ 2147483647 w 122"/>
              <a:gd name="T33" fmla="*/ 2147483647 h 163"/>
              <a:gd name="T34" fmla="*/ 2147483647 w 122"/>
              <a:gd name="T35" fmla="*/ 2147483647 h 163"/>
              <a:gd name="T36" fmla="*/ 2147483647 w 122"/>
              <a:gd name="T37" fmla="*/ 2147483647 h 163"/>
              <a:gd name="T38" fmla="*/ 2147483647 w 122"/>
              <a:gd name="T39" fmla="*/ 2147483647 h 163"/>
              <a:gd name="T40" fmla="*/ 2147483647 w 122"/>
              <a:gd name="T41" fmla="*/ 2147483647 h 163"/>
              <a:gd name="T42" fmla="*/ 2147483647 w 122"/>
              <a:gd name="T43" fmla="*/ 2147483647 h 163"/>
              <a:gd name="T44" fmla="*/ 2147483647 w 122"/>
              <a:gd name="T45" fmla="*/ 2147483647 h 163"/>
              <a:gd name="T46" fmla="*/ 2147483647 w 122"/>
              <a:gd name="T47" fmla="*/ 2147483647 h 163"/>
              <a:gd name="T48" fmla="*/ 2147483647 w 122"/>
              <a:gd name="T49" fmla="*/ 2147483647 h 163"/>
              <a:gd name="T50" fmla="*/ 2147483647 w 122"/>
              <a:gd name="T51" fmla="*/ 2147483647 h 163"/>
              <a:gd name="T52" fmla="*/ 2147483647 w 122"/>
              <a:gd name="T53" fmla="*/ 2147483647 h 163"/>
              <a:gd name="T54" fmla="*/ 2147483647 w 122"/>
              <a:gd name="T55" fmla="*/ 2147483647 h 163"/>
              <a:gd name="T56" fmla="*/ 2147483647 w 122"/>
              <a:gd name="T57" fmla="*/ 2147483647 h 163"/>
              <a:gd name="T58" fmla="*/ 2147483647 w 122"/>
              <a:gd name="T59" fmla="*/ 0 h 163"/>
              <a:gd name="T60" fmla="*/ 2147483647 w 122"/>
              <a:gd name="T61" fmla="*/ 0 h 163"/>
              <a:gd name="T62" fmla="*/ 2147483647 w 122"/>
              <a:gd name="T63" fmla="*/ 2147483647 h 163"/>
              <a:gd name="T64" fmla="*/ 2147483647 w 122"/>
              <a:gd name="T65" fmla="*/ 2147483647 h 163"/>
              <a:gd name="T66" fmla="*/ 2147483647 w 122"/>
              <a:gd name="T67" fmla="*/ 2147483647 h 163"/>
              <a:gd name="T68" fmla="*/ 2147483647 w 122"/>
              <a:gd name="T69" fmla="*/ 2147483647 h 163"/>
              <a:gd name="T70" fmla="*/ 2147483647 w 122"/>
              <a:gd name="T71" fmla="*/ 2147483647 h 163"/>
              <a:gd name="T72" fmla="*/ 0 w 122"/>
              <a:gd name="T73" fmla="*/ 2147483647 h 163"/>
              <a:gd name="T74" fmla="*/ 0 w 122"/>
              <a:gd name="T75" fmla="*/ 2147483647 h 163"/>
              <a:gd name="T76" fmla="*/ 0 w 122"/>
              <a:gd name="T77" fmla="*/ 2147483647 h 163"/>
              <a:gd name="T78" fmla="*/ 2147483647 w 122"/>
              <a:gd name="T79" fmla="*/ 2147483647 h 163"/>
              <a:gd name="T80" fmla="*/ 2147483647 w 122"/>
              <a:gd name="T81" fmla="*/ 2147483647 h 163"/>
              <a:gd name="T82" fmla="*/ 0 w 122"/>
              <a:gd name="T83" fmla="*/ 2147483647 h 163"/>
              <a:gd name="T84" fmla="*/ 0 w 122"/>
              <a:gd name="T85" fmla="*/ 2147483647 h 163"/>
              <a:gd name="T86" fmla="*/ 2147483647 w 122"/>
              <a:gd name="T87" fmla="*/ 2147483647 h 163"/>
              <a:gd name="T88" fmla="*/ 2147483647 w 122"/>
              <a:gd name="T89" fmla="*/ 2147483647 h 163"/>
              <a:gd name="T90" fmla="*/ 2147483647 w 122"/>
              <a:gd name="T91" fmla="*/ 2147483647 h 163"/>
              <a:gd name="T92" fmla="*/ 2147483647 w 122"/>
              <a:gd name="T93" fmla="*/ 2147483647 h 163"/>
              <a:gd name="T94" fmla="*/ 2147483647 w 122"/>
              <a:gd name="T95" fmla="*/ 2147483647 h 163"/>
              <a:gd name="T96" fmla="*/ 2147483647 w 122"/>
              <a:gd name="T97" fmla="*/ 2147483647 h 163"/>
              <a:gd name="T98" fmla="*/ 2147483647 w 122"/>
              <a:gd name="T99" fmla="*/ 2147483647 h 163"/>
              <a:gd name="T100" fmla="*/ 2147483647 w 122"/>
              <a:gd name="T101" fmla="*/ 2147483647 h 163"/>
              <a:gd name="T102" fmla="*/ 2147483647 w 122"/>
              <a:gd name="T103" fmla="*/ 2147483647 h 163"/>
              <a:gd name="T104" fmla="*/ 2147483647 w 122"/>
              <a:gd name="T105" fmla="*/ 2147483647 h 163"/>
              <a:gd name="T106" fmla="*/ 2147483647 w 122"/>
              <a:gd name="T107" fmla="*/ 2147483647 h 163"/>
              <a:gd name="T108" fmla="*/ 2147483647 w 122"/>
              <a:gd name="T109" fmla="*/ 2147483647 h 163"/>
              <a:gd name="T110" fmla="*/ 2147483647 w 122"/>
              <a:gd name="T111" fmla="*/ 2147483647 h 163"/>
              <a:gd name="T112" fmla="*/ 2147483647 w 122"/>
              <a:gd name="T113" fmla="*/ 2147483647 h 1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63"/>
              <a:gd name="T173" fmla="*/ 122 w 122"/>
              <a:gd name="T174" fmla="*/ 163 h 1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63">
                <a:moveTo>
                  <a:pt x="36" y="161"/>
                </a:moveTo>
                <a:lnTo>
                  <a:pt x="69" y="122"/>
                </a:lnTo>
                <a:lnTo>
                  <a:pt x="84" y="118"/>
                </a:lnTo>
                <a:lnTo>
                  <a:pt x="97" y="109"/>
                </a:lnTo>
                <a:lnTo>
                  <a:pt x="109" y="101"/>
                </a:lnTo>
                <a:lnTo>
                  <a:pt x="119" y="98"/>
                </a:lnTo>
                <a:lnTo>
                  <a:pt x="122" y="96"/>
                </a:lnTo>
                <a:lnTo>
                  <a:pt x="120" y="90"/>
                </a:lnTo>
                <a:lnTo>
                  <a:pt x="113" y="82"/>
                </a:lnTo>
                <a:lnTo>
                  <a:pt x="106" y="75"/>
                </a:lnTo>
                <a:lnTo>
                  <a:pt x="102" y="69"/>
                </a:lnTo>
                <a:lnTo>
                  <a:pt x="102" y="62"/>
                </a:lnTo>
                <a:lnTo>
                  <a:pt x="100" y="58"/>
                </a:lnTo>
                <a:lnTo>
                  <a:pt x="87" y="60"/>
                </a:lnTo>
                <a:lnTo>
                  <a:pt x="86" y="51"/>
                </a:lnTo>
                <a:lnTo>
                  <a:pt x="86" y="43"/>
                </a:lnTo>
                <a:lnTo>
                  <a:pt x="80" y="37"/>
                </a:lnTo>
                <a:lnTo>
                  <a:pt x="73" y="30"/>
                </a:lnTo>
                <a:lnTo>
                  <a:pt x="62" y="22"/>
                </a:lnTo>
                <a:lnTo>
                  <a:pt x="53" y="15"/>
                </a:lnTo>
                <a:lnTo>
                  <a:pt x="43" y="7"/>
                </a:lnTo>
                <a:lnTo>
                  <a:pt x="36" y="5"/>
                </a:lnTo>
                <a:lnTo>
                  <a:pt x="29" y="4"/>
                </a:lnTo>
                <a:lnTo>
                  <a:pt x="22" y="0"/>
                </a:lnTo>
                <a:lnTo>
                  <a:pt x="16" y="0"/>
                </a:lnTo>
                <a:lnTo>
                  <a:pt x="12" y="7"/>
                </a:lnTo>
                <a:lnTo>
                  <a:pt x="11" y="26"/>
                </a:lnTo>
                <a:lnTo>
                  <a:pt x="5" y="39"/>
                </a:lnTo>
                <a:lnTo>
                  <a:pt x="1" y="51"/>
                </a:lnTo>
                <a:lnTo>
                  <a:pt x="0" y="66"/>
                </a:lnTo>
                <a:lnTo>
                  <a:pt x="0" y="82"/>
                </a:lnTo>
                <a:lnTo>
                  <a:pt x="1" y="92"/>
                </a:lnTo>
                <a:lnTo>
                  <a:pt x="1" y="99"/>
                </a:lnTo>
                <a:lnTo>
                  <a:pt x="0" y="105"/>
                </a:lnTo>
                <a:lnTo>
                  <a:pt x="3" y="113"/>
                </a:lnTo>
                <a:lnTo>
                  <a:pt x="7" y="116"/>
                </a:lnTo>
                <a:lnTo>
                  <a:pt x="7" y="118"/>
                </a:lnTo>
                <a:lnTo>
                  <a:pt x="3" y="122"/>
                </a:lnTo>
                <a:lnTo>
                  <a:pt x="1" y="128"/>
                </a:lnTo>
                <a:lnTo>
                  <a:pt x="5" y="135"/>
                </a:lnTo>
                <a:lnTo>
                  <a:pt x="11" y="141"/>
                </a:lnTo>
                <a:lnTo>
                  <a:pt x="16" y="146"/>
                </a:lnTo>
                <a:lnTo>
                  <a:pt x="23" y="156"/>
                </a:lnTo>
                <a:lnTo>
                  <a:pt x="29" y="161"/>
                </a:lnTo>
                <a:lnTo>
                  <a:pt x="34" y="163"/>
                </a:lnTo>
                <a:lnTo>
                  <a:pt x="36" y="16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4" name="Freeform 353">
            <a:extLst>
              <a:ext uri="{FF2B5EF4-FFF2-40B4-BE49-F238E27FC236}">
                <a16:creationId xmlns:a16="http://schemas.microsoft.com/office/drawing/2014/main" id="{A72B0A53-D822-EB85-2347-672C59690B84}"/>
              </a:ext>
            </a:extLst>
          </p:cNvPr>
          <p:cNvSpPr>
            <a:spLocks/>
          </p:cNvSpPr>
          <p:nvPr/>
        </p:nvSpPr>
        <p:spPr bwMode="auto">
          <a:xfrm>
            <a:off x="3058715" y="6125672"/>
            <a:ext cx="96652" cy="60105"/>
          </a:xfrm>
          <a:custGeom>
            <a:avLst/>
            <a:gdLst>
              <a:gd name="T0" fmla="*/ 2147483647 w 72"/>
              <a:gd name="T1" fmla="*/ 2147483647 h 50"/>
              <a:gd name="T2" fmla="*/ 2147483647 w 72"/>
              <a:gd name="T3" fmla="*/ 2147483647 h 50"/>
              <a:gd name="T4" fmla="*/ 2147483647 w 72"/>
              <a:gd name="T5" fmla="*/ 2147483647 h 50"/>
              <a:gd name="T6" fmla="*/ 2147483647 w 72"/>
              <a:gd name="T7" fmla="*/ 0 h 50"/>
              <a:gd name="T8" fmla="*/ 0 w 72"/>
              <a:gd name="T9" fmla="*/ 2147483647 h 50"/>
              <a:gd name="T10" fmla="*/ 2147483647 w 72"/>
              <a:gd name="T11" fmla="*/ 2147483647 h 50"/>
              <a:gd name="T12" fmla="*/ 2147483647 w 72"/>
              <a:gd name="T13" fmla="*/ 2147483647 h 50"/>
              <a:gd name="T14" fmla="*/ 2147483647 w 72"/>
              <a:gd name="T15" fmla="*/ 2147483647 h 50"/>
              <a:gd name="T16" fmla="*/ 2147483647 w 72"/>
              <a:gd name="T17" fmla="*/ 2147483647 h 50"/>
              <a:gd name="T18" fmla="*/ 2147483647 w 72"/>
              <a:gd name="T19" fmla="*/ 2147483647 h 50"/>
              <a:gd name="T20" fmla="*/ 2147483647 w 72"/>
              <a:gd name="T21" fmla="*/ 2147483647 h 50"/>
              <a:gd name="T22" fmla="*/ 2147483647 w 72"/>
              <a:gd name="T23" fmla="*/ 2147483647 h 50"/>
              <a:gd name="T24" fmla="*/ 2147483647 w 72"/>
              <a:gd name="T25" fmla="*/ 2147483647 h 50"/>
              <a:gd name="T26" fmla="*/ 2147483647 w 72"/>
              <a:gd name="T27" fmla="*/ 2147483647 h 50"/>
              <a:gd name="T28" fmla="*/ 2147483647 w 72"/>
              <a:gd name="T29" fmla="*/ 2147483647 h 50"/>
              <a:gd name="T30" fmla="*/ 2147483647 w 72"/>
              <a:gd name="T31" fmla="*/ 2147483647 h 50"/>
              <a:gd name="T32" fmla="*/ 2147483647 w 72"/>
              <a:gd name="T33" fmla="*/ 2147483647 h 50"/>
              <a:gd name="T34" fmla="*/ 2147483647 w 72"/>
              <a:gd name="T35" fmla="*/ 2147483647 h 50"/>
              <a:gd name="T36" fmla="*/ 2147483647 w 72"/>
              <a:gd name="T37" fmla="*/ 2147483647 h 50"/>
              <a:gd name="T38" fmla="*/ 2147483647 w 72"/>
              <a:gd name="T39" fmla="*/ 2147483647 h 50"/>
              <a:gd name="T40" fmla="*/ 2147483647 w 72"/>
              <a:gd name="T41" fmla="*/ 2147483647 h 50"/>
              <a:gd name="T42" fmla="*/ 2147483647 w 72"/>
              <a:gd name="T43" fmla="*/ 2147483647 h 50"/>
              <a:gd name="T44" fmla="*/ 2147483647 w 72"/>
              <a:gd name="T45" fmla="*/ 2147483647 h 50"/>
              <a:gd name="T46" fmla="*/ 2147483647 w 72"/>
              <a:gd name="T47" fmla="*/ 2147483647 h 50"/>
              <a:gd name="T48" fmla="*/ 2147483647 w 72"/>
              <a:gd name="T49" fmla="*/ 2147483647 h 50"/>
              <a:gd name="T50" fmla="*/ 2147483647 w 7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0"/>
              <a:gd name="T80" fmla="*/ 72 w 7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0">
                <a:moveTo>
                  <a:pt x="26" y="15"/>
                </a:moveTo>
                <a:lnTo>
                  <a:pt x="26" y="15"/>
                </a:lnTo>
                <a:lnTo>
                  <a:pt x="17" y="3"/>
                </a:lnTo>
                <a:lnTo>
                  <a:pt x="6" y="0"/>
                </a:lnTo>
                <a:lnTo>
                  <a:pt x="0" y="5"/>
                </a:lnTo>
                <a:lnTo>
                  <a:pt x="4" y="20"/>
                </a:lnTo>
                <a:lnTo>
                  <a:pt x="15" y="28"/>
                </a:lnTo>
                <a:lnTo>
                  <a:pt x="22" y="32"/>
                </a:lnTo>
                <a:lnTo>
                  <a:pt x="22" y="35"/>
                </a:lnTo>
                <a:lnTo>
                  <a:pt x="20" y="43"/>
                </a:lnTo>
                <a:lnTo>
                  <a:pt x="26" y="48"/>
                </a:lnTo>
                <a:lnTo>
                  <a:pt x="39" y="50"/>
                </a:lnTo>
                <a:lnTo>
                  <a:pt x="57" y="45"/>
                </a:lnTo>
                <a:lnTo>
                  <a:pt x="68" y="35"/>
                </a:lnTo>
                <a:lnTo>
                  <a:pt x="72" y="28"/>
                </a:lnTo>
                <a:lnTo>
                  <a:pt x="68" y="28"/>
                </a:lnTo>
                <a:lnTo>
                  <a:pt x="63" y="26"/>
                </a:lnTo>
                <a:lnTo>
                  <a:pt x="57" y="20"/>
                </a:lnTo>
                <a:lnTo>
                  <a:pt x="52" y="15"/>
                </a:lnTo>
                <a:lnTo>
                  <a:pt x="42" y="13"/>
                </a:lnTo>
                <a:lnTo>
                  <a:pt x="35" y="13"/>
                </a:lnTo>
                <a:lnTo>
                  <a:pt x="26"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5" name="Freeform 355">
            <a:extLst>
              <a:ext uri="{FF2B5EF4-FFF2-40B4-BE49-F238E27FC236}">
                <a16:creationId xmlns:a16="http://schemas.microsoft.com/office/drawing/2014/main" id="{56266215-1F8A-1894-7BE7-70CCF4831CA8}"/>
              </a:ext>
            </a:extLst>
          </p:cNvPr>
          <p:cNvSpPr>
            <a:spLocks/>
          </p:cNvSpPr>
          <p:nvPr/>
        </p:nvSpPr>
        <p:spPr bwMode="auto">
          <a:xfrm>
            <a:off x="3027867" y="6185777"/>
            <a:ext cx="30847" cy="16028"/>
          </a:xfrm>
          <a:custGeom>
            <a:avLst/>
            <a:gdLst>
              <a:gd name="T0" fmla="*/ 2147483647 w 24"/>
              <a:gd name="T1" fmla="*/ 2147483647 h 13"/>
              <a:gd name="T2" fmla="*/ 2147483647 w 24"/>
              <a:gd name="T3" fmla="*/ 2147483647 h 13"/>
              <a:gd name="T4" fmla="*/ 2147483647 w 24"/>
              <a:gd name="T5" fmla="*/ 0 h 13"/>
              <a:gd name="T6" fmla="*/ 2147483647 w 24"/>
              <a:gd name="T7" fmla="*/ 0 h 13"/>
              <a:gd name="T8" fmla="*/ 2147483647 w 24"/>
              <a:gd name="T9" fmla="*/ 2147483647 h 13"/>
              <a:gd name="T10" fmla="*/ 0 w 24"/>
              <a:gd name="T11" fmla="*/ 2147483647 h 13"/>
              <a:gd name="T12" fmla="*/ 0 w 24"/>
              <a:gd name="T13" fmla="*/ 2147483647 h 13"/>
              <a:gd name="T14" fmla="*/ 2147483647 w 24"/>
              <a:gd name="T15" fmla="*/ 2147483647 h 13"/>
              <a:gd name="T16" fmla="*/ 2147483647 w 24"/>
              <a:gd name="T17" fmla="*/ 2147483647 h 13"/>
              <a:gd name="T18" fmla="*/ 2147483647 w 24"/>
              <a:gd name="T19" fmla="*/ 2147483647 h 13"/>
              <a:gd name="T20" fmla="*/ 2147483647 w 24"/>
              <a:gd name="T21" fmla="*/ 2147483647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13"/>
              <a:gd name="T35" fmla="*/ 24 w 24"/>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13">
                <a:moveTo>
                  <a:pt x="24" y="4"/>
                </a:moveTo>
                <a:lnTo>
                  <a:pt x="24" y="4"/>
                </a:lnTo>
                <a:lnTo>
                  <a:pt x="17" y="0"/>
                </a:lnTo>
                <a:lnTo>
                  <a:pt x="10" y="0"/>
                </a:lnTo>
                <a:lnTo>
                  <a:pt x="4" y="2"/>
                </a:lnTo>
                <a:lnTo>
                  <a:pt x="0" y="8"/>
                </a:lnTo>
                <a:lnTo>
                  <a:pt x="4" y="13"/>
                </a:lnTo>
                <a:lnTo>
                  <a:pt x="15" y="12"/>
                </a:lnTo>
                <a:lnTo>
                  <a:pt x="24" y="8"/>
                </a:lnTo>
                <a:lnTo>
                  <a:pt x="2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6" name="Freeform 357">
            <a:extLst>
              <a:ext uri="{FF2B5EF4-FFF2-40B4-BE49-F238E27FC236}">
                <a16:creationId xmlns:a16="http://schemas.microsoft.com/office/drawing/2014/main" id="{2E313A9E-2FCA-7A51-5110-38F24BA37B51}"/>
              </a:ext>
            </a:extLst>
          </p:cNvPr>
          <p:cNvSpPr>
            <a:spLocks/>
          </p:cNvSpPr>
          <p:nvPr/>
        </p:nvSpPr>
        <p:spPr bwMode="auto">
          <a:xfrm>
            <a:off x="2933272" y="6105638"/>
            <a:ext cx="94596" cy="22038"/>
          </a:xfrm>
          <a:custGeom>
            <a:avLst/>
            <a:gdLst>
              <a:gd name="T0" fmla="*/ 2147483647 w 72"/>
              <a:gd name="T1" fmla="*/ 2147483647 h 19"/>
              <a:gd name="T2" fmla="*/ 2147483647 w 72"/>
              <a:gd name="T3" fmla="*/ 2147483647 h 19"/>
              <a:gd name="T4" fmla="*/ 2147483647 w 72"/>
              <a:gd name="T5" fmla="*/ 2147483647 h 19"/>
              <a:gd name="T6" fmla="*/ 2147483647 w 72"/>
              <a:gd name="T7" fmla="*/ 2147483647 h 19"/>
              <a:gd name="T8" fmla="*/ 2147483647 w 72"/>
              <a:gd name="T9" fmla="*/ 2147483647 h 19"/>
              <a:gd name="T10" fmla="*/ 2147483647 w 72"/>
              <a:gd name="T11" fmla="*/ 2147483647 h 19"/>
              <a:gd name="T12" fmla="*/ 2147483647 w 72"/>
              <a:gd name="T13" fmla="*/ 0 h 19"/>
              <a:gd name="T14" fmla="*/ 2147483647 w 72"/>
              <a:gd name="T15" fmla="*/ 0 h 19"/>
              <a:gd name="T16" fmla="*/ 2147483647 w 72"/>
              <a:gd name="T17" fmla="*/ 2147483647 h 19"/>
              <a:gd name="T18" fmla="*/ 2147483647 w 72"/>
              <a:gd name="T19" fmla="*/ 2147483647 h 19"/>
              <a:gd name="T20" fmla="*/ 2147483647 w 72"/>
              <a:gd name="T21" fmla="*/ 2147483647 h 19"/>
              <a:gd name="T22" fmla="*/ 2147483647 w 72"/>
              <a:gd name="T23" fmla="*/ 2147483647 h 19"/>
              <a:gd name="T24" fmla="*/ 2147483647 w 72"/>
              <a:gd name="T25" fmla="*/ 2147483647 h 19"/>
              <a:gd name="T26" fmla="*/ 2147483647 w 72"/>
              <a:gd name="T27" fmla="*/ 2147483647 h 19"/>
              <a:gd name="T28" fmla="*/ 2147483647 w 72"/>
              <a:gd name="T29" fmla="*/ 2147483647 h 19"/>
              <a:gd name="T30" fmla="*/ 2147483647 w 72"/>
              <a:gd name="T31" fmla="*/ 2147483647 h 19"/>
              <a:gd name="T32" fmla="*/ 0 w 72"/>
              <a:gd name="T33" fmla="*/ 2147483647 h 19"/>
              <a:gd name="T34" fmla="*/ 2147483647 w 72"/>
              <a:gd name="T35" fmla="*/ 2147483647 h 19"/>
              <a:gd name="T36" fmla="*/ 2147483647 w 72"/>
              <a:gd name="T37" fmla="*/ 2147483647 h 19"/>
              <a:gd name="T38" fmla="*/ 2147483647 w 72"/>
              <a:gd name="T39" fmla="*/ 2147483647 h 19"/>
              <a:gd name="T40" fmla="*/ 2147483647 w 72"/>
              <a:gd name="T41" fmla="*/ 2147483647 h 19"/>
              <a:gd name="T42" fmla="*/ 2147483647 w 72"/>
              <a:gd name="T43" fmla="*/ 2147483647 h 19"/>
              <a:gd name="T44" fmla="*/ 2147483647 w 72"/>
              <a:gd name="T45" fmla="*/ 2147483647 h 19"/>
              <a:gd name="T46" fmla="*/ 2147483647 w 72"/>
              <a:gd name="T47" fmla="*/ 2147483647 h 19"/>
              <a:gd name="T48" fmla="*/ 2147483647 w 72"/>
              <a:gd name="T49" fmla="*/ 2147483647 h 19"/>
              <a:gd name="T50" fmla="*/ 2147483647 w 72"/>
              <a:gd name="T51" fmla="*/ 2147483647 h 19"/>
              <a:gd name="T52" fmla="*/ 2147483647 w 72"/>
              <a:gd name="T53" fmla="*/ 2147483647 h 19"/>
              <a:gd name="T54" fmla="*/ 2147483647 w 72"/>
              <a:gd name="T55" fmla="*/ 2147483647 h 19"/>
              <a:gd name="T56" fmla="*/ 2147483647 w 72"/>
              <a:gd name="T57" fmla="*/ 2147483647 h 19"/>
              <a:gd name="T58" fmla="*/ 2147483647 w 72"/>
              <a:gd name="T59" fmla="*/ 2147483647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19"/>
              <a:gd name="T92" fmla="*/ 72 w 72"/>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19">
                <a:moveTo>
                  <a:pt x="72" y="8"/>
                </a:moveTo>
                <a:lnTo>
                  <a:pt x="72" y="8"/>
                </a:lnTo>
                <a:lnTo>
                  <a:pt x="70" y="6"/>
                </a:lnTo>
                <a:lnTo>
                  <a:pt x="68" y="4"/>
                </a:lnTo>
                <a:lnTo>
                  <a:pt x="64" y="2"/>
                </a:lnTo>
                <a:lnTo>
                  <a:pt x="59" y="2"/>
                </a:lnTo>
                <a:lnTo>
                  <a:pt x="51" y="0"/>
                </a:lnTo>
                <a:lnTo>
                  <a:pt x="42" y="0"/>
                </a:lnTo>
                <a:lnTo>
                  <a:pt x="31" y="2"/>
                </a:lnTo>
                <a:lnTo>
                  <a:pt x="17" y="2"/>
                </a:lnTo>
                <a:lnTo>
                  <a:pt x="13" y="4"/>
                </a:lnTo>
                <a:lnTo>
                  <a:pt x="11" y="6"/>
                </a:lnTo>
                <a:lnTo>
                  <a:pt x="9" y="9"/>
                </a:lnTo>
                <a:lnTo>
                  <a:pt x="4" y="11"/>
                </a:lnTo>
                <a:lnTo>
                  <a:pt x="0" y="13"/>
                </a:lnTo>
                <a:lnTo>
                  <a:pt x="2" y="17"/>
                </a:lnTo>
                <a:lnTo>
                  <a:pt x="7" y="19"/>
                </a:lnTo>
                <a:lnTo>
                  <a:pt x="15" y="19"/>
                </a:lnTo>
                <a:lnTo>
                  <a:pt x="29" y="17"/>
                </a:lnTo>
                <a:lnTo>
                  <a:pt x="46" y="17"/>
                </a:lnTo>
                <a:lnTo>
                  <a:pt x="61" y="19"/>
                </a:lnTo>
                <a:lnTo>
                  <a:pt x="66" y="15"/>
                </a:lnTo>
                <a:lnTo>
                  <a:pt x="70" y="11"/>
                </a:lnTo>
                <a:lnTo>
                  <a:pt x="72" y="8"/>
                </a:lnTo>
                <a:lnTo>
                  <a:pt x="70" y="4"/>
                </a:lnTo>
                <a:lnTo>
                  <a:pt x="64" y="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7" name="Freeform 361">
            <a:extLst>
              <a:ext uri="{FF2B5EF4-FFF2-40B4-BE49-F238E27FC236}">
                <a16:creationId xmlns:a16="http://schemas.microsoft.com/office/drawing/2014/main" id="{98723E3B-E3C8-BAEB-8B43-D0B787AF2309}"/>
              </a:ext>
            </a:extLst>
          </p:cNvPr>
          <p:cNvSpPr>
            <a:spLocks/>
          </p:cNvSpPr>
          <p:nvPr/>
        </p:nvSpPr>
        <p:spPr bwMode="auto">
          <a:xfrm>
            <a:off x="2997022" y="6159733"/>
            <a:ext cx="30846" cy="26044"/>
          </a:xfrm>
          <a:custGeom>
            <a:avLst/>
            <a:gdLst>
              <a:gd name="T0" fmla="*/ 0 w 23"/>
              <a:gd name="T1" fmla="*/ 0 h 22"/>
              <a:gd name="T2" fmla="*/ 0 w 23"/>
              <a:gd name="T3" fmla="*/ 0 h 22"/>
              <a:gd name="T4" fmla="*/ 2147483647 w 23"/>
              <a:gd name="T5" fmla="*/ 0 h 22"/>
              <a:gd name="T6" fmla="*/ 2147483647 w 23"/>
              <a:gd name="T7" fmla="*/ 0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0 w 23"/>
              <a:gd name="T29" fmla="*/ 2147483647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0" y="0"/>
                </a:moveTo>
                <a:lnTo>
                  <a:pt x="0" y="0"/>
                </a:lnTo>
                <a:lnTo>
                  <a:pt x="7" y="0"/>
                </a:lnTo>
                <a:lnTo>
                  <a:pt x="12" y="0"/>
                </a:lnTo>
                <a:lnTo>
                  <a:pt x="16" y="4"/>
                </a:lnTo>
                <a:lnTo>
                  <a:pt x="22" y="11"/>
                </a:lnTo>
                <a:lnTo>
                  <a:pt x="23" y="17"/>
                </a:lnTo>
                <a:lnTo>
                  <a:pt x="22" y="21"/>
                </a:lnTo>
                <a:lnTo>
                  <a:pt x="16" y="21"/>
                </a:lnTo>
                <a:lnTo>
                  <a:pt x="11" y="22"/>
                </a:lnTo>
                <a:lnTo>
                  <a:pt x="5" y="19"/>
                </a:lnTo>
                <a:lnTo>
                  <a:pt x="1" y="11"/>
                </a:lnTo>
                <a:lnTo>
                  <a:pt x="0" y="2"/>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38" name="Freeform 234">
            <a:extLst>
              <a:ext uri="{FF2B5EF4-FFF2-40B4-BE49-F238E27FC236}">
                <a16:creationId xmlns:a16="http://schemas.microsoft.com/office/drawing/2014/main" id="{BA5CBB45-91D5-3904-EDA8-92F28B35DF56}"/>
              </a:ext>
            </a:extLst>
          </p:cNvPr>
          <p:cNvSpPr>
            <a:spLocks/>
          </p:cNvSpPr>
          <p:nvPr/>
        </p:nvSpPr>
        <p:spPr bwMode="auto">
          <a:xfrm>
            <a:off x="6981822" y="2796647"/>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0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2147483647 w 591"/>
              <a:gd name="T115" fmla="*/ 2147483647 h 359"/>
              <a:gd name="T116" fmla="*/ 2147483647 w 591"/>
              <a:gd name="T117" fmla="*/ 2147483647 h 359"/>
              <a:gd name="T118" fmla="*/ 2147483647 w 591"/>
              <a:gd name="T119" fmla="*/ 2147483647 h 359"/>
              <a:gd name="T120" fmla="*/ 2147483647 w 591"/>
              <a:gd name="T121" fmla="*/ 2147483647 h 359"/>
              <a:gd name="T122" fmla="*/ 2147483647 w 591"/>
              <a:gd name="T123" fmla="*/ 2147483647 h 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1"/>
              <a:gd name="T187" fmla="*/ 0 h 359"/>
              <a:gd name="T188" fmla="*/ 591 w 591"/>
              <a:gd name="T189" fmla="*/ 359 h 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1" h="359">
                <a:moveTo>
                  <a:pt x="0" y="164"/>
                </a:move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lnTo>
                  <a:pt x="0" y="164"/>
                </a:lnTo>
                <a:close/>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39" name="Freeform 237">
            <a:extLst>
              <a:ext uri="{FF2B5EF4-FFF2-40B4-BE49-F238E27FC236}">
                <a16:creationId xmlns:a16="http://schemas.microsoft.com/office/drawing/2014/main" id="{68711813-6875-973A-9663-CF50E2A09540}"/>
              </a:ext>
            </a:extLst>
          </p:cNvPr>
          <p:cNvSpPr>
            <a:spLocks/>
          </p:cNvSpPr>
          <p:nvPr/>
        </p:nvSpPr>
        <p:spPr bwMode="auto">
          <a:xfrm>
            <a:off x="5264703" y="2544209"/>
            <a:ext cx="935675" cy="568991"/>
          </a:xfrm>
          <a:custGeom>
            <a:avLst/>
            <a:gdLst>
              <a:gd name="T0" fmla="*/ 2147483647 w 710"/>
              <a:gd name="T1" fmla="*/ 0 h 472"/>
              <a:gd name="T2" fmla="*/ 0 w 710"/>
              <a:gd name="T3" fmla="*/ 2147483647 h 472"/>
              <a:gd name="T4" fmla="*/ 0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2147483647 h 472"/>
              <a:gd name="T100" fmla="*/ 2147483647 w 710"/>
              <a:gd name="T101" fmla="*/ 2147483647 h 472"/>
              <a:gd name="T102" fmla="*/ 2147483647 w 710"/>
              <a:gd name="T103" fmla="*/ 2147483647 h 472"/>
              <a:gd name="T104" fmla="*/ 2147483647 w 710"/>
              <a:gd name="T105" fmla="*/ 2147483647 h 472"/>
              <a:gd name="T106" fmla="*/ 2147483647 w 710"/>
              <a:gd name="T107" fmla="*/ 2147483647 h 472"/>
              <a:gd name="T108" fmla="*/ 2147483647 w 710"/>
              <a:gd name="T109" fmla="*/ 2147483647 h 472"/>
              <a:gd name="T110" fmla="*/ 2147483647 w 710"/>
              <a:gd name="T111" fmla="*/ 0 h 4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472"/>
              <a:gd name="T170" fmla="*/ 710 w 710"/>
              <a:gd name="T171" fmla="*/ 472 h 4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0" name="Freeform 239">
            <a:extLst>
              <a:ext uri="{FF2B5EF4-FFF2-40B4-BE49-F238E27FC236}">
                <a16:creationId xmlns:a16="http://schemas.microsoft.com/office/drawing/2014/main" id="{D9AE4E0B-3E74-0B60-C650-4B4648A1077C}"/>
              </a:ext>
            </a:extLst>
          </p:cNvPr>
          <p:cNvSpPr>
            <a:spLocks/>
          </p:cNvSpPr>
          <p:nvPr/>
        </p:nvSpPr>
        <p:spPr bwMode="auto">
          <a:xfrm>
            <a:off x="5217407" y="3071127"/>
            <a:ext cx="999425" cy="635107"/>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2147483647 w 759"/>
              <a:gd name="T45" fmla="*/ 2147483647 h 526"/>
              <a:gd name="T46" fmla="*/ 2147483647 w 759"/>
              <a:gd name="T47" fmla="*/ 2147483647 h 526"/>
              <a:gd name="T48" fmla="*/ 2147483647 w 759"/>
              <a:gd name="T49" fmla="*/ 2147483647 h 526"/>
              <a:gd name="T50" fmla="*/ 0 w 759"/>
              <a:gd name="T51" fmla="*/ 2147483647 h 526"/>
              <a:gd name="T52" fmla="*/ 2147483647 w 759"/>
              <a:gd name="T53" fmla="*/ 2147483647 h 526"/>
              <a:gd name="T54" fmla="*/ 2147483647 w 759"/>
              <a:gd name="T55" fmla="*/ 2147483647 h 526"/>
              <a:gd name="T56" fmla="*/ 2147483647 w 759"/>
              <a:gd name="T57" fmla="*/ 0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2147483647 w 759"/>
              <a:gd name="T75" fmla="*/ 2147483647 h 526"/>
              <a:gd name="T76" fmla="*/ 2147483647 w 759"/>
              <a:gd name="T77" fmla="*/ 2147483647 h 526"/>
              <a:gd name="T78" fmla="*/ 2147483647 w 759"/>
              <a:gd name="T79" fmla="*/ 2147483647 h 526"/>
              <a:gd name="T80" fmla="*/ 2147483647 w 759"/>
              <a:gd name="T81" fmla="*/ 2147483647 h 526"/>
              <a:gd name="T82" fmla="*/ 2147483647 w 759"/>
              <a:gd name="T83" fmla="*/ 2147483647 h 5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59"/>
              <a:gd name="T127" fmla="*/ 0 h 526"/>
              <a:gd name="T128" fmla="*/ 759 w 759"/>
              <a:gd name="T129" fmla="*/ 526 h 5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1" name="Freeform 241">
            <a:extLst>
              <a:ext uri="{FF2B5EF4-FFF2-40B4-BE49-F238E27FC236}">
                <a16:creationId xmlns:a16="http://schemas.microsoft.com/office/drawing/2014/main" id="{33815462-23D6-5E1B-56AF-56AE6277F43F}"/>
              </a:ext>
            </a:extLst>
          </p:cNvPr>
          <p:cNvSpPr>
            <a:spLocks/>
          </p:cNvSpPr>
          <p:nvPr/>
        </p:nvSpPr>
        <p:spPr bwMode="auto">
          <a:xfrm>
            <a:off x="4263223" y="3119210"/>
            <a:ext cx="985030" cy="809409"/>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2147483647 w 749"/>
              <a:gd name="T33" fmla="*/ 2147483647 h 669"/>
              <a:gd name="T34" fmla="*/ 0 w 749"/>
              <a:gd name="T35" fmla="*/ 2147483647 h 669"/>
              <a:gd name="T36" fmla="*/ 2147483647 w 749"/>
              <a:gd name="T37" fmla="*/ 0 h 669"/>
              <a:gd name="T38" fmla="*/ 2147483647 w 749"/>
              <a:gd name="T39" fmla="*/ 0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2147483647 w 749"/>
              <a:gd name="T81" fmla="*/ 2147483647 h 669"/>
              <a:gd name="T82" fmla="*/ 2147483647 w 749"/>
              <a:gd name="T83" fmla="*/ 2147483647 h 669"/>
              <a:gd name="T84" fmla="*/ 2147483647 w 749"/>
              <a:gd name="T85" fmla="*/ 2147483647 h 6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9"/>
              <a:gd name="T130" fmla="*/ 0 h 669"/>
              <a:gd name="T131" fmla="*/ 749 w 749"/>
              <a:gd name="T132" fmla="*/ 669 h 6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9" h="669">
                <a:moveTo>
                  <a:pt x="703" y="669"/>
                </a:moveTo>
                <a:lnTo>
                  <a:pt x="703" y="669"/>
                </a:ln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2" name="Freeform 243">
            <a:extLst>
              <a:ext uri="{FF2B5EF4-FFF2-40B4-BE49-F238E27FC236}">
                <a16:creationId xmlns:a16="http://schemas.microsoft.com/office/drawing/2014/main" id="{8758D0B5-8034-3A19-F9C2-18AF06A3E7A3}"/>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2147483647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0 w 642"/>
              <a:gd name="T91" fmla="*/ 2147483647 h 1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2"/>
              <a:gd name="T139" fmla="*/ 0 h 1100"/>
              <a:gd name="T140" fmla="*/ 642 w 642"/>
              <a:gd name="T141" fmla="*/ 1100 h 1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3" name="Freeform 245">
            <a:extLst>
              <a:ext uri="{FF2B5EF4-FFF2-40B4-BE49-F238E27FC236}">
                <a16:creationId xmlns:a16="http://schemas.microsoft.com/office/drawing/2014/main" id="{9C826A3C-077B-1B09-A908-DB1ADD3EC263}"/>
              </a:ext>
            </a:extLst>
          </p:cNvPr>
          <p:cNvSpPr>
            <a:spLocks/>
          </p:cNvSpPr>
          <p:nvPr/>
        </p:nvSpPr>
        <p:spPr bwMode="auto">
          <a:xfrm>
            <a:off x="6305257" y="4022784"/>
            <a:ext cx="937732" cy="785368"/>
          </a:xfrm>
          <a:custGeom>
            <a:avLst/>
            <a:gdLst>
              <a:gd name="T0" fmla="*/ 2147483647 w 712"/>
              <a:gd name="T1" fmla="*/ 2147483647 h 649"/>
              <a:gd name="T2" fmla="*/ 2147483647 w 712"/>
              <a:gd name="T3" fmla="*/ 2147483647 h 649"/>
              <a:gd name="T4" fmla="*/ 2147483647 w 712"/>
              <a:gd name="T5" fmla="*/ 2147483647 h 649"/>
              <a:gd name="T6" fmla="*/ 0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0 h 649"/>
              <a:gd name="T18" fmla="*/ 2147483647 w 712"/>
              <a:gd name="T19" fmla="*/ 2147483647 h 649"/>
              <a:gd name="T20" fmla="*/ 2147483647 w 712"/>
              <a:gd name="T21" fmla="*/ 2147483647 h 649"/>
              <a:gd name="T22" fmla="*/ 2147483647 w 712"/>
              <a:gd name="T23" fmla="*/ 2147483647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2"/>
              <a:gd name="T139" fmla="*/ 0 h 649"/>
              <a:gd name="T140" fmla="*/ 712 w 712"/>
              <a:gd name="T141" fmla="*/ 649 h 6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2" h="649">
                <a:moveTo>
                  <a:pt x="26" y="72"/>
                </a:moveTo>
                <a:lnTo>
                  <a:pt x="26" y="72"/>
                </a:ln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4" name="Freeform 247">
            <a:extLst>
              <a:ext uri="{FF2B5EF4-FFF2-40B4-BE49-F238E27FC236}">
                <a16:creationId xmlns:a16="http://schemas.microsoft.com/office/drawing/2014/main" id="{5523A4D9-B84E-08A5-1412-7139521296D7}"/>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0 w 653"/>
              <a:gd name="T33" fmla="*/ 2147483647 h 451"/>
              <a:gd name="T34" fmla="*/ 2147483647 w 653"/>
              <a:gd name="T35" fmla="*/ 2147483647 h 451"/>
              <a:gd name="T36" fmla="*/ 2147483647 w 653"/>
              <a:gd name="T37" fmla="*/ 2147483647 h 451"/>
              <a:gd name="T38" fmla="*/ 2147483647 w 653"/>
              <a:gd name="T39" fmla="*/ 2147483647 h 451"/>
              <a:gd name="T40" fmla="*/ 2147483647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0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2147483647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3"/>
              <a:gd name="T136" fmla="*/ 0 h 451"/>
              <a:gd name="T137" fmla="*/ 653 w 653"/>
              <a:gd name="T138" fmla="*/ 451 h 4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3" h="451">
                <a:moveTo>
                  <a:pt x="527" y="445"/>
                </a:moveTo>
                <a:lnTo>
                  <a:pt x="527" y="445"/>
                </a:ln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5" name="Freeform 249">
            <a:extLst>
              <a:ext uri="{FF2B5EF4-FFF2-40B4-BE49-F238E27FC236}">
                <a16:creationId xmlns:a16="http://schemas.microsoft.com/office/drawing/2014/main" id="{0D25C6F2-2A11-87D9-3CB7-D410BFE89C80}"/>
              </a:ext>
            </a:extLst>
          </p:cNvPr>
          <p:cNvSpPr>
            <a:spLocks/>
          </p:cNvSpPr>
          <p:nvPr/>
        </p:nvSpPr>
        <p:spPr bwMode="auto">
          <a:xfrm>
            <a:off x="6120177"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0 h 821"/>
              <a:gd name="T76" fmla="*/ 2147483647 w 694"/>
              <a:gd name="T77" fmla="*/ 2147483647 h 821"/>
              <a:gd name="T78" fmla="*/ 2147483647 w 694"/>
              <a:gd name="T79" fmla="*/ 2147483647 h 821"/>
              <a:gd name="T80" fmla="*/ 0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2147483647 w 694"/>
              <a:gd name="T93" fmla="*/ 2147483647 h 821"/>
              <a:gd name="T94" fmla="*/ 2147483647 w 694"/>
              <a:gd name="T95" fmla="*/ 2147483647 h 8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4"/>
              <a:gd name="T145" fmla="*/ 0 h 821"/>
              <a:gd name="T146" fmla="*/ 694 w 694"/>
              <a:gd name="T147" fmla="*/ 821 h 8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4" h="821">
                <a:moveTo>
                  <a:pt x="73" y="821"/>
                </a:moveTo>
                <a:lnTo>
                  <a:pt x="73" y="821"/>
                </a:ln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6" name="Freeform 251">
            <a:extLst>
              <a:ext uri="{FF2B5EF4-FFF2-40B4-BE49-F238E27FC236}">
                <a16:creationId xmlns:a16="http://schemas.microsoft.com/office/drawing/2014/main" id="{1D542C19-2A0B-A7E7-52D1-7011CF83ACF9}"/>
              </a:ext>
            </a:extLst>
          </p:cNvPr>
          <p:cNvSpPr>
            <a:spLocks/>
          </p:cNvSpPr>
          <p:nvPr/>
        </p:nvSpPr>
        <p:spPr bwMode="auto">
          <a:xfrm>
            <a:off x="6656907" y="2914855"/>
            <a:ext cx="705354" cy="773346"/>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2147483647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2147483647 w 535"/>
              <a:gd name="T99" fmla="*/ 2147483647 h 639"/>
              <a:gd name="T100" fmla="*/ 2147483647 w 535"/>
              <a:gd name="T101" fmla="*/ 2147483647 h 639"/>
              <a:gd name="T102" fmla="*/ 2147483647 w 535"/>
              <a:gd name="T103" fmla="*/ 2147483647 h 639"/>
              <a:gd name="T104" fmla="*/ 2147483647 w 535"/>
              <a:gd name="T105" fmla="*/ 2147483647 h 639"/>
              <a:gd name="T106" fmla="*/ 2147483647 w 535"/>
              <a:gd name="T107" fmla="*/ 2147483647 h 639"/>
              <a:gd name="T108" fmla="*/ 2147483647 w 535"/>
              <a:gd name="T109" fmla="*/ 2147483647 h 639"/>
              <a:gd name="T110" fmla="*/ 2147483647 w 535"/>
              <a:gd name="T111" fmla="*/ 2147483647 h 639"/>
              <a:gd name="T112" fmla="*/ 2147483647 w 535"/>
              <a:gd name="T113" fmla="*/ 2147483647 h 639"/>
              <a:gd name="T114" fmla="*/ 2147483647 w 535"/>
              <a:gd name="T115" fmla="*/ 2147483647 h 639"/>
              <a:gd name="T116" fmla="*/ 2147483647 w 535"/>
              <a:gd name="T117" fmla="*/ 2147483647 h 6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35"/>
              <a:gd name="T178" fmla="*/ 0 h 639"/>
              <a:gd name="T179" fmla="*/ 535 w 535"/>
              <a:gd name="T180" fmla="*/ 639 h 6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35" h="639">
                <a:moveTo>
                  <a:pt x="244" y="639"/>
                </a:moveTo>
                <a:lnTo>
                  <a:pt x="244" y="639"/>
                </a:ln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7" name="Freeform 253">
            <a:extLst>
              <a:ext uri="{FF2B5EF4-FFF2-40B4-BE49-F238E27FC236}">
                <a16:creationId xmlns:a16="http://schemas.microsoft.com/office/drawing/2014/main" id="{7C1B2E4D-F0F5-4FEB-136E-4D05EFA574CF}"/>
              </a:ext>
            </a:extLst>
          </p:cNvPr>
          <p:cNvSpPr>
            <a:spLocks/>
          </p:cNvSpPr>
          <p:nvPr/>
        </p:nvSpPr>
        <p:spPr bwMode="auto">
          <a:xfrm>
            <a:off x="6887226" y="3670169"/>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2147483647 w 421"/>
              <a:gd name="T29" fmla="*/ 2147483647 h 799"/>
              <a:gd name="T30" fmla="*/ 2147483647 w 421"/>
              <a:gd name="T31" fmla="*/ 2147483647 h 799"/>
              <a:gd name="T32" fmla="*/ 2147483647 w 421"/>
              <a:gd name="T33" fmla="*/ 2147483647 h 799"/>
              <a:gd name="T34" fmla="*/ 0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2147483647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2147483647 w 421"/>
              <a:gd name="T93" fmla="*/ 2147483647 h 799"/>
              <a:gd name="T94" fmla="*/ 2147483647 w 421"/>
              <a:gd name="T95" fmla="*/ 2147483647 h 799"/>
              <a:gd name="T96" fmla="*/ 2147483647 w 421"/>
              <a:gd name="T97" fmla="*/ 2147483647 h 799"/>
              <a:gd name="T98" fmla="*/ 2147483647 w 421"/>
              <a:gd name="T99" fmla="*/ 2147483647 h 799"/>
              <a:gd name="T100" fmla="*/ 2147483647 w 421"/>
              <a:gd name="T101" fmla="*/ 2147483647 h 799"/>
              <a:gd name="T102" fmla="*/ 2147483647 w 421"/>
              <a:gd name="T103" fmla="*/ 2147483647 h 799"/>
              <a:gd name="T104" fmla="*/ 2147483647 w 421"/>
              <a:gd name="T105" fmla="*/ 2147483647 h 799"/>
              <a:gd name="T106" fmla="*/ 2147483647 w 421"/>
              <a:gd name="T107" fmla="*/ 2147483647 h 799"/>
              <a:gd name="T108" fmla="*/ 2147483647 w 421"/>
              <a:gd name="T109" fmla="*/ 2147483647 h 799"/>
              <a:gd name="T110" fmla="*/ 2147483647 w 42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1"/>
              <a:gd name="T169" fmla="*/ 0 h 799"/>
              <a:gd name="T170" fmla="*/ 421 w 42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1" h="799">
                <a:moveTo>
                  <a:pt x="267" y="799"/>
                </a:moveTo>
                <a:lnTo>
                  <a:pt x="267" y="799"/>
                </a:ln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8" name="Freeform 255">
            <a:extLst>
              <a:ext uri="{FF2B5EF4-FFF2-40B4-BE49-F238E27FC236}">
                <a16:creationId xmlns:a16="http://schemas.microsoft.com/office/drawing/2014/main" id="{479C925F-BEA0-2093-DB0A-A724A377A8B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0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2147483647 w 333"/>
              <a:gd name="T93" fmla="*/ 2147483647 h 595"/>
              <a:gd name="T94" fmla="*/ 2147483647 w 333"/>
              <a:gd name="T95" fmla="*/ 2147483647 h 595"/>
              <a:gd name="T96" fmla="*/ 2147483647 w 333"/>
              <a:gd name="T97" fmla="*/ 2147483647 h 595"/>
              <a:gd name="T98" fmla="*/ 2147483647 w 333"/>
              <a:gd name="T99" fmla="*/ 2147483647 h 595"/>
              <a:gd name="T100" fmla="*/ 2147483647 w 333"/>
              <a:gd name="T101" fmla="*/ 2147483647 h 595"/>
              <a:gd name="T102" fmla="*/ 2147483647 w 333"/>
              <a:gd name="T103" fmla="*/ 2147483647 h 595"/>
              <a:gd name="T104" fmla="*/ 2147483647 w 333"/>
              <a:gd name="T105" fmla="*/ 2147483647 h 595"/>
              <a:gd name="T106" fmla="*/ 2147483647 w 333"/>
              <a:gd name="T107" fmla="*/ 2147483647 h 595"/>
              <a:gd name="T108" fmla="*/ 2147483647 w 333"/>
              <a:gd name="T109" fmla="*/ 2147483647 h 595"/>
              <a:gd name="T110" fmla="*/ 2147483647 w 333"/>
              <a:gd name="T111" fmla="*/ 2147483647 h 595"/>
              <a:gd name="T112" fmla="*/ 2147483647 w 333"/>
              <a:gd name="T113" fmla="*/ 2147483647 h 5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3"/>
              <a:gd name="T172" fmla="*/ 0 h 595"/>
              <a:gd name="T173" fmla="*/ 333 w 333"/>
              <a:gd name="T174" fmla="*/ 595 h 5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3" h="595">
                <a:moveTo>
                  <a:pt x="2" y="595"/>
                </a:moveTo>
                <a:lnTo>
                  <a:pt x="2" y="595"/>
                </a:ln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49" name="Freeform 257">
            <a:extLst>
              <a:ext uri="{FF2B5EF4-FFF2-40B4-BE49-F238E27FC236}">
                <a16:creationId xmlns:a16="http://schemas.microsoft.com/office/drawing/2014/main" id="{F433F2B0-F65C-BF8D-DB9D-BF80D910B574}"/>
              </a:ext>
            </a:extLst>
          </p:cNvPr>
          <p:cNvSpPr>
            <a:spLocks/>
          </p:cNvSpPr>
          <p:nvPr/>
        </p:nvSpPr>
        <p:spPr bwMode="auto">
          <a:xfrm>
            <a:off x="7473309" y="3065114"/>
            <a:ext cx="542899" cy="717248"/>
          </a:xfrm>
          <a:custGeom>
            <a:avLst/>
            <a:gdLst>
              <a:gd name="T0" fmla="*/ 0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2147483647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3"/>
              <a:gd name="T136" fmla="*/ 0 h 594"/>
              <a:gd name="T137" fmla="*/ 413 w 413"/>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0" name="Freeform 259">
            <a:extLst>
              <a:ext uri="{FF2B5EF4-FFF2-40B4-BE49-F238E27FC236}">
                <a16:creationId xmlns:a16="http://schemas.microsoft.com/office/drawing/2014/main" id="{E64DA473-099C-DE3A-68FA-1678252CFCED}"/>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0 w 893"/>
              <a:gd name="T11" fmla="*/ 2147483647 h 468"/>
              <a:gd name="T12" fmla="*/ 2147483647 w 893"/>
              <a:gd name="T13" fmla="*/ 0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2147483647 w 893"/>
              <a:gd name="T93" fmla="*/ 2147483647 h 468"/>
              <a:gd name="T94" fmla="*/ 2147483647 w 893"/>
              <a:gd name="T95" fmla="*/ 2147483647 h 468"/>
              <a:gd name="T96" fmla="*/ 2147483647 w 893"/>
              <a:gd name="T97" fmla="*/ 2147483647 h 468"/>
              <a:gd name="T98" fmla="*/ 2147483647 w 893"/>
              <a:gd name="T99" fmla="*/ 2147483647 h 468"/>
              <a:gd name="T100" fmla="*/ 2147483647 w 893"/>
              <a:gd name="T101" fmla="*/ 2147483647 h 468"/>
              <a:gd name="T102" fmla="*/ 2147483647 w 893"/>
              <a:gd name="T103" fmla="*/ 2147483647 h 468"/>
              <a:gd name="T104" fmla="*/ 2147483647 w 893"/>
              <a:gd name="T105" fmla="*/ 2147483647 h 4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3"/>
              <a:gd name="T160" fmla="*/ 0 h 468"/>
              <a:gd name="T161" fmla="*/ 893 w 893"/>
              <a:gd name="T162" fmla="*/ 468 h 4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1" name="Freeform 261">
            <a:extLst>
              <a:ext uri="{FF2B5EF4-FFF2-40B4-BE49-F238E27FC236}">
                <a16:creationId xmlns:a16="http://schemas.microsoft.com/office/drawing/2014/main" id="{6DF72ADC-B95E-6A84-6FA2-21D3DDFD01F8}"/>
              </a:ext>
            </a:extLst>
          </p:cNvPr>
          <p:cNvSpPr>
            <a:spLocks/>
          </p:cNvSpPr>
          <p:nvPr/>
        </p:nvSpPr>
        <p:spPr bwMode="auto">
          <a:xfrm>
            <a:off x="5406598" y="4110938"/>
            <a:ext cx="1059060" cy="552962"/>
          </a:xfrm>
          <a:custGeom>
            <a:avLst/>
            <a:gdLst>
              <a:gd name="T0" fmla="*/ 2147483647 w 804"/>
              <a:gd name="T1" fmla="*/ 0 h 457"/>
              <a:gd name="T2" fmla="*/ 2147483647 w 804"/>
              <a:gd name="T3" fmla="*/ 0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2147483647 w 804"/>
              <a:gd name="T101" fmla="*/ 2147483647 h 457"/>
              <a:gd name="T102" fmla="*/ 2147483647 w 804"/>
              <a:gd name="T103" fmla="*/ 2147483647 h 457"/>
              <a:gd name="T104" fmla="*/ 2147483647 w 804"/>
              <a:gd name="T105" fmla="*/ 2147483647 h 457"/>
              <a:gd name="T106" fmla="*/ 2147483647 w 804"/>
              <a:gd name="T107" fmla="*/ 2147483647 h 457"/>
              <a:gd name="T108" fmla="*/ 2147483647 w 804"/>
              <a:gd name="T109" fmla="*/ 2147483647 h 457"/>
              <a:gd name="T110" fmla="*/ 2147483647 w 804"/>
              <a:gd name="T111" fmla="*/ 2147483647 h 457"/>
              <a:gd name="T112" fmla="*/ 0 w 804"/>
              <a:gd name="T113" fmla="*/ 2147483647 h 457"/>
              <a:gd name="T114" fmla="*/ 2147483647 w 804"/>
              <a:gd name="T115" fmla="*/ 0 h 4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4"/>
              <a:gd name="T175" fmla="*/ 0 h 457"/>
              <a:gd name="T176" fmla="*/ 804 w 804"/>
              <a:gd name="T177" fmla="*/ 457 h 4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4" h="457">
                <a:moveTo>
                  <a:pt x="26" y="0"/>
                </a:moveTo>
                <a:lnTo>
                  <a:pt x="26" y="0"/>
                </a:ln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2" name="Freeform 263">
            <a:extLst>
              <a:ext uri="{FF2B5EF4-FFF2-40B4-BE49-F238E27FC236}">
                <a16:creationId xmlns:a16="http://schemas.microsoft.com/office/drawing/2014/main" id="{A4BE9314-FEA3-6D9D-10AB-4A18601244F9}"/>
              </a:ext>
            </a:extLst>
          </p:cNvPr>
          <p:cNvSpPr>
            <a:spLocks/>
          </p:cNvSpPr>
          <p:nvPr/>
        </p:nvSpPr>
        <p:spPr bwMode="auto">
          <a:xfrm>
            <a:off x="4425681" y="3850484"/>
            <a:ext cx="1024103" cy="787373"/>
          </a:xfrm>
          <a:custGeom>
            <a:avLst/>
            <a:gdLst>
              <a:gd name="T0" fmla="*/ 0 w 779"/>
              <a:gd name="T1" fmla="*/ 2147483647 h 652"/>
              <a:gd name="T2" fmla="*/ 2147483647 w 779"/>
              <a:gd name="T3" fmla="*/ 0 h 652"/>
              <a:gd name="T4" fmla="*/ 2147483647 w 779"/>
              <a:gd name="T5" fmla="*/ 0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2147483647 w 779"/>
              <a:gd name="T89" fmla="*/ 2147483647 h 652"/>
              <a:gd name="T90" fmla="*/ 2147483647 w 779"/>
              <a:gd name="T91" fmla="*/ 2147483647 h 652"/>
              <a:gd name="T92" fmla="*/ 2147483647 w 779"/>
              <a:gd name="T93" fmla="*/ 2147483647 h 652"/>
              <a:gd name="T94" fmla="*/ 0 w 779"/>
              <a:gd name="T95" fmla="*/ 2147483647 h 6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9"/>
              <a:gd name="T145" fmla="*/ 0 h 652"/>
              <a:gd name="T146" fmla="*/ 779 w 779"/>
              <a:gd name="T147" fmla="*/ 652 h 6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3" name="Freeform 264">
            <a:extLst>
              <a:ext uri="{FF2B5EF4-FFF2-40B4-BE49-F238E27FC236}">
                <a16:creationId xmlns:a16="http://schemas.microsoft.com/office/drawing/2014/main" id="{D199F5AF-A8B3-F663-8C48-FE2CAC1D0444}"/>
              </a:ext>
            </a:extLst>
          </p:cNvPr>
          <p:cNvSpPr>
            <a:spLocks/>
          </p:cNvSpPr>
          <p:nvPr/>
        </p:nvSpPr>
        <p:spPr bwMode="auto">
          <a:xfrm>
            <a:off x="5256477" y="4627839"/>
            <a:ext cx="1244140" cy="623086"/>
          </a:xfrm>
          <a:custGeom>
            <a:avLst/>
            <a:gdLst>
              <a:gd name="T0" fmla="*/ 2147483647 w 940"/>
              <a:gd name="T1" fmla="*/ 2147483647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0 w 940"/>
              <a:gd name="T107" fmla="*/ 0 h 5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40"/>
              <a:gd name="T163" fmla="*/ 0 h 515"/>
              <a:gd name="T164" fmla="*/ 940 w 940"/>
              <a:gd name="T165" fmla="*/ 515 h 5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40" h="515">
                <a:moveTo>
                  <a:pt x="0" y="0"/>
                </a:move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4" name="Freeform 267">
            <a:extLst>
              <a:ext uri="{FF2B5EF4-FFF2-40B4-BE49-F238E27FC236}">
                <a16:creationId xmlns:a16="http://schemas.microsoft.com/office/drawing/2014/main" id="{3F6D9742-76D1-15F2-808E-A46958F4B531}"/>
              </a:ext>
            </a:extLst>
          </p:cNvPr>
          <p:cNvSpPr>
            <a:spLocks/>
          </p:cNvSpPr>
          <p:nvPr/>
        </p:nvSpPr>
        <p:spPr bwMode="auto">
          <a:xfrm>
            <a:off x="6467715" y="4724007"/>
            <a:ext cx="711524" cy="615072"/>
          </a:xfrm>
          <a:custGeom>
            <a:avLst/>
            <a:gdLst>
              <a:gd name="T0" fmla="*/ 2147483647 w 541"/>
              <a:gd name="T1" fmla="*/ 2147483647 h 510"/>
              <a:gd name="T2" fmla="*/ 2147483647 w 541"/>
              <a:gd name="T3" fmla="*/ 0 h 510"/>
              <a:gd name="T4" fmla="*/ 2147483647 w 541"/>
              <a:gd name="T5" fmla="*/ 2147483647 h 510"/>
              <a:gd name="T6" fmla="*/ 2147483647 w 541"/>
              <a:gd name="T7" fmla="*/ 2147483647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1"/>
              <a:gd name="T103" fmla="*/ 0 h 510"/>
              <a:gd name="T104" fmla="*/ 541 w 541"/>
              <a:gd name="T105" fmla="*/ 510 h 5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5" name="Freeform 269">
            <a:extLst>
              <a:ext uri="{FF2B5EF4-FFF2-40B4-BE49-F238E27FC236}">
                <a16:creationId xmlns:a16="http://schemas.microsoft.com/office/drawing/2014/main" id="{F6B2A5ED-615E-BD5B-2BCC-E058CB29B58F}"/>
              </a:ext>
            </a:extLst>
          </p:cNvPr>
          <p:cNvSpPr>
            <a:spLocks/>
          </p:cNvSpPr>
          <p:nvPr/>
        </p:nvSpPr>
        <p:spPr bwMode="auto">
          <a:xfrm>
            <a:off x="6948919" y="4958417"/>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0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2147483647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0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2147483647 w 382"/>
              <a:gd name="T103" fmla="*/ 2147483647 h 703"/>
              <a:gd name="T104" fmla="*/ 2147483647 w 382"/>
              <a:gd name="T105" fmla="*/ 2147483647 h 703"/>
              <a:gd name="T106" fmla="*/ 2147483647 w 382"/>
              <a:gd name="T107" fmla="*/ 2147483647 h 703"/>
              <a:gd name="T108" fmla="*/ 2147483647 w 382"/>
              <a:gd name="T109" fmla="*/ 2147483647 h 703"/>
              <a:gd name="T110" fmla="*/ 2147483647 w 382"/>
              <a:gd name="T111" fmla="*/ 2147483647 h 703"/>
              <a:gd name="T112" fmla="*/ 2147483647 w 382"/>
              <a:gd name="T113" fmla="*/ 2147483647 h 703"/>
              <a:gd name="T114" fmla="*/ 2147483647 w 382"/>
              <a:gd name="T115" fmla="*/ 2147483647 h 703"/>
              <a:gd name="T116" fmla="*/ 2147483647 w 382"/>
              <a:gd name="T117" fmla="*/ 2147483647 h 703"/>
              <a:gd name="T118" fmla="*/ 2147483647 w 382"/>
              <a:gd name="T119" fmla="*/ 2147483647 h 703"/>
              <a:gd name="T120" fmla="*/ 2147483647 w 382"/>
              <a:gd name="T121" fmla="*/ 2147483647 h 703"/>
              <a:gd name="T122" fmla="*/ 2147483647 w 382"/>
              <a:gd name="T123" fmla="*/ 2147483647 h 703"/>
              <a:gd name="T124" fmla="*/ 2147483647 w 382"/>
              <a:gd name="T125" fmla="*/ 2147483647 h 7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703"/>
              <a:gd name="T191" fmla="*/ 382 w 382"/>
              <a:gd name="T192" fmla="*/ 703 h 7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703">
                <a:moveTo>
                  <a:pt x="36" y="314"/>
                </a:moveTo>
                <a:lnTo>
                  <a:pt x="36" y="314"/>
                </a:ln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6" name="Freeform 270">
            <a:extLst>
              <a:ext uri="{FF2B5EF4-FFF2-40B4-BE49-F238E27FC236}">
                <a16:creationId xmlns:a16="http://schemas.microsoft.com/office/drawing/2014/main" id="{9075F9CC-1DD6-B582-04FF-CE87C65135D8}"/>
              </a:ext>
            </a:extLst>
          </p:cNvPr>
          <p:cNvSpPr>
            <a:spLocks/>
          </p:cNvSpPr>
          <p:nvPr/>
        </p:nvSpPr>
        <p:spPr bwMode="auto">
          <a:xfrm>
            <a:off x="7399276" y="4920347"/>
            <a:ext cx="563460" cy="863504"/>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4"/>
              <a:gd name="T100" fmla="*/ 0 h 712"/>
              <a:gd name="T101" fmla="*/ 414 w 414"/>
              <a:gd name="T102" fmla="*/ 712 h 7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7" name="Freeform 271">
            <a:extLst>
              <a:ext uri="{FF2B5EF4-FFF2-40B4-BE49-F238E27FC236}">
                <a16:creationId xmlns:a16="http://schemas.microsoft.com/office/drawing/2014/main" id="{7C892A9E-18D5-0B34-6B7F-167994AD3B27}"/>
              </a:ext>
            </a:extLst>
          </p:cNvPr>
          <p:cNvSpPr>
            <a:spLocks/>
          </p:cNvSpPr>
          <p:nvPr/>
        </p:nvSpPr>
        <p:spPr bwMode="auto">
          <a:xfrm>
            <a:off x="7407502" y="4924355"/>
            <a:ext cx="544954" cy="859498"/>
          </a:xfrm>
          <a:custGeom>
            <a:avLst/>
            <a:gdLst>
              <a:gd name="T0" fmla="*/ 0 w 414"/>
              <a:gd name="T1" fmla="*/ 2147483647 h 712"/>
              <a:gd name="T2" fmla="*/ 2147483647 w 414"/>
              <a:gd name="T3" fmla="*/ 0 h 712"/>
              <a:gd name="T4" fmla="*/ 2147483647 w 414"/>
              <a:gd name="T5" fmla="*/ 2147483647 h 712"/>
              <a:gd name="T6" fmla="*/ 2147483647 w 414"/>
              <a:gd name="T7" fmla="*/ 2147483647 h 712"/>
              <a:gd name="T8" fmla="*/ 2147483647 w 414"/>
              <a:gd name="T9" fmla="*/ 2147483647 h 712"/>
              <a:gd name="T10" fmla="*/ 2147483647 w 414"/>
              <a:gd name="T11" fmla="*/ 2147483647 h 712"/>
              <a:gd name="T12" fmla="*/ 2147483647 w 414"/>
              <a:gd name="T13" fmla="*/ 2147483647 h 712"/>
              <a:gd name="T14" fmla="*/ 2147483647 w 414"/>
              <a:gd name="T15" fmla="*/ 2147483647 h 712"/>
              <a:gd name="T16" fmla="*/ 2147483647 w 414"/>
              <a:gd name="T17" fmla="*/ 2147483647 h 712"/>
              <a:gd name="T18" fmla="*/ 2147483647 w 414"/>
              <a:gd name="T19" fmla="*/ 2147483647 h 712"/>
              <a:gd name="T20" fmla="*/ 2147483647 w 414"/>
              <a:gd name="T21" fmla="*/ 2147483647 h 712"/>
              <a:gd name="T22" fmla="*/ 2147483647 w 414"/>
              <a:gd name="T23" fmla="*/ 2147483647 h 712"/>
              <a:gd name="T24" fmla="*/ 2147483647 w 414"/>
              <a:gd name="T25" fmla="*/ 2147483647 h 712"/>
              <a:gd name="T26" fmla="*/ 2147483647 w 414"/>
              <a:gd name="T27" fmla="*/ 2147483647 h 712"/>
              <a:gd name="T28" fmla="*/ 2147483647 w 414"/>
              <a:gd name="T29" fmla="*/ 2147483647 h 712"/>
              <a:gd name="T30" fmla="*/ 2147483647 w 414"/>
              <a:gd name="T31" fmla="*/ 2147483647 h 712"/>
              <a:gd name="T32" fmla="*/ 2147483647 w 414"/>
              <a:gd name="T33" fmla="*/ 2147483647 h 712"/>
              <a:gd name="T34" fmla="*/ 2147483647 w 414"/>
              <a:gd name="T35" fmla="*/ 2147483647 h 712"/>
              <a:gd name="T36" fmla="*/ 2147483647 w 414"/>
              <a:gd name="T37" fmla="*/ 2147483647 h 712"/>
              <a:gd name="T38" fmla="*/ 2147483647 w 414"/>
              <a:gd name="T39" fmla="*/ 2147483647 h 712"/>
              <a:gd name="T40" fmla="*/ 2147483647 w 414"/>
              <a:gd name="T41" fmla="*/ 2147483647 h 712"/>
              <a:gd name="T42" fmla="*/ 2147483647 w 414"/>
              <a:gd name="T43" fmla="*/ 2147483647 h 712"/>
              <a:gd name="T44" fmla="*/ 2147483647 w 414"/>
              <a:gd name="T45" fmla="*/ 2147483647 h 712"/>
              <a:gd name="T46" fmla="*/ 2147483647 w 414"/>
              <a:gd name="T47" fmla="*/ 2147483647 h 712"/>
              <a:gd name="T48" fmla="*/ 2147483647 w 414"/>
              <a:gd name="T49" fmla="*/ 2147483647 h 712"/>
              <a:gd name="T50" fmla="*/ 2147483647 w 414"/>
              <a:gd name="T51" fmla="*/ 2147483647 h 712"/>
              <a:gd name="T52" fmla="*/ 2147483647 w 414"/>
              <a:gd name="T53" fmla="*/ 2147483647 h 712"/>
              <a:gd name="T54" fmla="*/ 2147483647 w 414"/>
              <a:gd name="T55" fmla="*/ 2147483647 h 712"/>
              <a:gd name="T56" fmla="*/ 2147483647 w 414"/>
              <a:gd name="T57" fmla="*/ 2147483647 h 712"/>
              <a:gd name="T58" fmla="*/ 2147483647 w 414"/>
              <a:gd name="T59" fmla="*/ 2147483647 h 712"/>
              <a:gd name="T60" fmla="*/ 2147483647 w 414"/>
              <a:gd name="T61" fmla="*/ 2147483647 h 712"/>
              <a:gd name="T62" fmla="*/ 2147483647 w 414"/>
              <a:gd name="T63" fmla="*/ 2147483647 h 712"/>
              <a:gd name="T64" fmla="*/ 2147483647 w 414"/>
              <a:gd name="T65" fmla="*/ 2147483647 h 712"/>
              <a:gd name="T66" fmla="*/ 2147483647 w 414"/>
              <a:gd name="T67" fmla="*/ 2147483647 h 712"/>
              <a:gd name="T68" fmla="*/ 2147483647 w 414"/>
              <a:gd name="T69" fmla="*/ 2147483647 h 712"/>
              <a:gd name="T70" fmla="*/ 2147483647 w 414"/>
              <a:gd name="T71" fmla="*/ 2147483647 h 712"/>
              <a:gd name="T72" fmla="*/ 2147483647 w 414"/>
              <a:gd name="T73" fmla="*/ 2147483647 h 712"/>
              <a:gd name="T74" fmla="*/ 2147483647 w 414"/>
              <a:gd name="T75" fmla="*/ 2147483647 h 712"/>
              <a:gd name="T76" fmla="*/ 2147483647 w 414"/>
              <a:gd name="T77" fmla="*/ 2147483647 h 7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
              <a:gd name="T118" fmla="*/ 0 h 712"/>
              <a:gd name="T119" fmla="*/ 414 w 414"/>
              <a:gd name="T120" fmla="*/ 712 h 7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 h="712">
                <a:moveTo>
                  <a:pt x="35" y="695"/>
                </a:moveTo>
                <a:lnTo>
                  <a:pt x="0" y="473"/>
                </a:lnTo>
                <a:lnTo>
                  <a:pt x="6" y="28"/>
                </a:lnTo>
                <a:lnTo>
                  <a:pt x="277" y="0"/>
                </a:lnTo>
                <a:lnTo>
                  <a:pt x="363" y="300"/>
                </a:lnTo>
                <a:lnTo>
                  <a:pt x="370" y="304"/>
                </a:lnTo>
                <a:lnTo>
                  <a:pt x="372" y="316"/>
                </a:lnTo>
                <a:lnTo>
                  <a:pt x="374" y="331"/>
                </a:lnTo>
                <a:lnTo>
                  <a:pt x="383" y="344"/>
                </a:lnTo>
                <a:lnTo>
                  <a:pt x="386" y="349"/>
                </a:lnTo>
                <a:lnTo>
                  <a:pt x="388" y="357"/>
                </a:lnTo>
                <a:lnTo>
                  <a:pt x="390" y="364"/>
                </a:lnTo>
                <a:lnTo>
                  <a:pt x="396" y="370"/>
                </a:lnTo>
                <a:lnTo>
                  <a:pt x="401" y="374"/>
                </a:lnTo>
                <a:lnTo>
                  <a:pt x="401" y="378"/>
                </a:lnTo>
                <a:lnTo>
                  <a:pt x="397" y="385"/>
                </a:lnTo>
                <a:lnTo>
                  <a:pt x="388" y="393"/>
                </a:lnTo>
                <a:lnTo>
                  <a:pt x="386" y="400"/>
                </a:lnTo>
                <a:lnTo>
                  <a:pt x="390" y="409"/>
                </a:lnTo>
                <a:lnTo>
                  <a:pt x="392" y="421"/>
                </a:lnTo>
                <a:lnTo>
                  <a:pt x="383" y="436"/>
                </a:lnTo>
                <a:lnTo>
                  <a:pt x="388" y="473"/>
                </a:lnTo>
                <a:lnTo>
                  <a:pt x="388" y="488"/>
                </a:lnTo>
                <a:lnTo>
                  <a:pt x="388" y="498"/>
                </a:lnTo>
                <a:lnTo>
                  <a:pt x="397" y="524"/>
                </a:lnTo>
                <a:lnTo>
                  <a:pt x="399" y="537"/>
                </a:lnTo>
                <a:lnTo>
                  <a:pt x="407" y="549"/>
                </a:lnTo>
                <a:lnTo>
                  <a:pt x="412" y="558"/>
                </a:lnTo>
                <a:lnTo>
                  <a:pt x="414" y="567"/>
                </a:lnTo>
                <a:lnTo>
                  <a:pt x="117" y="592"/>
                </a:lnTo>
                <a:lnTo>
                  <a:pt x="116" y="611"/>
                </a:lnTo>
                <a:lnTo>
                  <a:pt x="117" y="624"/>
                </a:lnTo>
                <a:lnTo>
                  <a:pt x="125" y="633"/>
                </a:lnTo>
                <a:lnTo>
                  <a:pt x="132" y="641"/>
                </a:lnTo>
                <a:lnTo>
                  <a:pt x="138" y="646"/>
                </a:lnTo>
                <a:lnTo>
                  <a:pt x="143" y="652"/>
                </a:lnTo>
                <a:lnTo>
                  <a:pt x="145" y="661"/>
                </a:lnTo>
                <a:lnTo>
                  <a:pt x="141" y="671"/>
                </a:lnTo>
                <a:lnTo>
                  <a:pt x="134" y="682"/>
                </a:lnTo>
                <a:lnTo>
                  <a:pt x="127" y="693"/>
                </a:lnTo>
                <a:lnTo>
                  <a:pt x="119" y="703"/>
                </a:lnTo>
                <a:lnTo>
                  <a:pt x="112" y="708"/>
                </a:lnTo>
                <a:lnTo>
                  <a:pt x="105" y="712"/>
                </a:lnTo>
                <a:lnTo>
                  <a:pt x="95" y="712"/>
                </a:lnTo>
                <a:lnTo>
                  <a:pt x="86" y="710"/>
                </a:lnTo>
                <a:lnTo>
                  <a:pt x="75" y="703"/>
                </a:lnTo>
                <a:lnTo>
                  <a:pt x="86" y="705"/>
                </a:lnTo>
                <a:lnTo>
                  <a:pt x="94" y="703"/>
                </a:lnTo>
                <a:lnTo>
                  <a:pt x="97" y="699"/>
                </a:lnTo>
                <a:lnTo>
                  <a:pt x="95" y="686"/>
                </a:lnTo>
                <a:lnTo>
                  <a:pt x="86" y="684"/>
                </a:lnTo>
                <a:lnTo>
                  <a:pt x="81" y="680"/>
                </a:lnTo>
                <a:lnTo>
                  <a:pt x="79" y="675"/>
                </a:lnTo>
                <a:lnTo>
                  <a:pt x="83" y="667"/>
                </a:lnTo>
                <a:lnTo>
                  <a:pt x="84" y="656"/>
                </a:lnTo>
                <a:lnTo>
                  <a:pt x="81" y="641"/>
                </a:lnTo>
                <a:lnTo>
                  <a:pt x="75" y="633"/>
                </a:lnTo>
                <a:lnTo>
                  <a:pt x="70" y="639"/>
                </a:lnTo>
                <a:lnTo>
                  <a:pt x="64" y="646"/>
                </a:lnTo>
                <a:lnTo>
                  <a:pt x="59" y="650"/>
                </a:lnTo>
                <a:lnTo>
                  <a:pt x="57" y="659"/>
                </a:lnTo>
                <a:lnTo>
                  <a:pt x="57" y="682"/>
                </a:lnTo>
                <a:lnTo>
                  <a:pt x="55" y="691"/>
                </a:lnTo>
                <a:lnTo>
                  <a:pt x="50" y="693"/>
                </a:lnTo>
                <a:lnTo>
                  <a:pt x="42" y="691"/>
                </a:lnTo>
                <a:lnTo>
                  <a:pt x="35" y="695"/>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58" name="Freeform 273">
            <a:extLst>
              <a:ext uri="{FF2B5EF4-FFF2-40B4-BE49-F238E27FC236}">
                <a16:creationId xmlns:a16="http://schemas.microsoft.com/office/drawing/2014/main" id="{DEDD48B3-4CAB-7DAF-4EF4-5B94E741166A}"/>
              </a:ext>
            </a:extLst>
          </p:cNvPr>
          <p:cNvSpPr>
            <a:spLocks/>
          </p:cNvSpPr>
          <p:nvPr/>
        </p:nvSpPr>
        <p:spPr bwMode="auto">
          <a:xfrm>
            <a:off x="7769434" y="4880279"/>
            <a:ext cx="752653" cy="765334"/>
          </a:xfrm>
          <a:custGeom>
            <a:avLst/>
            <a:gdLst>
              <a:gd name="T0" fmla="*/ 2147483647 w 565"/>
              <a:gd name="T1" fmla="*/ 2147483647 h 633"/>
              <a:gd name="T2" fmla="*/ 2147483647 w 565"/>
              <a:gd name="T3" fmla="*/ 2147483647 h 633"/>
              <a:gd name="T4" fmla="*/ 2147483647 w 565"/>
              <a:gd name="T5" fmla="*/ 2147483647 h 633"/>
              <a:gd name="T6" fmla="*/ 2147483647 w 565"/>
              <a:gd name="T7" fmla="*/ 2147483647 h 633"/>
              <a:gd name="T8" fmla="*/ 2147483647 w 565"/>
              <a:gd name="T9" fmla="*/ 2147483647 h 633"/>
              <a:gd name="T10" fmla="*/ 2147483647 w 565"/>
              <a:gd name="T11" fmla="*/ 2147483647 h 633"/>
              <a:gd name="T12" fmla="*/ 2147483647 w 565"/>
              <a:gd name="T13" fmla="*/ 2147483647 h 633"/>
              <a:gd name="T14" fmla="*/ 2147483647 w 565"/>
              <a:gd name="T15" fmla="*/ 2147483647 h 633"/>
              <a:gd name="T16" fmla="*/ 2147483647 w 565"/>
              <a:gd name="T17" fmla="*/ 2147483647 h 633"/>
              <a:gd name="T18" fmla="*/ 2147483647 w 565"/>
              <a:gd name="T19" fmla="*/ 2147483647 h 633"/>
              <a:gd name="T20" fmla="*/ 2147483647 w 565"/>
              <a:gd name="T21" fmla="*/ 0 h 633"/>
              <a:gd name="T22" fmla="*/ 2147483647 w 565"/>
              <a:gd name="T23" fmla="*/ 2147483647 h 633"/>
              <a:gd name="T24" fmla="*/ 2147483647 w 565"/>
              <a:gd name="T25" fmla="*/ 2147483647 h 633"/>
              <a:gd name="T26" fmla="*/ 2147483647 w 565"/>
              <a:gd name="T27" fmla="*/ 2147483647 h 633"/>
              <a:gd name="T28" fmla="*/ 2147483647 w 565"/>
              <a:gd name="T29" fmla="*/ 2147483647 h 633"/>
              <a:gd name="T30" fmla="*/ 2147483647 w 565"/>
              <a:gd name="T31" fmla="*/ 2147483647 h 633"/>
              <a:gd name="T32" fmla="*/ 2147483647 w 565"/>
              <a:gd name="T33" fmla="*/ 2147483647 h 633"/>
              <a:gd name="T34" fmla="*/ 2147483647 w 565"/>
              <a:gd name="T35" fmla="*/ 2147483647 h 633"/>
              <a:gd name="T36" fmla="*/ 2147483647 w 565"/>
              <a:gd name="T37" fmla="*/ 2147483647 h 633"/>
              <a:gd name="T38" fmla="*/ 2147483647 w 565"/>
              <a:gd name="T39" fmla="*/ 2147483647 h 633"/>
              <a:gd name="T40" fmla="*/ 2147483647 w 565"/>
              <a:gd name="T41" fmla="*/ 2147483647 h 633"/>
              <a:gd name="T42" fmla="*/ 2147483647 w 565"/>
              <a:gd name="T43" fmla="*/ 2147483647 h 633"/>
              <a:gd name="T44" fmla="*/ 2147483647 w 565"/>
              <a:gd name="T45" fmla="*/ 2147483647 h 633"/>
              <a:gd name="T46" fmla="*/ 2147483647 w 565"/>
              <a:gd name="T47" fmla="*/ 2147483647 h 633"/>
              <a:gd name="T48" fmla="*/ 2147483647 w 565"/>
              <a:gd name="T49" fmla="*/ 2147483647 h 633"/>
              <a:gd name="T50" fmla="*/ 2147483647 w 565"/>
              <a:gd name="T51" fmla="*/ 2147483647 h 633"/>
              <a:gd name="T52" fmla="*/ 2147483647 w 565"/>
              <a:gd name="T53" fmla="*/ 2147483647 h 633"/>
              <a:gd name="T54" fmla="*/ 2147483647 w 565"/>
              <a:gd name="T55" fmla="*/ 2147483647 h 633"/>
              <a:gd name="T56" fmla="*/ 2147483647 w 565"/>
              <a:gd name="T57" fmla="*/ 2147483647 h 633"/>
              <a:gd name="T58" fmla="*/ 2147483647 w 565"/>
              <a:gd name="T59" fmla="*/ 2147483647 h 633"/>
              <a:gd name="T60" fmla="*/ 2147483647 w 565"/>
              <a:gd name="T61" fmla="*/ 2147483647 h 633"/>
              <a:gd name="T62" fmla="*/ 2147483647 w 565"/>
              <a:gd name="T63" fmla="*/ 2147483647 h 633"/>
              <a:gd name="T64" fmla="*/ 2147483647 w 565"/>
              <a:gd name="T65" fmla="*/ 2147483647 h 633"/>
              <a:gd name="T66" fmla="*/ 2147483647 w 565"/>
              <a:gd name="T67" fmla="*/ 2147483647 h 633"/>
              <a:gd name="T68" fmla="*/ 2147483647 w 565"/>
              <a:gd name="T69" fmla="*/ 2147483647 h 633"/>
              <a:gd name="T70" fmla="*/ 2147483647 w 565"/>
              <a:gd name="T71" fmla="*/ 2147483647 h 633"/>
              <a:gd name="T72" fmla="*/ 2147483647 w 565"/>
              <a:gd name="T73" fmla="*/ 2147483647 h 633"/>
              <a:gd name="T74" fmla="*/ 2147483647 w 565"/>
              <a:gd name="T75" fmla="*/ 2147483647 h 633"/>
              <a:gd name="T76" fmla="*/ 2147483647 w 565"/>
              <a:gd name="T77" fmla="*/ 2147483647 h 633"/>
              <a:gd name="T78" fmla="*/ 2147483647 w 565"/>
              <a:gd name="T79" fmla="*/ 2147483647 h 633"/>
              <a:gd name="T80" fmla="*/ 2147483647 w 565"/>
              <a:gd name="T81" fmla="*/ 2147483647 h 633"/>
              <a:gd name="T82" fmla="*/ 2147483647 w 565"/>
              <a:gd name="T83" fmla="*/ 2147483647 h 633"/>
              <a:gd name="T84" fmla="*/ 2147483647 w 565"/>
              <a:gd name="T85" fmla="*/ 2147483647 h 633"/>
              <a:gd name="T86" fmla="*/ 2147483647 w 565"/>
              <a:gd name="T87" fmla="*/ 2147483647 h 6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65"/>
              <a:gd name="T133" fmla="*/ 0 h 633"/>
              <a:gd name="T134" fmla="*/ 565 w 565"/>
              <a:gd name="T135" fmla="*/ 633 h 6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65" h="633">
                <a:moveTo>
                  <a:pt x="137" y="601"/>
                </a:moveTo>
                <a:lnTo>
                  <a:pt x="137" y="601"/>
                </a:lnTo>
                <a:lnTo>
                  <a:pt x="135" y="592"/>
                </a:lnTo>
                <a:lnTo>
                  <a:pt x="130" y="583"/>
                </a:lnTo>
                <a:lnTo>
                  <a:pt x="122" y="571"/>
                </a:lnTo>
                <a:lnTo>
                  <a:pt x="120" y="558"/>
                </a:lnTo>
                <a:lnTo>
                  <a:pt x="111" y="532"/>
                </a:lnTo>
                <a:lnTo>
                  <a:pt x="111" y="522"/>
                </a:lnTo>
                <a:lnTo>
                  <a:pt x="111" y="507"/>
                </a:lnTo>
                <a:lnTo>
                  <a:pt x="106" y="470"/>
                </a:lnTo>
                <a:lnTo>
                  <a:pt x="115" y="455"/>
                </a:lnTo>
                <a:lnTo>
                  <a:pt x="113" y="443"/>
                </a:lnTo>
                <a:lnTo>
                  <a:pt x="109" y="434"/>
                </a:lnTo>
                <a:lnTo>
                  <a:pt x="111" y="427"/>
                </a:lnTo>
                <a:lnTo>
                  <a:pt x="120" y="419"/>
                </a:lnTo>
                <a:lnTo>
                  <a:pt x="124" y="412"/>
                </a:lnTo>
                <a:lnTo>
                  <a:pt x="124" y="408"/>
                </a:lnTo>
                <a:lnTo>
                  <a:pt x="119" y="404"/>
                </a:lnTo>
                <a:lnTo>
                  <a:pt x="113" y="398"/>
                </a:lnTo>
                <a:lnTo>
                  <a:pt x="111" y="391"/>
                </a:lnTo>
                <a:lnTo>
                  <a:pt x="109" y="383"/>
                </a:lnTo>
                <a:lnTo>
                  <a:pt x="106" y="378"/>
                </a:lnTo>
                <a:lnTo>
                  <a:pt x="97" y="365"/>
                </a:lnTo>
                <a:lnTo>
                  <a:pt x="95" y="350"/>
                </a:lnTo>
                <a:lnTo>
                  <a:pt x="93" y="338"/>
                </a:lnTo>
                <a:lnTo>
                  <a:pt x="86" y="334"/>
                </a:lnTo>
                <a:lnTo>
                  <a:pt x="0" y="34"/>
                </a:lnTo>
                <a:lnTo>
                  <a:pt x="272" y="0"/>
                </a:lnTo>
                <a:lnTo>
                  <a:pt x="260" y="17"/>
                </a:lnTo>
                <a:lnTo>
                  <a:pt x="256" y="36"/>
                </a:lnTo>
                <a:lnTo>
                  <a:pt x="260" y="53"/>
                </a:lnTo>
                <a:lnTo>
                  <a:pt x="278" y="66"/>
                </a:lnTo>
                <a:lnTo>
                  <a:pt x="296" y="71"/>
                </a:lnTo>
                <a:lnTo>
                  <a:pt x="307" y="71"/>
                </a:lnTo>
                <a:lnTo>
                  <a:pt x="313" y="79"/>
                </a:lnTo>
                <a:lnTo>
                  <a:pt x="324" y="100"/>
                </a:lnTo>
                <a:lnTo>
                  <a:pt x="340" y="118"/>
                </a:lnTo>
                <a:lnTo>
                  <a:pt x="355" y="130"/>
                </a:lnTo>
                <a:lnTo>
                  <a:pt x="366" y="139"/>
                </a:lnTo>
                <a:lnTo>
                  <a:pt x="375" y="143"/>
                </a:lnTo>
                <a:lnTo>
                  <a:pt x="382" y="148"/>
                </a:lnTo>
                <a:lnTo>
                  <a:pt x="388" y="152"/>
                </a:lnTo>
                <a:lnTo>
                  <a:pt x="393" y="156"/>
                </a:lnTo>
                <a:lnTo>
                  <a:pt x="400" y="165"/>
                </a:lnTo>
                <a:lnTo>
                  <a:pt x="411" y="184"/>
                </a:lnTo>
                <a:lnTo>
                  <a:pt x="426" y="201"/>
                </a:lnTo>
                <a:lnTo>
                  <a:pt x="441" y="212"/>
                </a:lnTo>
                <a:lnTo>
                  <a:pt x="455" y="222"/>
                </a:lnTo>
                <a:lnTo>
                  <a:pt x="468" y="231"/>
                </a:lnTo>
                <a:lnTo>
                  <a:pt x="477" y="239"/>
                </a:lnTo>
                <a:lnTo>
                  <a:pt x="485" y="246"/>
                </a:lnTo>
                <a:lnTo>
                  <a:pt x="486" y="254"/>
                </a:lnTo>
                <a:lnTo>
                  <a:pt x="494" y="274"/>
                </a:lnTo>
                <a:lnTo>
                  <a:pt x="503" y="291"/>
                </a:lnTo>
                <a:lnTo>
                  <a:pt x="512" y="304"/>
                </a:lnTo>
                <a:lnTo>
                  <a:pt x="521" y="312"/>
                </a:lnTo>
                <a:lnTo>
                  <a:pt x="530" y="319"/>
                </a:lnTo>
                <a:lnTo>
                  <a:pt x="538" y="327"/>
                </a:lnTo>
                <a:lnTo>
                  <a:pt x="541" y="334"/>
                </a:lnTo>
                <a:lnTo>
                  <a:pt x="543" y="344"/>
                </a:lnTo>
                <a:lnTo>
                  <a:pt x="547" y="368"/>
                </a:lnTo>
                <a:lnTo>
                  <a:pt x="551" y="381"/>
                </a:lnTo>
                <a:lnTo>
                  <a:pt x="554" y="389"/>
                </a:lnTo>
                <a:lnTo>
                  <a:pt x="561" y="393"/>
                </a:lnTo>
                <a:lnTo>
                  <a:pt x="565" y="397"/>
                </a:lnTo>
                <a:lnTo>
                  <a:pt x="563" y="400"/>
                </a:lnTo>
                <a:lnTo>
                  <a:pt x="558" y="404"/>
                </a:lnTo>
                <a:lnTo>
                  <a:pt x="556" y="406"/>
                </a:lnTo>
                <a:lnTo>
                  <a:pt x="556" y="410"/>
                </a:lnTo>
                <a:lnTo>
                  <a:pt x="554" y="413"/>
                </a:lnTo>
                <a:lnTo>
                  <a:pt x="552" y="417"/>
                </a:lnTo>
                <a:lnTo>
                  <a:pt x="547" y="421"/>
                </a:lnTo>
                <a:lnTo>
                  <a:pt x="543" y="423"/>
                </a:lnTo>
                <a:lnTo>
                  <a:pt x="547" y="427"/>
                </a:lnTo>
                <a:lnTo>
                  <a:pt x="552" y="432"/>
                </a:lnTo>
                <a:lnTo>
                  <a:pt x="556" y="440"/>
                </a:lnTo>
                <a:lnTo>
                  <a:pt x="552" y="447"/>
                </a:lnTo>
                <a:lnTo>
                  <a:pt x="547" y="451"/>
                </a:lnTo>
                <a:lnTo>
                  <a:pt x="541" y="453"/>
                </a:lnTo>
                <a:lnTo>
                  <a:pt x="538" y="457"/>
                </a:lnTo>
                <a:lnTo>
                  <a:pt x="541" y="466"/>
                </a:lnTo>
                <a:lnTo>
                  <a:pt x="543" y="481"/>
                </a:lnTo>
                <a:lnTo>
                  <a:pt x="545" y="498"/>
                </a:lnTo>
                <a:lnTo>
                  <a:pt x="538" y="509"/>
                </a:lnTo>
                <a:lnTo>
                  <a:pt x="538" y="536"/>
                </a:lnTo>
                <a:lnTo>
                  <a:pt x="534" y="553"/>
                </a:lnTo>
                <a:lnTo>
                  <a:pt x="530" y="564"/>
                </a:lnTo>
                <a:lnTo>
                  <a:pt x="530" y="571"/>
                </a:lnTo>
                <a:lnTo>
                  <a:pt x="510" y="575"/>
                </a:lnTo>
                <a:lnTo>
                  <a:pt x="497" y="569"/>
                </a:lnTo>
                <a:lnTo>
                  <a:pt x="486" y="566"/>
                </a:lnTo>
                <a:lnTo>
                  <a:pt x="479" y="575"/>
                </a:lnTo>
                <a:lnTo>
                  <a:pt x="477" y="596"/>
                </a:lnTo>
                <a:lnTo>
                  <a:pt x="483" y="620"/>
                </a:lnTo>
                <a:lnTo>
                  <a:pt x="483" y="633"/>
                </a:lnTo>
                <a:lnTo>
                  <a:pt x="464" y="628"/>
                </a:lnTo>
                <a:lnTo>
                  <a:pt x="459" y="618"/>
                </a:lnTo>
                <a:lnTo>
                  <a:pt x="454" y="613"/>
                </a:lnTo>
                <a:lnTo>
                  <a:pt x="444" y="611"/>
                </a:lnTo>
                <a:lnTo>
                  <a:pt x="428" y="611"/>
                </a:lnTo>
                <a:lnTo>
                  <a:pt x="408" y="613"/>
                </a:lnTo>
                <a:lnTo>
                  <a:pt x="373" y="615"/>
                </a:lnTo>
                <a:lnTo>
                  <a:pt x="327" y="618"/>
                </a:lnTo>
                <a:lnTo>
                  <a:pt x="278" y="620"/>
                </a:lnTo>
                <a:lnTo>
                  <a:pt x="230" y="624"/>
                </a:lnTo>
                <a:lnTo>
                  <a:pt x="190" y="628"/>
                </a:lnTo>
                <a:lnTo>
                  <a:pt x="161" y="630"/>
                </a:lnTo>
                <a:lnTo>
                  <a:pt x="150" y="630"/>
                </a:lnTo>
                <a:lnTo>
                  <a:pt x="144" y="628"/>
                </a:lnTo>
                <a:lnTo>
                  <a:pt x="141" y="624"/>
                </a:lnTo>
                <a:lnTo>
                  <a:pt x="139" y="615"/>
                </a:lnTo>
                <a:lnTo>
                  <a:pt x="137" y="60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59" name="Freeform 274">
            <a:extLst>
              <a:ext uri="{FF2B5EF4-FFF2-40B4-BE49-F238E27FC236}">
                <a16:creationId xmlns:a16="http://schemas.microsoft.com/office/drawing/2014/main" id="{85E87EFD-6B2B-EA76-02B2-0811678847EC}"/>
              </a:ext>
            </a:extLst>
          </p:cNvPr>
          <p:cNvSpPr>
            <a:spLocks/>
          </p:cNvSpPr>
          <p:nvPr/>
        </p:nvSpPr>
        <p:spPr bwMode="auto">
          <a:xfrm>
            <a:off x="8108744" y="4798135"/>
            <a:ext cx="703300" cy="528923"/>
          </a:xfrm>
          <a:custGeom>
            <a:avLst/>
            <a:gdLst>
              <a:gd name="T0" fmla="*/ 2147483647 w 534"/>
              <a:gd name="T1" fmla="*/ 2147483647 h 438"/>
              <a:gd name="T2" fmla="*/ 2147483647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0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4"/>
              <a:gd name="T148" fmla="*/ 0 h 438"/>
              <a:gd name="T149" fmla="*/ 534 w 534"/>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4" h="438">
                <a:moveTo>
                  <a:pt x="16" y="70"/>
                </a:move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0" name="Freeform 275">
            <a:extLst>
              <a:ext uri="{FF2B5EF4-FFF2-40B4-BE49-F238E27FC236}">
                <a16:creationId xmlns:a16="http://schemas.microsoft.com/office/drawing/2014/main" id="{EEA74DCC-86BD-6E94-11E8-204BC0FBBA41}"/>
              </a:ext>
            </a:extLst>
          </p:cNvPr>
          <p:cNvSpPr>
            <a:spLocks/>
          </p:cNvSpPr>
          <p:nvPr/>
        </p:nvSpPr>
        <p:spPr bwMode="auto">
          <a:xfrm>
            <a:off x="8108744" y="4798135"/>
            <a:ext cx="703300" cy="528923"/>
          </a:xfrm>
          <a:custGeom>
            <a:avLst/>
            <a:gdLst>
              <a:gd name="T0" fmla="*/ 2147483647 w 534"/>
              <a:gd name="T1" fmla="*/ 2147483647 h 438"/>
              <a:gd name="T2" fmla="*/ 0 w 534"/>
              <a:gd name="T3" fmla="*/ 2147483647 h 438"/>
              <a:gd name="T4" fmla="*/ 2147483647 w 534"/>
              <a:gd name="T5" fmla="*/ 2147483647 h 438"/>
              <a:gd name="T6" fmla="*/ 2147483647 w 534"/>
              <a:gd name="T7" fmla="*/ 2147483647 h 438"/>
              <a:gd name="T8" fmla="*/ 2147483647 w 534"/>
              <a:gd name="T9" fmla="*/ 2147483647 h 438"/>
              <a:gd name="T10" fmla="*/ 2147483647 w 534"/>
              <a:gd name="T11" fmla="*/ 2147483647 h 438"/>
              <a:gd name="T12" fmla="*/ 2147483647 w 534"/>
              <a:gd name="T13" fmla="*/ 2147483647 h 438"/>
              <a:gd name="T14" fmla="*/ 2147483647 w 534"/>
              <a:gd name="T15" fmla="*/ 2147483647 h 438"/>
              <a:gd name="T16" fmla="*/ 2147483647 w 534"/>
              <a:gd name="T17" fmla="*/ 2147483647 h 438"/>
              <a:gd name="T18" fmla="*/ 2147483647 w 534"/>
              <a:gd name="T19" fmla="*/ 2147483647 h 438"/>
              <a:gd name="T20" fmla="*/ 2147483647 w 534"/>
              <a:gd name="T21" fmla="*/ 2147483647 h 438"/>
              <a:gd name="T22" fmla="*/ 2147483647 w 534"/>
              <a:gd name="T23" fmla="*/ 2147483647 h 438"/>
              <a:gd name="T24" fmla="*/ 2147483647 w 534"/>
              <a:gd name="T25" fmla="*/ 2147483647 h 438"/>
              <a:gd name="T26" fmla="*/ 2147483647 w 534"/>
              <a:gd name="T27" fmla="*/ 2147483647 h 438"/>
              <a:gd name="T28" fmla="*/ 2147483647 w 534"/>
              <a:gd name="T29" fmla="*/ 2147483647 h 438"/>
              <a:gd name="T30" fmla="*/ 2147483647 w 534"/>
              <a:gd name="T31" fmla="*/ 2147483647 h 438"/>
              <a:gd name="T32" fmla="*/ 2147483647 w 534"/>
              <a:gd name="T33" fmla="*/ 2147483647 h 438"/>
              <a:gd name="T34" fmla="*/ 2147483647 w 534"/>
              <a:gd name="T35" fmla="*/ 2147483647 h 438"/>
              <a:gd name="T36" fmla="*/ 2147483647 w 534"/>
              <a:gd name="T37" fmla="*/ 2147483647 h 438"/>
              <a:gd name="T38" fmla="*/ 2147483647 w 534"/>
              <a:gd name="T39" fmla="*/ 2147483647 h 438"/>
              <a:gd name="T40" fmla="*/ 2147483647 w 534"/>
              <a:gd name="T41" fmla="*/ 2147483647 h 438"/>
              <a:gd name="T42" fmla="*/ 2147483647 w 534"/>
              <a:gd name="T43" fmla="*/ 2147483647 h 438"/>
              <a:gd name="T44" fmla="*/ 2147483647 w 534"/>
              <a:gd name="T45" fmla="*/ 2147483647 h 438"/>
              <a:gd name="T46" fmla="*/ 2147483647 w 534"/>
              <a:gd name="T47" fmla="*/ 2147483647 h 438"/>
              <a:gd name="T48" fmla="*/ 2147483647 w 534"/>
              <a:gd name="T49" fmla="*/ 2147483647 h 438"/>
              <a:gd name="T50" fmla="*/ 2147483647 w 534"/>
              <a:gd name="T51" fmla="*/ 2147483647 h 438"/>
              <a:gd name="T52" fmla="*/ 2147483647 w 534"/>
              <a:gd name="T53" fmla="*/ 2147483647 h 438"/>
              <a:gd name="T54" fmla="*/ 2147483647 w 534"/>
              <a:gd name="T55" fmla="*/ 2147483647 h 438"/>
              <a:gd name="T56" fmla="*/ 2147483647 w 534"/>
              <a:gd name="T57" fmla="*/ 2147483647 h 438"/>
              <a:gd name="T58" fmla="*/ 2147483647 w 534"/>
              <a:gd name="T59" fmla="*/ 2147483647 h 438"/>
              <a:gd name="T60" fmla="*/ 2147483647 w 534"/>
              <a:gd name="T61" fmla="*/ 2147483647 h 438"/>
              <a:gd name="T62" fmla="*/ 2147483647 w 534"/>
              <a:gd name="T63" fmla="*/ 2147483647 h 438"/>
              <a:gd name="T64" fmla="*/ 2147483647 w 534"/>
              <a:gd name="T65" fmla="*/ 2147483647 h 438"/>
              <a:gd name="T66" fmla="*/ 2147483647 w 534"/>
              <a:gd name="T67" fmla="*/ 2147483647 h 438"/>
              <a:gd name="T68" fmla="*/ 2147483647 w 534"/>
              <a:gd name="T69" fmla="*/ 2147483647 h 438"/>
              <a:gd name="T70" fmla="*/ 2147483647 w 534"/>
              <a:gd name="T71" fmla="*/ 2147483647 h 438"/>
              <a:gd name="T72" fmla="*/ 2147483647 w 534"/>
              <a:gd name="T73" fmla="*/ 2147483647 h 438"/>
              <a:gd name="T74" fmla="*/ 2147483647 w 534"/>
              <a:gd name="T75" fmla="*/ 2147483647 h 438"/>
              <a:gd name="T76" fmla="*/ 2147483647 w 534"/>
              <a:gd name="T77" fmla="*/ 2147483647 h 438"/>
              <a:gd name="T78" fmla="*/ 2147483647 w 534"/>
              <a:gd name="T79" fmla="*/ 2147483647 h 438"/>
              <a:gd name="T80" fmla="*/ 2147483647 w 534"/>
              <a:gd name="T81" fmla="*/ 2147483647 h 438"/>
              <a:gd name="T82" fmla="*/ 2147483647 w 534"/>
              <a:gd name="T83" fmla="*/ 2147483647 h 438"/>
              <a:gd name="T84" fmla="*/ 2147483647 w 534"/>
              <a:gd name="T85" fmla="*/ 2147483647 h 438"/>
              <a:gd name="T86" fmla="*/ 2147483647 w 534"/>
              <a:gd name="T87" fmla="*/ 2147483647 h 438"/>
              <a:gd name="T88" fmla="*/ 2147483647 w 534"/>
              <a:gd name="T89" fmla="*/ 2147483647 h 438"/>
              <a:gd name="T90" fmla="*/ 2147483647 w 534"/>
              <a:gd name="T91" fmla="*/ 2147483647 h 438"/>
              <a:gd name="T92" fmla="*/ 2147483647 w 534"/>
              <a:gd name="T93" fmla="*/ 2147483647 h 438"/>
              <a:gd name="T94" fmla="*/ 2147483647 w 534"/>
              <a:gd name="T95" fmla="*/ 2147483647 h 438"/>
              <a:gd name="T96" fmla="*/ 2147483647 w 534"/>
              <a:gd name="T97" fmla="*/ 2147483647 h 438"/>
              <a:gd name="T98" fmla="*/ 2147483647 w 534"/>
              <a:gd name="T99" fmla="*/ 0 h 438"/>
              <a:gd name="T100" fmla="*/ 2147483647 w 534"/>
              <a:gd name="T101" fmla="*/ 2147483647 h 438"/>
              <a:gd name="T102" fmla="*/ 2147483647 w 534"/>
              <a:gd name="T103" fmla="*/ 2147483647 h 438"/>
              <a:gd name="T104" fmla="*/ 2147483647 w 534"/>
              <a:gd name="T105" fmla="*/ 2147483647 h 438"/>
              <a:gd name="T106" fmla="*/ 2147483647 w 534"/>
              <a:gd name="T107" fmla="*/ 2147483647 h 438"/>
              <a:gd name="T108" fmla="*/ 2147483647 w 534"/>
              <a:gd name="T109" fmla="*/ 2147483647 h 438"/>
              <a:gd name="T110" fmla="*/ 2147483647 w 534"/>
              <a:gd name="T111" fmla="*/ 2147483647 h 438"/>
              <a:gd name="T112" fmla="*/ 2147483647 w 534"/>
              <a:gd name="T113" fmla="*/ 2147483647 h 438"/>
              <a:gd name="T114" fmla="*/ 2147483647 w 534"/>
              <a:gd name="T115" fmla="*/ 2147483647 h 4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4"/>
              <a:gd name="T175" fmla="*/ 0 h 438"/>
              <a:gd name="T176" fmla="*/ 534 w 534"/>
              <a:gd name="T177" fmla="*/ 438 h 4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4" h="438">
                <a:moveTo>
                  <a:pt x="16" y="70"/>
                </a:moveTo>
                <a:lnTo>
                  <a:pt x="16" y="70"/>
                </a:lnTo>
                <a:lnTo>
                  <a:pt x="4" y="87"/>
                </a:lnTo>
                <a:lnTo>
                  <a:pt x="0" y="106"/>
                </a:lnTo>
                <a:lnTo>
                  <a:pt x="4" y="123"/>
                </a:lnTo>
                <a:lnTo>
                  <a:pt x="22" y="136"/>
                </a:lnTo>
                <a:lnTo>
                  <a:pt x="40" y="141"/>
                </a:lnTo>
                <a:lnTo>
                  <a:pt x="51" y="141"/>
                </a:lnTo>
                <a:lnTo>
                  <a:pt x="57" y="149"/>
                </a:lnTo>
                <a:lnTo>
                  <a:pt x="68" y="170"/>
                </a:lnTo>
                <a:lnTo>
                  <a:pt x="84" y="188"/>
                </a:lnTo>
                <a:lnTo>
                  <a:pt x="99" y="200"/>
                </a:lnTo>
                <a:lnTo>
                  <a:pt x="110" y="209"/>
                </a:lnTo>
                <a:lnTo>
                  <a:pt x="119" y="213"/>
                </a:lnTo>
                <a:lnTo>
                  <a:pt x="126" y="218"/>
                </a:lnTo>
                <a:lnTo>
                  <a:pt x="132" y="222"/>
                </a:lnTo>
                <a:lnTo>
                  <a:pt x="137" y="226"/>
                </a:lnTo>
                <a:lnTo>
                  <a:pt x="144" y="235"/>
                </a:lnTo>
                <a:lnTo>
                  <a:pt x="155" y="254"/>
                </a:lnTo>
                <a:lnTo>
                  <a:pt x="170" y="271"/>
                </a:lnTo>
                <a:lnTo>
                  <a:pt x="185" y="282"/>
                </a:lnTo>
                <a:lnTo>
                  <a:pt x="199" y="292"/>
                </a:lnTo>
                <a:lnTo>
                  <a:pt x="212" y="301"/>
                </a:lnTo>
                <a:lnTo>
                  <a:pt x="221" y="309"/>
                </a:lnTo>
                <a:lnTo>
                  <a:pt x="229" y="316"/>
                </a:lnTo>
                <a:lnTo>
                  <a:pt x="230" y="324"/>
                </a:lnTo>
                <a:lnTo>
                  <a:pt x="238" y="344"/>
                </a:lnTo>
                <a:lnTo>
                  <a:pt x="247" y="361"/>
                </a:lnTo>
                <a:lnTo>
                  <a:pt x="256" y="374"/>
                </a:lnTo>
                <a:lnTo>
                  <a:pt x="265" y="382"/>
                </a:lnTo>
                <a:lnTo>
                  <a:pt x="274" y="389"/>
                </a:lnTo>
                <a:lnTo>
                  <a:pt x="282" y="397"/>
                </a:lnTo>
                <a:lnTo>
                  <a:pt x="285" y="404"/>
                </a:lnTo>
                <a:lnTo>
                  <a:pt x="287" y="414"/>
                </a:lnTo>
                <a:lnTo>
                  <a:pt x="287" y="421"/>
                </a:lnTo>
                <a:lnTo>
                  <a:pt x="289" y="427"/>
                </a:lnTo>
                <a:lnTo>
                  <a:pt x="289" y="433"/>
                </a:lnTo>
                <a:lnTo>
                  <a:pt x="291" y="438"/>
                </a:lnTo>
                <a:lnTo>
                  <a:pt x="307" y="438"/>
                </a:lnTo>
                <a:lnTo>
                  <a:pt x="318" y="436"/>
                </a:lnTo>
                <a:lnTo>
                  <a:pt x="324" y="433"/>
                </a:lnTo>
                <a:lnTo>
                  <a:pt x="324" y="425"/>
                </a:lnTo>
                <a:lnTo>
                  <a:pt x="324" y="414"/>
                </a:lnTo>
                <a:lnTo>
                  <a:pt x="326" y="403"/>
                </a:lnTo>
                <a:lnTo>
                  <a:pt x="326" y="393"/>
                </a:lnTo>
                <a:lnTo>
                  <a:pt x="320" y="388"/>
                </a:lnTo>
                <a:lnTo>
                  <a:pt x="316" y="382"/>
                </a:lnTo>
                <a:lnTo>
                  <a:pt x="316" y="376"/>
                </a:lnTo>
                <a:lnTo>
                  <a:pt x="322" y="371"/>
                </a:lnTo>
                <a:lnTo>
                  <a:pt x="337" y="369"/>
                </a:lnTo>
                <a:lnTo>
                  <a:pt x="357" y="369"/>
                </a:lnTo>
                <a:lnTo>
                  <a:pt x="371" y="365"/>
                </a:lnTo>
                <a:lnTo>
                  <a:pt x="381" y="361"/>
                </a:lnTo>
                <a:lnTo>
                  <a:pt x="382" y="352"/>
                </a:lnTo>
                <a:lnTo>
                  <a:pt x="386" y="346"/>
                </a:lnTo>
                <a:lnTo>
                  <a:pt x="395" y="346"/>
                </a:lnTo>
                <a:lnTo>
                  <a:pt x="406" y="339"/>
                </a:lnTo>
                <a:lnTo>
                  <a:pt x="412" y="314"/>
                </a:lnTo>
                <a:lnTo>
                  <a:pt x="413" y="310"/>
                </a:lnTo>
                <a:lnTo>
                  <a:pt x="415" y="309"/>
                </a:lnTo>
                <a:lnTo>
                  <a:pt x="419" y="310"/>
                </a:lnTo>
                <a:lnTo>
                  <a:pt x="423" y="314"/>
                </a:lnTo>
                <a:lnTo>
                  <a:pt x="430" y="318"/>
                </a:lnTo>
                <a:lnTo>
                  <a:pt x="434" y="310"/>
                </a:lnTo>
                <a:lnTo>
                  <a:pt x="435" y="301"/>
                </a:lnTo>
                <a:lnTo>
                  <a:pt x="439" y="297"/>
                </a:lnTo>
                <a:lnTo>
                  <a:pt x="446" y="292"/>
                </a:lnTo>
                <a:lnTo>
                  <a:pt x="450" y="280"/>
                </a:lnTo>
                <a:lnTo>
                  <a:pt x="454" y="271"/>
                </a:lnTo>
                <a:lnTo>
                  <a:pt x="463" y="267"/>
                </a:lnTo>
                <a:lnTo>
                  <a:pt x="479" y="250"/>
                </a:lnTo>
                <a:lnTo>
                  <a:pt x="483" y="243"/>
                </a:lnTo>
                <a:lnTo>
                  <a:pt x="479" y="235"/>
                </a:lnTo>
                <a:lnTo>
                  <a:pt x="476" y="226"/>
                </a:lnTo>
                <a:lnTo>
                  <a:pt x="481" y="228"/>
                </a:lnTo>
                <a:lnTo>
                  <a:pt x="487" y="226"/>
                </a:lnTo>
                <a:lnTo>
                  <a:pt x="488" y="218"/>
                </a:lnTo>
                <a:lnTo>
                  <a:pt x="487" y="203"/>
                </a:lnTo>
                <a:lnTo>
                  <a:pt x="498" y="188"/>
                </a:lnTo>
                <a:lnTo>
                  <a:pt x="509" y="168"/>
                </a:lnTo>
                <a:lnTo>
                  <a:pt x="520" y="149"/>
                </a:lnTo>
                <a:lnTo>
                  <a:pt x="534" y="138"/>
                </a:lnTo>
                <a:lnTo>
                  <a:pt x="359" y="0"/>
                </a:lnTo>
                <a:lnTo>
                  <a:pt x="331" y="4"/>
                </a:lnTo>
                <a:lnTo>
                  <a:pt x="293" y="8"/>
                </a:lnTo>
                <a:lnTo>
                  <a:pt x="249" y="12"/>
                </a:lnTo>
                <a:lnTo>
                  <a:pt x="203" y="17"/>
                </a:lnTo>
                <a:lnTo>
                  <a:pt x="157" y="21"/>
                </a:lnTo>
                <a:lnTo>
                  <a:pt x="121" y="25"/>
                </a:lnTo>
                <a:lnTo>
                  <a:pt x="95" y="27"/>
                </a:lnTo>
                <a:lnTo>
                  <a:pt x="86" y="29"/>
                </a:lnTo>
                <a:lnTo>
                  <a:pt x="79" y="30"/>
                </a:lnTo>
                <a:lnTo>
                  <a:pt x="71" y="36"/>
                </a:lnTo>
                <a:lnTo>
                  <a:pt x="62" y="44"/>
                </a:lnTo>
                <a:lnTo>
                  <a:pt x="53" y="49"/>
                </a:lnTo>
                <a:lnTo>
                  <a:pt x="44" y="57"/>
                </a:lnTo>
                <a:lnTo>
                  <a:pt x="35" y="62"/>
                </a:lnTo>
                <a:lnTo>
                  <a:pt x="25" y="68"/>
                </a:lnTo>
                <a:lnTo>
                  <a:pt x="16" y="7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1" name="Freeform 277">
            <a:extLst>
              <a:ext uri="{FF2B5EF4-FFF2-40B4-BE49-F238E27FC236}">
                <a16:creationId xmlns:a16="http://schemas.microsoft.com/office/drawing/2014/main" id="{25C89F83-96F4-2A93-E403-7C641F63B380}"/>
              </a:ext>
            </a:extLst>
          </p:cNvPr>
          <p:cNvSpPr>
            <a:spLocks/>
          </p:cNvSpPr>
          <p:nvPr/>
        </p:nvSpPr>
        <p:spPr bwMode="auto">
          <a:xfrm>
            <a:off x="4283787" y="4535677"/>
            <a:ext cx="980916" cy="989725"/>
          </a:xfrm>
          <a:custGeom>
            <a:avLst/>
            <a:gdLst>
              <a:gd name="T0" fmla="*/ 2147483647 w 745"/>
              <a:gd name="T1" fmla="*/ 0 h 820"/>
              <a:gd name="T2" fmla="*/ 2147483647 w 745"/>
              <a:gd name="T3" fmla="*/ 0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2147483647 w 745"/>
              <a:gd name="T49" fmla="*/ 2147483647 h 820"/>
              <a:gd name="T50" fmla="*/ 0 w 745"/>
              <a:gd name="T51" fmla="*/ 2147483647 h 820"/>
              <a:gd name="T52" fmla="*/ 0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2147483647 h 820"/>
              <a:gd name="T66" fmla="*/ 2147483647 w 745"/>
              <a:gd name="T67" fmla="*/ 2147483647 h 820"/>
              <a:gd name="T68" fmla="*/ 2147483647 w 745"/>
              <a:gd name="T69" fmla="*/ 0 h 8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5"/>
              <a:gd name="T106" fmla="*/ 0 h 820"/>
              <a:gd name="T107" fmla="*/ 745 w 745"/>
              <a:gd name="T108" fmla="*/ 820 h 8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5" h="820">
                <a:moveTo>
                  <a:pt x="108" y="0"/>
                </a:moveTo>
                <a:lnTo>
                  <a:pt x="108" y="0"/>
                </a:ln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2" name="Freeform 278">
            <a:extLst>
              <a:ext uri="{FF2B5EF4-FFF2-40B4-BE49-F238E27FC236}">
                <a16:creationId xmlns:a16="http://schemas.microsoft.com/office/drawing/2014/main" id="{5D0FEF5A-B31F-A51E-2B93-6873B9C4B89E}"/>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2147483647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0 h 333"/>
              <a:gd name="T44" fmla="*/ 2147483647 w 903"/>
              <a:gd name="T45" fmla="*/ 2147483647 h 333"/>
              <a:gd name="T46" fmla="*/ 2147483647 w 903"/>
              <a:gd name="T47" fmla="*/ 2147483647 h 333"/>
              <a:gd name="T48" fmla="*/ 2147483647 w 903"/>
              <a:gd name="T49" fmla="*/ 2147483647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3"/>
              <a:gd name="T112" fmla="*/ 0 h 333"/>
              <a:gd name="T113" fmla="*/ 903 w 903"/>
              <a:gd name="T114" fmla="*/ 333 h 3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3" name="Freeform 279">
            <a:extLst>
              <a:ext uri="{FF2B5EF4-FFF2-40B4-BE49-F238E27FC236}">
                <a16:creationId xmlns:a16="http://schemas.microsoft.com/office/drawing/2014/main" id="{A6040CFA-5968-E991-952B-A0135D1FFBBB}"/>
              </a:ext>
            </a:extLst>
          </p:cNvPr>
          <p:cNvSpPr>
            <a:spLocks/>
          </p:cNvSpPr>
          <p:nvPr/>
        </p:nvSpPr>
        <p:spPr bwMode="auto">
          <a:xfrm>
            <a:off x="7107263" y="4575748"/>
            <a:ext cx="1188615" cy="402702"/>
          </a:xfrm>
          <a:custGeom>
            <a:avLst/>
            <a:gdLst>
              <a:gd name="T0" fmla="*/ 2147483647 w 903"/>
              <a:gd name="T1" fmla="*/ 2147483647 h 333"/>
              <a:gd name="T2" fmla="*/ 0 w 903"/>
              <a:gd name="T3" fmla="*/ 2147483647 h 333"/>
              <a:gd name="T4" fmla="*/ 0 w 903"/>
              <a:gd name="T5" fmla="*/ 2147483647 h 333"/>
              <a:gd name="T6" fmla="*/ 2147483647 w 903"/>
              <a:gd name="T7" fmla="*/ 2147483647 h 333"/>
              <a:gd name="T8" fmla="*/ 2147483647 w 903"/>
              <a:gd name="T9" fmla="*/ 2147483647 h 333"/>
              <a:gd name="T10" fmla="*/ 2147483647 w 903"/>
              <a:gd name="T11" fmla="*/ 2147483647 h 333"/>
              <a:gd name="T12" fmla="*/ 2147483647 w 903"/>
              <a:gd name="T13" fmla="*/ 2147483647 h 333"/>
              <a:gd name="T14" fmla="*/ 2147483647 w 903"/>
              <a:gd name="T15" fmla="*/ 2147483647 h 333"/>
              <a:gd name="T16" fmla="*/ 2147483647 w 903"/>
              <a:gd name="T17" fmla="*/ 2147483647 h 333"/>
              <a:gd name="T18" fmla="*/ 2147483647 w 903"/>
              <a:gd name="T19" fmla="*/ 2147483647 h 333"/>
              <a:gd name="T20" fmla="*/ 2147483647 w 903"/>
              <a:gd name="T21" fmla="*/ 2147483647 h 333"/>
              <a:gd name="T22" fmla="*/ 2147483647 w 903"/>
              <a:gd name="T23" fmla="*/ 2147483647 h 333"/>
              <a:gd name="T24" fmla="*/ 2147483647 w 903"/>
              <a:gd name="T25" fmla="*/ 2147483647 h 333"/>
              <a:gd name="T26" fmla="*/ 2147483647 w 903"/>
              <a:gd name="T27" fmla="*/ 2147483647 h 333"/>
              <a:gd name="T28" fmla="*/ 2147483647 w 903"/>
              <a:gd name="T29" fmla="*/ 2147483647 h 333"/>
              <a:gd name="T30" fmla="*/ 2147483647 w 903"/>
              <a:gd name="T31" fmla="*/ 2147483647 h 333"/>
              <a:gd name="T32" fmla="*/ 2147483647 w 903"/>
              <a:gd name="T33" fmla="*/ 2147483647 h 333"/>
              <a:gd name="T34" fmla="*/ 2147483647 w 903"/>
              <a:gd name="T35" fmla="*/ 2147483647 h 333"/>
              <a:gd name="T36" fmla="*/ 2147483647 w 903"/>
              <a:gd name="T37" fmla="*/ 2147483647 h 333"/>
              <a:gd name="T38" fmla="*/ 2147483647 w 903"/>
              <a:gd name="T39" fmla="*/ 2147483647 h 333"/>
              <a:gd name="T40" fmla="*/ 2147483647 w 903"/>
              <a:gd name="T41" fmla="*/ 2147483647 h 333"/>
              <a:gd name="T42" fmla="*/ 2147483647 w 903"/>
              <a:gd name="T43" fmla="*/ 2147483647 h 333"/>
              <a:gd name="T44" fmla="*/ 2147483647 w 903"/>
              <a:gd name="T45" fmla="*/ 2147483647 h 333"/>
              <a:gd name="T46" fmla="*/ 2147483647 w 903"/>
              <a:gd name="T47" fmla="*/ 2147483647 h 333"/>
              <a:gd name="T48" fmla="*/ 2147483647 w 903"/>
              <a:gd name="T49" fmla="*/ 0 h 333"/>
              <a:gd name="T50" fmla="*/ 2147483647 w 903"/>
              <a:gd name="T51" fmla="*/ 2147483647 h 333"/>
              <a:gd name="T52" fmla="*/ 2147483647 w 903"/>
              <a:gd name="T53" fmla="*/ 2147483647 h 333"/>
              <a:gd name="T54" fmla="*/ 2147483647 w 903"/>
              <a:gd name="T55" fmla="*/ 2147483647 h 333"/>
              <a:gd name="T56" fmla="*/ 2147483647 w 903"/>
              <a:gd name="T57" fmla="*/ 2147483647 h 333"/>
              <a:gd name="T58" fmla="*/ 2147483647 w 903"/>
              <a:gd name="T59" fmla="*/ 2147483647 h 333"/>
              <a:gd name="T60" fmla="*/ 2147483647 w 903"/>
              <a:gd name="T61" fmla="*/ 2147483647 h 333"/>
              <a:gd name="T62" fmla="*/ 2147483647 w 903"/>
              <a:gd name="T63" fmla="*/ 2147483647 h 333"/>
              <a:gd name="T64" fmla="*/ 2147483647 w 903"/>
              <a:gd name="T65" fmla="*/ 2147483647 h 333"/>
              <a:gd name="T66" fmla="*/ 2147483647 w 903"/>
              <a:gd name="T67" fmla="*/ 2147483647 h 333"/>
              <a:gd name="T68" fmla="*/ 2147483647 w 903"/>
              <a:gd name="T69" fmla="*/ 2147483647 h 333"/>
              <a:gd name="T70" fmla="*/ 2147483647 w 903"/>
              <a:gd name="T71" fmla="*/ 2147483647 h 333"/>
              <a:gd name="T72" fmla="*/ 2147483647 w 903"/>
              <a:gd name="T73" fmla="*/ 2147483647 h 333"/>
              <a:gd name="T74" fmla="*/ 2147483647 w 903"/>
              <a:gd name="T75" fmla="*/ 2147483647 h 333"/>
              <a:gd name="T76" fmla="*/ 2147483647 w 903"/>
              <a:gd name="T77" fmla="*/ 2147483647 h 333"/>
              <a:gd name="T78" fmla="*/ 2147483647 w 903"/>
              <a:gd name="T79" fmla="*/ 2147483647 h 333"/>
              <a:gd name="T80" fmla="*/ 2147483647 w 903"/>
              <a:gd name="T81" fmla="*/ 2147483647 h 333"/>
              <a:gd name="T82" fmla="*/ 2147483647 w 903"/>
              <a:gd name="T83" fmla="*/ 2147483647 h 333"/>
              <a:gd name="T84" fmla="*/ 2147483647 w 903"/>
              <a:gd name="T85" fmla="*/ 2147483647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3"/>
              <a:gd name="T130" fmla="*/ 0 h 333"/>
              <a:gd name="T131" fmla="*/ 903 w 903"/>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3" h="333">
                <a:moveTo>
                  <a:pt x="650" y="269"/>
                </a:moveTo>
                <a:lnTo>
                  <a:pt x="504" y="288"/>
                </a:lnTo>
                <a:lnTo>
                  <a:pt x="233" y="316"/>
                </a:lnTo>
                <a:lnTo>
                  <a:pt x="0" y="333"/>
                </a:lnTo>
                <a:lnTo>
                  <a:pt x="8" y="327"/>
                </a:lnTo>
                <a:lnTo>
                  <a:pt x="15" y="322"/>
                </a:lnTo>
                <a:lnTo>
                  <a:pt x="17" y="312"/>
                </a:lnTo>
                <a:lnTo>
                  <a:pt x="8" y="301"/>
                </a:lnTo>
                <a:lnTo>
                  <a:pt x="11" y="276"/>
                </a:lnTo>
                <a:lnTo>
                  <a:pt x="24" y="261"/>
                </a:lnTo>
                <a:lnTo>
                  <a:pt x="35" y="248"/>
                </a:lnTo>
                <a:lnTo>
                  <a:pt x="30" y="233"/>
                </a:lnTo>
                <a:lnTo>
                  <a:pt x="41" y="228"/>
                </a:lnTo>
                <a:lnTo>
                  <a:pt x="42" y="220"/>
                </a:lnTo>
                <a:lnTo>
                  <a:pt x="44" y="213"/>
                </a:lnTo>
                <a:lnTo>
                  <a:pt x="55" y="207"/>
                </a:lnTo>
                <a:lnTo>
                  <a:pt x="52" y="192"/>
                </a:lnTo>
                <a:lnTo>
                  <a:pt x="59" y="181"/>
                </a:lnTo>
                <a:lnTo>
                  <a:pt x="57" y="166"/>
                </a:lnTo>
                <a:lnTo>
                  <a:pt x="55" y="149"/>
                </a:lnTo>
                <a:lnTo>
                  <a:pt x="61" y="132"/>
                </a:lnTo>
                <a:lnTo>
                  <a:pt x="64" y="128"/>
                </a:lnTo>
                <a:lnTo>
                  <a:pt x="64" y="122"/>
                </a:lnTo>
                <a:lnTo>
                  <a:pt x="63" y="117"/>
                </a:lnTo>
                <a:lnTo>
                  <a:pt x="59" y="113"/>
                </a:lnTo>
                <a:lnTo>
                  <a:pt x="216" y="104"/>
                </a:lnTo>
                <a:lnTo>
                  <a:pt x="216" y="83"/>
                </a:lnTo>
                <a:lnTo>
                  <a:pt x="268" y="79"/>
                </a:lnTo>
                <a:lnTo>
                  <a:pt x="321" y="73"/>
                </a:lnTo>
                <a:lnTo>
                  <a:pt x="374" y="70"/>
                </a:lnTo>
                <a:lnTo>
                  <a:pt x="427" y="64"/>
                </a:lnTo>
                <a:lnTo>
                  <a:pt x="480" y="58"/>
                </a:lnTo>
                <a:lnTo>
                  <a:pt x="533" y="51"/>
                </a:lnTo>
                <a:lnTo>
                  <a:pt x="582" y="45"/>
                </a:lnTo>
                <a:lnTo>
                  <a:pt x="632" y="38"/>
                </a:lnTo>
                <a:lnTo>
                  <a:pt x="678" y="32"/>
                </a:lnTo>
                <a:lnTo>
                  <a:pt x="721" y="26"/>
                </a:lnTo>
                <a:lnTo>
                  <a:pt x="764" y="21"/>
                </a:lnTo>
                <a:lnTo>
                  <a:pt x="800" y="15"/>
                </a:lnTo>
                <a:lnTo>
                  <a:pt x="833" y="10"/>
                </a:lnTo>
                <a:lnTo>
                  <a:pt x="861" y="6"/>
                </a:lnTo>
                <a:lnTo>
                  <a:pt x="884" y="2"/>
                </a:lnTo>
                <a:lnTo>
                  <a:pt x="903" y="0"/>
                </a:lnTo>
                <a:lnTo>
                  <a:pt x="903" y="25"/>
                </a:lnTo>
                <a:lnTo>
                  <a:pt x="884" y="36"/>
                </a:lnTo>
                <a:lnTo>
                  <a:pt x="877" y="55"/>
                </a:lnTo>
                <a:lnTo>
                  <a:pt x="870" y="68"/>
                </a:lnTo>
                <a:lnTo>
                  <a:pt x="857" y="73"/>
                </a:lnTo>
                <a:lnTo>
                  <a:pt x="842" y="77"/>
                </a:lnTo>
                <a:lnTo>
                  <a:pt x="835" y="87"/>
                </a:lnTo>
                <a:lnTo>
                  <a:pt x="824" y="96"/>
                </a:lnTo>
                <a:lnTo>
                  <a:pt x="806" y="100"/>
                </a:lnTo>
                <a:lnTo>
                  <a:pt x="798" y="98"/>
                </a:lnTo>
                <a:lnTo>
                  <a:pt x="793" y="100"/>
                </a:lnTo>
                <a:lnTo>
                  <a:pt x="789" y="105"/>
                </a:lnTo>
                <a:lnTo>
                  <a:pt x="789" y="115"/>
                </a:lnTo>
                <a:lnTo>
                  <a:pt x="784" y="128"/>
                </a:lnTo>
                <a:lnTo>
                  <a:pt x="771" y="137"/>
                </a:lnTo>
                <a:lnTo>
                  <a:pt x="754" y="147"/>
                </a:lnTo>
                <a:lnTo>
                  <a:pt x="738" y="162"/>
                </a:lnTo>
                <a:lnTo>
                  <a:pt x="721" y="175"/>
                </a:lnTo>
                <a:lnTo>
                  <a:pt x="705" y="182"/>
                </a:lnTo>
                <a:lnTo>
                  <a:pt x="694" y="188"/>
                </a:lnTo>
                <a:lnTo>
                  <a:pt x="688" y="196"/>
                </a:lnTo>
                <a:lnTo>
                  <a:pt x="683" y="203"/>
                </a:lnTo>
                <a:lnTo>
                  <a:pt x="678" y="209"/>
                </a:lnTo>
                <a:lnTo>
                  <a:pt x="676" y="216"/>
                </a:lnTo>
                <a:lnTo>
                  <a:pt x="678" y="229"/>
                </a:lnTo>
                <a:lnTo>
                  <a:pt x="676" y="233"/>
                </a:lnTo>
                <a:lnTo>
                  <a:pt x="665" y="231"/>
                </a:lnTo>
                <a:lnTo>
                  <a:pt x="656" y="231"/>
                </a:lnTo>
                <a:lnTo>
                  <a:pt x="650" y="241"/>
                </a:lnTo>
                <a:lnTo>
                  <a:pt x="650" y="26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64" name="Freeform 281">
            <a:extLst>
              <a:ext uri="{FF2B5EF4-FFF2-40B4-BE49-F238E27FC236}">
                <a16:creationId xmlns:a16="http://schemas.microsoft.com/office/drawing/2014/main" id="{40FCA16A-6106-4E1E-6BB9-9958CC9A021F}"/>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97"/>
              <a:gd name="T160" fmla="*/ 0 h 446"/>
              <a:gd name="T161" fmla="*/ 797 w 797"/>
              <a:gd name="T162" fmla="*/ 446 h 4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97" h="446">
                <a:moveTo>
                  <a:pt x="471" y="6"/>
                </a:moveTo>
                <a:lnTo>
                  <a:pt x="471" y="6"/>
                </a:ln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5" name="Freeform 283">
            <a:extLst>
              <a:ext uri="{FF2B5EF4-FFF2-40B4-BE49-F238E27FC236}">
                <a16:creationId xmlns:a16="http://schemas.microsoft.com/office/drawing/2014/main" id="{3209B5F1-BA8A-5789-200A-CE5CF31EDFF4}"/>
              </a:ext>
            </a:extLst>
          </p:cNvPr>
          <p:cNvSpPr>
            <a:spLocks/>
          </p:cNvSpPr>
          <p:nvPr/>
        </p:nvSpPr>
        <p:spPr bwMode="auto">
          <a:xfrm>
            <a:off x="7962738" y="4437506"/>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2147483647 w 899"/>
              <a:gd name="T9" fmla="*/ 2147483647 h 437"/>
              <a:gd name="T10" fmla="*/ 0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2147483647 w 899"/>
              <a:gd name="T103" fmla="*/ 2147483647 h 437"/>
              <a:gd name="T104" fmla="*/ 2147483647 w 899"/>
              <a:gd name="T105" fmla="*/ 2147483647 h 437"/>
              <a:gd name="T106" fmla="*/ 2147483647 w 899"/>
              <a:gd name="T107" fmla="*/ 2147483647 h 437"/>
              <a:gd name="T108" fmla="*/ 2147483647 w 899"/>
              <a:gd name="T109" fmla="*/ 2147483647 h 437"/>
              <a:gd name="T110" fmla="*/ 2147483647 w 899"/>
              <a:gd name="T111" fmla="*/ 2147483647 h 437"/>
              <a:gd name="T112" fmla="*/ 2147483647 w 899"/>
              <a:gd name="T113" fmla="*/ 2147483647 h 437"/>
              <a:gd name="T114" fmla="*/ 2147483647 w 899"/>
              <a:gd name="T115" fmla="*/ 2147483647 h 437"/>
              <a:gd name="T116" fmla="*/ 2147483647 w 899"/>
              <a:gd name="T117" fmla="*/ 2147483647 h 437"/>
              <a:gd name="T118" fmla="*/ 2147483647 w 899"/>
              <a:gd name="T119" fmla="*/ 2147483647 h 437"/>
              <a:gd name="T120" fmla="*/ 2147483647 w 89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99"/>
              <a:gd name="T184" fmla="*/ 0 h 437"/>
              <a:gd name="T185" fmla="*/ 899 w 89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6" name="Freeform 284">
            <a:extLst>
              <a:ext uri="{FF2B5EF4-FFF2-40B4-BE49-F238E27FC236}">
                <a16:creationId xmlns:a16="http://schemas.microsoft.com/office/drawing/2014/main" id="{A66873C8-48D9-B7E1-6CFA-E377036DEF1D}"/>
              </a:ext>
            </a:extLst>
          </p:cNvPr>
          <p:cNvSpPr>
            <a:spLocks/>
          </p:cNvSpPr>
          <p:nvPr/>
        </p:nvSpPr>
        <p:spPr bwMode="auto">
          <a:xfrm>
            <a:off x="8020318" y="4016773"/>
            <a:ext cx="1063174"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2147483647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7"/>
              <a:gd name="T148" fmla="*/ 0 h 492"/>
              <a:gd name="T149" fmla="*/ 807 w 807"/>
              <a:gd name="T150" fmla="*/ 492 h 4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7" h="492">
                <a:moveTo>
                  <a:pt x="156" y="336"/>
                </a:move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7" name="Freeform 286">
            <a:extLst>
              <a:ext uri="{FF2B5EF4-FFF2-40B4-BE49-F238E27FC236}">
                <a16:creationId xmlns:a16="http://schemas.microsoft.com/office/drawing/2014/main" id="{B328056C-6F07-C886-A81A-5048E7593977}"/>
              </a:ext>
            </a:extLst>
          </p:cNvPr>
          <p:cNvSpPr>
            <a:spLocks/>
          </p:cNvSpPr>
          <p:nvPr/>
        </p:nvSpPr>
        <p:spPr bwMode="auto">
          <a:xfrm>
            <a:off x="8832608" y="4098917"/>
            <a:ext cx="137780" cy="86151"/>
          </a:xfrm>
          <a:custGeom>
            <a:avLst/>
            <a:gdLst>
              <a:gd name="T0" fmla="*/ 2147483647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0 h 72"/>
              <a:gd name="T38" fmla="*/ 2147483647 w 104"/>
              <a:gd name="T39" fmla="*/ 2147483647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4"/>
              <a:gd name="T61" fmla="*/ 0 h 72"/>
              <a:gd name="T62" fmla="*/ 104 w 10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4" h="72">
                <a:moveTo>
                  <a:pt x="2" y="23"/>
                </a:move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lnTo>
                  <a:pt x="2" y="23"/>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8" name="Freeform 287">
            <a:extLst>
              <a:ext uri="{FF2B5EF4-FFF2-40B4-BE49-F238E27FC236}">
                <a16:creationId xmlns:a16="http://schemas.microsoft.com/office/drawing/2014/main" id="{3A3A652E-7C3A-7ADF-D945-39CEDA49E1DB}"/>
              </a:ext>
            </a:extLst>
          </p:cNvPr>
          <p:cNvSpPr>
            <a:spLocks/>
          </p:cNvSpPr>
          <p:nvPr/>
        </p:nvSpPr>
        <p:spPr bwMode="auto">
          <a:xfrm>
            <a:off x="8832608" y="4098917"/>
            <a:ext cx="137780" cy="86151"/>
          </a:xfrm>
          <a:custGeom>
            <a:avLst/>
            <a:gdLst>
              <a:gd name="T0" fmla="*/ 2147483647 w 104"/>
              <a:gd name="T1" fmla="*/ 2147483647 h 72"/>
              <a:gd name="T2" fmla="*/ 2147483647 w 104"/>
              <a:gd name="T3" fmla="*/ 2147483647 h 72"/>
              <a:gd name="T4" fmla="*/ 0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2147483647 h 72"/>
              <a:gd name="T24" fmla="*/ 2147483647 w 104"/>
              <a:gd name="T25" fmla="*/ 2147483647 h 72"/>
              <a:gd name="T26" fmla="*/ 2147483647 w 104"/>
              <a:gd name="T27" fmla="*/ 2147483647 h 72"/>
              <a:gd name="T28" fmla="*/ 2147483647 w 104"/>
              <a:gd name="T29" fmla="*/ 2147483647 h 72"/>
              <a:gd name="T30" fmla="*/ 2147483647 w 104"/>
              <a:gd name="T31" fmla="*/ 2147483647 h 72"/>
              <a:gd name="T32" fmla="*/ 2147483647 w 104"/>
              <a:gd name="T33" fmla="*/ 2147483647 h 72"/>
              <a:gd name="T34" fmla="*/ 2147483647 w 104"/>
              <a:gd name="T35" fmla="*/ 2147483647 h 72"/>
              <a:gd name="T36" fmla="*/ 2147483647 w 104"/>
              <a:gd name="T37" fmla="*/ 2147483647 h 72"/>
              <a:gd name="T38" fmla="*/ 2147483647 w 104"/>
              <a:gd name="T39" fmla="*/ 2147483647 h 72"/>
              <a:gd name="T40" fmla="*/ 2147483647 w 104"/>
              <a:gd name="T41" fmla="*/ 2147483647 h 72"/>
              <a:gd name="T42" fmla="*/ 2147483647 w 104"/>
              <a:gd name="T43" fmla="*/ 2147483647 h 72"/>
              <a:gd name="T44" fmla="*/ 2147483647 w 104"/>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4"/>
              <a:gd name="T70" fmla="*/ 0 h 72"/>
              <a:gd name="T71" fmla="*/ 104 w 10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4" h="72">
                <a:moveTo>
                  <a:pt x="2" y="23"/>
                </a:moveTo>
                <a:lnTo>
                  <a:pt x="2" y="23"/>
                </a:lnTo>
                <a:lnTo>
                  <a:pt x="0" y="34"/>
                </a:lnTo>
                <a:lnTo>
                  <a:pt x="3" y="42"/>
                </a:lnTo>
                <a:lnTo>
                  <a:pt x="9" y="46"/>
                </a:lnTo>
                <a:lnTo>
                  <a:pt x="11" y="38"/>
                </a:lnTo>
                <a:lnTo>
                  <a:pt x="29" y="36"/>
                </a:lnTo>
                <a:lnTo>
                  <a:pt x="38" y="51"/>
                </a:lnTo>
                <a:lnTo>
                  <a:pt x="53" y="53"/>
                </a:lnTo>
                <a:lnTo>
                  <a:pt x="66" y="55"/>
                </a:lnTo>
                <a:lnTo>
                  <a:pt x="78" y="59"/>
                </a:lnTo>
                <a:lnTo>
                  <a:pt x="91" y="68"/>
                </a:lnTo>
                <a:lnTo>
                  <a:pt x="99" y="72"/>
                </a:lnTo>
                <a:lnTo>
                  <a:pt x="104" y="70"/>
                </a:lnTo>
                <a:lnTo>
                  <a:pt x="102" y="64"/>
                </a:lnTo>
                <a:lnTo>
                  <a:pt x="95" y="53"/>
                </a:lnTo>
                <a:lnTo>
                  <a:pt x="88" y="42"/>
                </a:lnTo>
                <a:lnTo>
                  <a:pt x="88" y="32"/>
                </a:lnTo>
                <a:lnTo>
                  <a:pt x="86" y="19"/>
                </a:lnTo>
                <a:lnTo>
                  <a:pt x="71" y="0"/>
                </a:lnTo>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69" name="Freeform 289">
            <a:extLst>
              <a:ext uri="{FF2B5EF4-FFF2-40B4-BE49-F238E27FC236}">
                <a16:creationId xmlns:a16="http://schemas.microsoft.com/office/drawing/2014/main" id="{3F8583A9-2AF2-FBD6-8D9A-250E6A20EAF5}"/>
              </a:ext>
            </a:extLst>
          </p:cNvPr>
          <p:cNvSpPr>
            <a:spLocks/>
          </p:cNvSpPr>
          <p:nvPr/>
        </p:nvSpPr>
        <p:spPr bwMode="auto">
          <a:xfrm>
            <a:off x="7744756" y="3634106"/>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0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2147483647 w 448"/>
              <a:gd name="T101" fmla="*/ 2147483647 h 534"/>
              <a:gd name="T102" fmla="*/ 2147483647 w 448"/>
              <a:gd name="T103" fmla="*/ 2147483647 h 534"/>
              <a:gd name="T104" fmla="*/ 2147483647 w 448"/>
              <a:gd name="T105" fmla="*/ 2147483647 h 534"/>
              <a:gd name="T106" fmla="*/ 2147483647 w 448"/>
              <a:gd name="T107" fmla="*/ 2147483647 h 534"/>
              <a:gd name="T108" fmla="*/ 2147483647 w 448"/>
              <a:gd name="T109" fmla="*/ 2147483647 h 534"/>
              <a:gd name="T110" fmla="*/ 2147483647 w 448"/>
              <a:gd name="T111" fmla="*/ 2147483647 h 534"/>
              <a:gd name="T112" fmla="*/ 2147483647 w 448"/>
              <a:gd name="T113" fmla="*/ 2147483647 h 534"/>
              <a:gd name="T114" fmla="*/ 2147483647 w 448"/>
              <a:gd name="T115" fmla="*/ 2147483647 h 534"/>
              <a:gd name="T116" fmla="*/ 2147483647 w 448"/>
              <a:gd name="T117" fmla="*/ 2147483647 h 534"/>
              <a:gd name="T118" fmla="*/ 2147483647 w 448"/>
              <a:gd name="T119" fmla="*/ 214748364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8"/>
              <a:gd name="T181" fmla="*/ 0 h 534"/>
              <a:gd name="T182" fmla="*/ 448 w 448"/>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70" name="Freeform 291">
            <a:extLst>
              <a:ext uri="{FF2B5EF4-FFF2-40B4-BE49-F238E27FC236}">
                <a16:creationId xmlns:a16="http://schemas.microsoft.com/office/drawing/2014/main" id="{73D2E746-447B-EE97-8292-B810C9020D39}"/>
              </a:ext>
            </a:extLst>
          </p:cNvPr>
          <p:cNvSpPr>
            <a:spLocks/>
          </p:cNvSpPr>
          <p:nvPr/>
        </p:nvSpPr>
        <p:spPr bwMode="auto">
          <a:xfrm>
            <a:off x="8295880" y="3495867"/>
            <a:ext cx="789669" cy="518904"/>
          </a:xfrm>
          <a:custGeom>
            <a:avLst/>
            <a:gdLst>
              <a:gd name="T0" fmla="*/ 2147483647 w 601"/>
              <a:gd name="T1" fmla="*/ 2147483647 h 429"/>
              <a:gd name="T2" fmla="*/ 2147483647 w 601"/>
              <a:gd name="T3" fmla="*/ 2147483647 h 429"/>
              <a:gd name="T4" fmla="*/ 2147483647 w 601"/>
              <a:gd name="T5" fmla="*/ 2147483647 h 429"/>
              <a:gd name="T6" fmla="*/ 2147483647 w 601"/>
              <a:gd name="T7" fmla="*/ 2147483647 h 429"/>
              <a:gd name="T8" fmla="*/ 2147483647 w 601"/>
              <a:gd name="T9" fmla="*/ 2147483647 h 429"/>
              <a:gd name="T10" fmla="*/ 2147483647 w 601"/>
              <a:gd name="T11" fmla="*/ 2147483647 h 429"/>
              <a:gd name="T12" fmla="*/ 2147483647 w 601"/>
              <a:gd name="T13" fmla="*/ 2147483647 h 429"/>
              <a:gd name="T14" fmla="*/ 2147483647 w 601"/>
              <a:gd name="T15" fmla="*/ 2147483647 h 429"/>
              <a:gd name="T16" fmla="*/ 2147483647 w 601"/>
              <a:gd name="T17" fmla="*/ 0 h 429"/>
              <a:gd name="T18" fmla="*/ 2147483647 w 601"/>
              <a:gd name="T19" fmla="*/ 2147483647 h 429"/>
              <a:gd name="T20" fmla="*/ 2147483647 w 601"/>
              <a:gd name="T21" fmla="*/ 2147483647 h 429"/>
              <a:gd name="T22" fmla="*/ 2147483647 w 601"/>
              <a:gd name="T23" fmla="*/ 2147483647 h 429"/>
              <a:gd name="T24" fmla="*/ 2147483647 w 601"/>
              <a:gd name="T25" fmla="*/ 2147483647 h 429"/>
              <a:gd name="T26" fmla="*/ 2147483647 w 601"/>
              <a:gd name="T27" fmla="*/ 2147483647 h 429"/>
              <a:gd name="T28" fmla="*/ 2147483647 w 601"/>
              <a:gd name="T29" fmla="*/ 2147483647 h 429"/>
              <a:gd name="T30" fmla="*/ 2147483647 w 601"/>
              <a:gd name="T31" fmla="*/ 2147483647 h 429"/>
              <a:gd name="T32" fmla="*/ 2147483647 w 601"/>
              <a:gd name="T33" fmla="*/ 2147483647 h 429"/>
              <a:gd name="T34" fmla="*/ 2147483647 w 601"/>
              <a:gd name="T35" fmla="*/ 2147483647 h 429"/>
              <a:gd name="T36" fmla="*/ 2147483647 w 601"/>
              <a:gd name="T37" fmla="*/ 2147483647 h 429"/>
              <a:gd name="T38" fmla="*/ 2147483647 w 601"/>
              <a:gd name="T39" fmla="*/ 2147483647 h 429"/>
              <a:gd name="T40" fmla="*/ 2147483647 w 601"/>
              <a:gd name="T41" fmla="*/ 2147483647 h 429"/>
              <a:gd name="T42" fmla="*/ 2147483647 w 601"/>
              <a:gd name="T43" fmla="*/ 2147483647 h 429"/>
              <a:gd name="T44" fmla="*/ 2147483647 w 601"/>
              <a:gd name="T45" fmla="*/ 2147483647 h 429"/>
              <a:gd name="T46" fmla="*/ 2147483647 w 601"/>
              <a:gd name="T47" fmla="*/ 2147483647 h 429"/>
              <a:gd name="T48" fmla="*/ 2147483647 w 601"/>
              <a:gd name="T49" fmla="*/ 2147483647 h 429"/>
              <a:gd name="T50" fmla="*/ 2147483647 w 601"/>
              <a:gd name="T51" fmla="*/ 2147483647 h 429"/>
              <a:gd name="T52" fmla="*/ 2147483647 w 601"/>
              <a:gd name="T53" fmla="*/ 2147483647 h 429"/>
              <a:gd name="T54" fmla="*/ 2147483647 w 601"/>
              <a:gd name="T55" fmla="*/ 2147483647 h 429"/>
              <a:gd name="T56" fmla="*/ 2147483647 w 601"/>
              <a:gd name="T57" fmla="*/ 2147483647 h 429"/>
              <a:gd name="T58" fmla="*/ 2147483647 w 601"/>
              <a:gd name="T59" fmla="*/ 2147483647 h 429"/>
              <a:gd name="T60" fmla="*/ 2147483647 w 601"/>
              <a:gd name="T61" fmla="*/ 2147483647 h 429"/>
              <a:gd name="T62" fmla="*/ 2147483647 w 601"/>
              <a:gd name="T63" fmla="*/ 2147483647 h 429"/>
              <a:gd name="T64" fmla="*/ 2147483647 w 601"/>
              <a:gd name="T65" fmla="*/ 2147483647 h 429"/>
              <a:gd name="T66" fmla="*/ 2147483647 w 601"/>
              <a:gd name="T67" fmla="*/ 2147483647 h 429"/>
              <a:gd name="T68" fmla="*/ 2147483647 w 601"/>
              <a:gd name="T69" fmla="*/ 2147483647 h 429"/>
              <a:gd name="T70" fmla="*/ 2147483647 w 601"/>
              <a:gd name="T71" fmla="*/ 2147483647 h 429"/>
              <a:gd name="T72" fmla="*/ 2147483647 w 601"/>
              <a:gd name="T73" fmla="*/ 2147483647 h 429"/>
              <a:gd name="T74" fmla="*/ 2147483647 w 601"/>
              <a:gd name="T75" fmla="*/ 2147483647 h 429"/>
              <a:gd name="T76" fmla="*/ 2147483647 w 601"/>
              <a:gd name="T77" fmla="*/ 2147483647 h 429"/>
              <a:gd name="T78" fmla="*/ 2147483647 w 601"/>
              <a:gd name="T79" fmla="*/ 2147483647 h 429"/>
              <a:gd name="T80" fmla="*/ 2147483647 w 601"/>
              <a:gd name="T81" fmla="*/ 2147483647 h 429"/>
              <a:gd name="T82" fmla="*/ 2147483647 w 601"/>
              <a:gd name="T83" fmla="*/ 2147483647 h 429"/>
              <a:gd name="T84" fmla="*/ 2147483647 w 601"/>
              <a:gd name="T85" fmla="*/ 2147483647 h 429"/>
              <a:gd name="T86" fmla="*/ 2147483647 w 601"/>
              <a:gd name="T87" fmla="*/ 2147483647 h 429"/>
              <a:gd name="T88" fmla="*/ 2147483647 w 601"/>
              <a:gd name="T89" fmla="*/ 2147483647 h 429"/>
              <a:gd name="T90" fmla="*/ 2147483647 w 601"/>
              <a:gd name="T91" fmla="*/ 2147483647 h 429"/>
              <a:gd name="T92" fmla="*/ 2147483647 w 601"/>
              <a:gd name="T93" fmla="*/ 2147483647 h 429"/>
              <a:gd name="T94" fmla="*/ 2147483647 w 601"/>
              <a:gd name="T95" fmla="*/ 2147483647 h 429"/>
              <a:gd name="T96" fmla="*/ 2147483647 w 601"/>
              <a:gd name="T97" fmla="*/ 2147483647 h 429"/>
              <a:gd name="T98" fmla="*/ 2147483647 w 601"/>
              <a:gd name="T99" fmla="*/ 2147483647 h 429"/>
              <a:gd name="T100" fmla="*/ 2147483647 w 601"/>
              <a:gd name="T101" fmla="*/ 2147483647 h 429"/>
              <a:gd name="T102" fmla="*/ 2147483647 w 601"/>
              <a:gd name="T103" fmla="*/ 2147483647 h 429"/>
              <a:gd name="T104" fmla="*/ 2147483647 w 601"/>
              <a:gd name="T105" fmla="*/ 2147483647 h 429"/>
              <a:gd name="T106" fmla="*/ 2147483647 w 601"/>
              <a:gd name="T107" fmla="*/ 2147483647 h 429"/>
              <a:gd name="T108" fmla="*/ 2147483647 w 601"/>
              <a:gd name="T109" fmla="*/ 2147483647 h 429"/>
              <a:gd name="T110" fmla="*/ 2147483647 w 601"/>
              <a:gd name="T111" fmla="*/ 2147483647 h 429"/>
              <a:gd name="T112" fmla="*/ 2147483647 w 601"/>
              <a:gd name="T113" fmla="*/ 2147483647 h 429"/>
              <a:gd name="T114" fmla="*/ 2147483647 w 601"/>
              <a:gd name="T115" fmla="*/ 2147483647 h 4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1"/>
              <a:gd name="T175" fmla="*/ 0 h 429"/>
              <a:gd name="T176" fmla="*/ 601 w 601"/>
              <a:gd name="T177" fmla="*/ 429 h 4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1" h="429">
                <a:moveTo>
                  <a:pt x="562" y="106"/>
                </a:move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lnTo>
                  <a:pt x="473" y="4"/>
                </a:lnTo>
                <a:lnTo>
                  <a:pt x="458" y="8"/>
                </a:lnTo>
                <a:lnTo>
                  <a:pt x="438" y="13"/>
                </a:lnTo>
                <a:lnTo>
                  <a:pt x="414" y="19"/>
                </a:lnTo>
                <a:lnTo>
                  <a:pt x="387" y="27"/>
                </a:lnTo>
                <a:lnTo>
                  <a:pt x="357" y="34"/>
                </a:lnTo>
                <a:lnTo>
                  <a:pt x="328" y="42"/>
                </a:lnTo>
                <a:lnTo>
                  <a:pt x="295" y="49"/>
                </a:lnTo>
                <a:lnTo>
                  <a:pt x="262" y="57"/>
                </a:lnTo>
                <a:lnTo>
                  <a:pt x="229" y="64"/>
                </a:lnTo>
                <a:lnTo>
                  <a:pt x="196" y="70"/>
                </a:lnTo>
                <a:lnTo>
                  <a:pt x="165" y="77"/>
                </a:lnTo>
                <a:lnTo>
                  <a:pt x="136" y="83"/>
                </a:lnTo>
                <a:lnTo>
                  <a:pt x="110" y="87"/>
                </a:lnTo>
                <a:lnTo>
                  <a:pt x="86" y="91"/>
                </a:lnTo>
                <a:lnTo>
                  <a:pt x="66" y="92"/>
                </a:lnTo>
                <a:lnTo>
                  <a:pt x="66" y="55"/>
                </a:lnTo>
                <a:lnTo>
                  <a:pt x="63" y="57"/>
                </a:lnTo>
                <a:lnTo>
                  <a:pt x="52" y="64"/>
                </a:lnTo>
                <a:lnTo>
                  <a:pt x="43" y="72"/>
                </a:lnTo>
                <a:lnTo>
                  <a:pt x="37" y="77"/>
                </a:lnTo>
                <a:lnTo>
                  <a:pt x="37" y="83"/>
                </a:lnTo>
                <a:lnTo>
                  <a:pt x="35" y="89"/>
                </a:lnTo>
                <a:lnTo>
                  <a:pt x="30" y="92"/>
                </a:lnTo>
                <a:lnTo>
                  <a:pt x="21" y="94"/>
                </a:lnTo>
                <a:lnTo>
                  <a:pt x="11" y="96"/>
                </a:lnTo>
                <a:lnTo>
                  <a:pt x="8" y="100"/>
                </a:lnTo>
                <a:lnTo>
                  <a:pt x="4" y="106"/>
                </a:lnTo>
                <a:lnTo>
                  <a:pt x="0" y="113"/>
                </a:lnTo>
                <a:lnTo>
                  <a:pt x="48" y="429"/>
                </a:lnTo>
                <a:lnTo>
                  <a:pt x="64" y="427"/>
                </a:lnTo>
                <a:lnTo>
                  <a:pt x="86" y="423"/>
                </a:lnTo>
                <a:lnTo>
                  <a:pt x="114" y="418"/>
                </a:lnTo>
                <a:lnTo>
                  <a:pt x="149" y="412"/>
                </a:lnTo>
                <a:lnTo>
                  <a:pt x="185" y="404"/>
                </a:lnTo>
                <a:lnTo>
                  <a:pt x="226" y="395"/>
                </a:lnTo>
                <a:lnTo>
                  <a:pt x="266" y="388"/>
                </a:lnTo>
                <a:lnTo>
                  <a:pt x="308" y="378"/>
                </a:lnTo>
                <a:lnTo>
                  <a:pt x="348" y="369"/>
                </a:lnTo>
                <a:lnTo>
                  <a:pt x="387" y="361"/>
                </a:lnTo>
                <a:lnTo>
                  <a:pt x="423" y="352"/>
                </a:lnTo>
                <a:lnTo>
                  <a:pt x="454" y="346"/>
                </a:lnTo>
                <a:lnTo>
                  <a:pt x="482" y="341"/>
                </a:lnTo>
                <a:lnTo>
                  <a:pt x="502" y="335"/>
                </a:lnTo>
                <a:lnTo>
                  <a:pt x="515" y="333"/>
                </a:lnTo>
                <a:lnTo>
                  <a:pt x="520" y="331"/>
                </a:lnTo>
                <a:lnTo>
                  <a:pt x="522" y="320"/>
                </a:lnTo>
                <a:lnTo>
                  <a:pt x="526" y="310"/>
                </a:lnTo>
                <a:lnTo>
                  <a:pt x="533" y="305"/>
                </a:lnTo>
                <a:lnTo>
                  <a:pt x="546" y="305"/>
                </a:lnTo>
                <a:lnTo>
                  <a:pt x="566" y="294"/>
                </a:lnTo>
                <a:lnTo>
                  <a:pt x="573" y="280"/>
                </a:lnTo>
                <a:lnTo>
                  <a:pt x="577" y="269"/>
                </a:lnTo>
                <a:lnTo>
                  <a:pt x="590" y="258"/>
                </a:lnTo>
                <a:lnTo>
                  <a:pt x="595" y="254"/>
                </a:lnTo>
                <a:lnTo>
                  <a:pt x="601" y="247"/>
                </a:lnTo>
                <a:lnTo>
                  <a:pt x="599" y="237"/>
                </a:lnTo>
                <a:lnTo>
                  <a:pt x="593" y="228"/>
                </a:lnTo>
                <a:lnTo>
                  <a:pt x="542" y="177"/>
                </a:lnTo>
                <a:lnTo>
                  <a:pt x="542" y="173"/>
                </a:lnTo>
                <a:lnTo>
                  <a:pt x="546" y="169"/>
                </a:lnTo>
                <a:lnTo>
                  <a:pt x="551" y="168"/>
                </a:lnTo>
                <a:lnTo>
                  <a:pt x="553" y="162"/>
                </a:lnTo>
                <a:lnTo>
                  <a:pt x="549" y="153"/>
                </a:lnTo>
                <a:lnTo>
                  <a:pt x="546" y="143"/>
                </a:lnTo>
                <a:lnTo>
                  <a:pt x="542" y="136"/>
                </a:lnTo>
                <a:lnTo>
                  <a:pt x="548" y="128"/>
                </a:lnTo>
                <a:lnTo>
                  <a:pt x="549" y="119"/>
                </a:lnTo>
                <a:lnTo>
                  <a:pt x="555" y="117"/>
                </a:lnTo>
                <a:lnTo>
                  <a:pt x="559" y="115"/>
                </a:lnTo>
                <a:lnTo>
                  <a:pt x="562" y="106"/>
                </a:lnTo>
                <a:lnTo>
                  <a:pt x="560" y="91"/>
                </a:lnTo>
                <a:lnTo>
                  <a:pt x="562" y="85"/>
                </a:lnTo>
                <a:lnTo>
                  <a:pt x="564" y="81"/>
                </a:lnTo>
                <a:lnTo>
                  <a:pt x="562" y="72"/>
                </a:lnTo>
                <a:lnTo>
                  <a:pt x="560" y="64"/>
                </a:lnTo>
                <a:lnTo>
                  <a:pt x="533" y="53"/>
                </a:lnTo>
                <a:lnTo>
                  <a:pt x="533" y="38"/>
                </a:lnTo>
                <a:lnTo>
                  <a:pt x="531" y="29"/>
                </a:lnTo>
                <a:lnTo>
                  <a:pt x="524" y="25"/>
                </a:lnTo>
                <a:lnTo>
                  <a:pt x="513" y="19"/>
                </a:lnTo>
                <a:lnTo>
                  <a:pt x="506" y="17"/>
                </a:lnTo>
                <a:lnTo>
                  <a:pt x="502" y="10"/>
                </a:lnTo>
                <a:lnTo>
                  <a:pt x="495" y="2"/>
                </a:lnTo>
                <a:lnTo>
                  <a:pt x="484"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1" name="Freeform 292">
            <a:extLst>
              <a:ext uri="{FF2B5EF4-FFF2-40B4-BE49-F238E27FC236}">
                <a16:creationId xmlns:a16="http://schemas.microsoft.com/office/drawing/2014/main" id="{09FC57E2-30EC-9445-0EF3-7DDCF5E59590}"/>
              </a:ext>
            </a:extLst>
          </p:cNvPr>
          <p:cNvSpPr>
            <a:spLocks/>
          </p:cNvSpPr>
          <p:nvPr/>
        </p:nvSpPr>
        <p:spPr bwMode="auto">
          <a:xfrm>
            <a:off x="8982726" y="3864508"/>
            <a:ext cx="146007" cy="234408"/>
          </a:xfrm>
          <a:custGeom>
            <a:avLst/>
            <a:gdLst>
              <a:gd name="T0" fmla="*/ 0 w 112"/>
              <a:gd name="T1" fmla="*/ 2147483647 h 193"/>
              <a:gd name="T2" fmla="*/ 2147483647 w 112"/>
              <a:gd name="T3" fmla="*/ 2147483647 h 193"/>
              <a:gd name="T4" fmla="*/ 2147483647 w 112"/>
              <a:gd name="T5" fmla="*/ 2147483647 h 193"/>
              <a:gd name="T6" fmla="*/ 2147483647 w 112"/>
              <a:gd name="T7" fmla="*/ 0 h 193"/>
              <a:gd name="T8" fmla="*/ 2147483647 w 112"/>
              <a:gd name="T9" fmla="*/ 0 h 193"/>
              <a:gd name="T10" fmla="*/ 2147483647 w 112"/>
              <a:gd name="T11" fmla="*/ 2147483647 h 193"/>
              <a:gd name="T12" fmla="*/ 2147483647 w 112"/>
              <a:gd name="T13" fmla="*/ 2147483647 h 193"/>
              <a:gd name="T14" fmla="*/ 2147483647 w 112"/>
              <a:gd name="T15" fmla="*/ 2147483647 h 193"/>
              <a:gd name="T16" fmla="*/ 2147483647 w 112"/>
              <a:gd name="T17" fmla="*/ 2147483647 h 193"/>
              <a:gd name="T18" fmla="*/ 2147483647 w 112"/>
              <a:gd name="T19" fmla="*/ 2147483647 h 193"/>
              <a:gd name="T20" fmla="*/ 2147483647 w 112"/>
              <a:gd name="T21" fmla="*/ 2147483647 h 193"/>
              <a:gd name="T22" fmla="*/ 2147483647 w 112"/>
              <a:gd name="T23" fmla="*/ 2147483647 h 193"/>
              <a:gd name="T24" fmla="*/ 2147483647 w 112"/>
              <a:gd name="T25" fmla="*/ 2147483647 h 193"/>
              <a:gd name="T26" fmla="*/ 2147483647 w 112"/>
              <a:gd name="T27" fmla="*/ 2147483647 h 193"/>
              <a:gd name="T28" fmla="*/ 2147483647 w 112"/>
              <a:gd name="T29" fmla="*/ 2147483647 h 193"/>
              <a:gd name="T30" fmla="*/ 2147483647 w 112"/>
              <a:gd name="T31" fmla="*/ 2147483647 h 193"/>
              <a:gd name="T32" fmla="*/ 2147483647 w 112"/>
              <a:gd name="T33" fmla="*/ 2147483647 h 193"/>
              <a:gd name="T34" fmla="*/ 2147483647 w 112"/>
              <a:gd name="T35" fmla="*/ 2147483647 h 193"/>
              <a:gd name="T36" fmla="*/ 2147483647 w 112"/>
              <a:gd name="T37" fmla="*/ 2147483647 h 193"/>
              <a:gd name="T38" fmla="*/ 2147483647 w 112"/>
              <a:gd name="T39" fmla="*/ 2147483647 h 193"/>
              <a:gd name="T40" fmla="*/ 2147483647 w 112"/>
              <a:gd name="T41" fmla="*/ 2147483647 h 193"/>
              <a:gd name="T42" fmla="*/ 2147483647 w 112"/>
              <a:gd name="T43" fmla="*/ 2147483647 h 193"/>
              <a:gd name="T44" fmla="*/ 2147483647 w 112"/>
              <a:gd name="T45" fmla="*/ 2147483647 h 193"/>
              <a:gd name="T46" fmla="*/ 2147483647 w 112"/>
              <a:gd name="T47" fmla="*/ 2147483647 h 193"/>
              <a:gd name="T48" fmla="*/ 2147483647 w 112"/>
              <a:gd name="T49" fmla="*/ 2147483647 h 193"/>
              <a:gd name="T50" fmla="*/ 2147483647 w 112"/>
              <a:gd name="T51" fmla="*/ 2147483647 h 193"/>
              <a:gd name="T52" fmla="*/ 0 w 112"/>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
              <a:gd name="T82" fmla="*/ 0 h 193"/>
              <a:gd name="T83" fmla="*/ 112 w 112"/>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 h="193">
                <a:moveTo>
                  <a:pt x="0" y="26"/>
                </a:moveTo>
                <a:lnTo>
                  <a:pt x="2" y="15"/>
                </a:lnTo>
                <a:lnTo>
                  <a:pt x="6" y="5"/>
                </a:lnTo>
                <a:lnTo>
                  <a:pt x="13" y="0"/>
                </a:lnTo>
                <a:lnTo>
                  <a:pt x="26" y="0"/>
                </a:lnTo>
                <a:lnTo>
                  <a:pt x="24" y="7"/>
                </a:lnTo>
                <a:lnTo>
                  <a:pt x="24" y="11"/>
                </a:lnTo>
                <a:lnTo>
                  <a:pt x="24" y="15"/>
                </a:lnTo>
                <a:lnTo>
                  <a:pt x="17" y="19"/>
                </a:lnTo>
                <a:lnTo>
                  <a:pt x="17" y="24"/>
                </a:lnTo>
                <a:lnTo>
                  <a:pt x="18" y="30"/>
                </a:lnTo>
                <a:lnTo>
                  <a:pt x="22" y="37"/>
                </a:lnTo>
                <a:lnTo>
                  <a:pt x="24" y="43"/>
                </a:lnTo>
                <a:lnTo>
                  <a:pt x="26" y="49"/>
                </a:lnTo>
                <a:lnTo>
                  <a:pt x="29" y="56"/>
                </a:lnTo>
                <a:lnTo>
                  <a:pt x="37" y="66"/>
                </a:lnTo>
                <a:lnTo>
                  <a:pt x="50" y="77"/>
                </a:lnTo>
                <a:lnTo>
                  <a:pt x="61" y="86"/>
                </a:lnTo>
                <a:lnTo>
                  <a:pt x="66" y="103"/>
                </a:lnTo>
                <a:lnTo>
                  <a:pt x="75" y="122"/>
                </a:lnTo>
                <a:lnTo>
                  <a:pt x="92" y="137"/>
                </a:lnTo>
                <a:lnTo>
                  <a:pt x="101" y="150"/>
                </a:lnTo>
                <a:lnTo>
                  <a:pt x="108" y="161"/>
                </a:lnTo>
                <a:lnTo>
                  <a:pt x="112" y="173"/>
                </a:lnTo>
                <a:lnTo>
                  <a:pt x="108" y="186"/>
                </a:lnTo>
                <a:lnTo>
                  <a:pt x="42" y="193"/>
                </a:lnTo>
                <a:lnTo>
                  <a:pt x="0" y="2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2" name="Freeform 294">
            <a:extLst>
              <a:ext uri="{FF2B5EF4-FFF2-40B4-BE49-F238E27FC236}">
                <a16:creationId xmlns:a16="http://schemas.microsoft.com/office/drawing/2014/main" id="{78605012-C5FC-698D-0526-6E584C65A6D7}"/>
              </a:ext>
            </a:extLst>
          </p:cNvPr>
          <p:cNvSpPr>
            <a:spLocks/>
          </p:cNvSpPr>
          <p:nvPr/>
        </p:nvSpPr>
        <p:spPr bwMode="auto">
          <a:xfrm rot="337436">
            <a:off x="8922469" y="3500875"/>
            <a:ext cx="124476" cy="123035"/>
          </a:xfrm>
          <a:custGeom>
            <a:avLst/>
            <a:gdLst>
              <a:gd name="T0" fmla="*/ 0 w 80"/>
              <a:gd name="T1" fmla="*/ 0 h 106"/>
              <a:gd name="T2" fmla="*/ 2147483647 w 80"/>
              <a:gd name="T3" fmla="*/ 2147483647 h 106"/>
              <a:gd name="T4" fmla="*/ 2147483647 w 80"/>
              <a:gd name="T5" fmla="*/ 2147483647 h 106"/>
              <a:gd name="T6" fmla="*/ 2147483647 w 80"/>
              <a:gd name="T7" fmla="*/ 2147483647 h 106"/>
              <a:gd name="T8" fmla="*/ 2147483647 w 80"/>
              <a:gd name="T9" fmla="*/ 2147483647 h 106"/>
              <a:gd name="T10" fmla="*/ 2147483647 w 80"/>
              <a:gd name="T11" fmla="*/ 2147483647 h 106"/>
              <a:gd name="T12" fmla="*/ 2147483647 w 80"/>
              <a:gd name="T13" fmla="*/ 2147483647 h 106"/>
              <a:gd name="T14" fmla="*/ 2147483647 w 80"/>
              <a:gd name="T15" fmla="*/ 2147483647 h 106"/>
              <a:gd name="T16" fmla="*/ 2147483647 w 80"/>
              <a:gd name="T17" fmla="*/ 2147483647 h 106"/>
              <a:gd name="T18" fmla="*/ 2147483647 w 80"/>
              <a:gd name="T19" fmla="*/ 2147483647 h 106"/>
              <a:gd name="T20" fmla="*/ 2147483647 w 80"/>
              <a:gd name="T21" fmla="*/ 2147483647 h 106"/>
              <a:gd name="T22" fmla="*/ 2147483647 w 80"/>
              <a:gd name="T23" fmla="*/ 2147483647 h 106"/>
              <a:gd name="T24" fmla="*/ 2147483647 w 80"/>
              <a:gd name="T25" fmla="*/ 2147483647 h 106"/>
              <a:gd name="T26" fmla="*/ 2147483647 w 80"/>
              <a:gd name="T27" fmla="*/ 2147483647 h 106"/>
              <a:gd name="T28" fmla="*/ 2147483647 w 80"/>
              <a:gd name="T29" fmla="*/ 2147483647 h 106"/>
              <a:gd name="T30" fmla="*/ 0 w 80"/>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06"/>
              <a:gd name="T50" fmla="*/ 80 w 80"/>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06">
                <a:moveTo>
                  <a:pt x="0" y="0"/>
                </a:moveTo>
                <a:lnTo>
                  <a:pt x="11" y="2"/>
                </a:lnTo>
                <a:lnTo>
                  <a:pt x="18" y="10"/>
                </a:lnTo>
                <a:lnTo>
                  <a:pt x="22" y="17"/>
                </a:lnTo>
                <a:lnTo>
                  <a:pt x="29" y="19"/>
                </a:lnTo>
                <a:lnTo>
                  <a:pt x="40" y="25"/>
                </a:lnTo>
                <a:lnTo>
                  <a:pt x="47" y="29"/>
                </a:lnTo>
                <a:lnTo>
                  <a:pt x="49" y="38"/>
                </a:lnTo>
                <a:lnTo>
                  <a:pt x="49" y="53"/>
                </a:lnTo>
                <a:lnTo>
                  <a:pt x="76" y="64"/>
                </a:lnTo>
                <a:lnTo>
                  <a:pt x="78" y="72"/>
                </a:lnTo>
                <a:lnTo>
                  <a:pt x="80" y="81"/>
                </a:lnTo>
                <a:lnTo>
                  <a:pt x="78" y="85"/>
                </a:lnTo>
                <a:lnTo>
                  <a:pt x="76" y="91"/>
                </a:lnTo>
                <a:lnTo>
                  <a:pt x="78" y="106"/>
                </a:lnTo>
                <a:lnTo>
                  <a:pt x="0" y="0"/>
                </a:lnTo>
                <a:close/>
              </a:path>
            </a:pathLst>
          </a:custGeom>
          <a:solidFill>
            <a:srgbClr val="94C83D"/>
          </a:solidFill>
          <a:ln w="6350">
            <a:noFill/>
            <a:round/>
            <a:headEnd/>
            <a:tailEnd/>
          </a:ln>
        </p:spPr>
        <p:txBody>
          <a:bodyPr lIns="86493" tIns="43247" rIns="86493" bIns="43247"/>
          <a:lstStyle/>
          <a:p>
            <a:pPr eaLnBrk="0" hangingPunct="0">
              <a:defRPr/>
            </a:pPr>
            <a:endParaRPr lang="en-US" dirty="0">
              <a:latin typeface="Times"/>
            </a:endParaRPr>
          </a:p>
        </p:txBody>
      </p:sp>
      <p:sp>
        <p:nvSpPr>
          <p:cNvPr id="173" name="Freeform 296">
            <a:extLst>
              <a:ext uri="{FF2B5EF4-FFF2-40B4-BE49-F238E27FC236}">
                <a16:creationId xmlns:a16="http://schemas.microsoft.com/office/drawing/2014/main" id="{82437550-7B3F-A6D5-1702-9329E4012049}"/>
              </a:ext>
            </a:extLst>
          </p:cNvPr>
          <p:cNvSpPr>
            <a:spLocks/>
          </p:cNvSpPr>
          <p:nvPr/>
        </p:nvSpPr>
        <p:spPr bwMode="auto">
          <a:xfrm>
            <a:off x="8382249" y="2930881"/>
            <a:ext cx="830798"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0 w 632"/>
              <a:gd name="T17" fmla="*/ 2147483647 h 594"/>
              <a:gd name="T18" fmla="*/ 2147483647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2"/>
              <a:gd name="T136" fmla="*/ 0 h 594"/>
              <a:gd name="T137" fmla="*/ 632 w 632"/>
              <a:gd name="T138" fmla="*/ 594 h 5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4" name="Freeform 297">
            <a:extLst>
              <a:ext uri="{FF2B5EF4-FFF2-40B4-BE49-F238E27FC236}">
                <a16:creationId xmlns:a16="http://schemas.microsoft.com/office/drawing/2014/main" id="{67788003-7EE1-2F69-7206-41FB53CE9CE0}"/>
              </a:ext>
            </a:extLst>
          </p:cNvPr>
          <p:cNvSpPr>
            <a:spLocks/>
          </p:cNvSpPr>
          <p:nvPr/>
        </p:nvSpPr>
        <p:spPr bwMode="auto">
          <a:xfrm>
            <a:off x="8384306" y="2928879"/>
            <a:ext cx="832854" cy="717248"/>
          </a:xfrm>
          <a:custGeom>
            <a:avLst/>
            <a:gdLst>
              <a:gd name="T0" fmla="*/ 2147483647 w 632"/>
              <a:gd name="T1" fmla="*/ 2147483647 h 594"/>
              <a:gd name="T2" fmla="*/ 2147483647 w 632"/>
              <a:gd name="T3" fmla="*/ 2147483647 h 594"/>
              <a:gd name="T4" fmla="*/ 2147483647 w 632"/>
              <a:gd name="T5" fmla="*/ 2147483647 h 594"/>
              <a:gd name="T6" fmla="*/ 2147483647 w 632"/>
              <a:gd name="T7" fmla="*/ 2147483647 h 594"/>
              <a:gd name="T8" fmla="*/ 2147483647 w 632"/>
              <a:gd name="T9" fmla="*/ 2147483647 h 594"/>
              <a:gd name="T10" fmla="*/ 2147483647 w 632"/>
              <a:gd name="T11" fmla="*/ 2147483647 h 594"/>
              <a:gd name="T12" fmla="*/ 2147483647 w 632"/>
              <a:gd name="T13" fmla="*/ 2147483647 h 594"/>
              <a:gd name="T14" fmla="*/ 2147483647 w 632"/>
              <a:gd name="T15" fmla="*/ 2147483647 h 594"/>
              <a:gd name="T16" fmla="*/ 2147483647 w 632"/>
              <a:gd name="T17" fmla="*/ 2147483647 h 594"/>
              <a:gd name="T18" fmla="*/ 0 w 632"/>
              <a:gd name="T19" fmla="*/ 2147483647 h 594"/>
              <a:gd name="T20" fmla="*/ 2147483647 w 632"/>
              <a:gd name="T21" fmla="*/ 2147483647 h 594"/>
              <a:gd name="T22" fmla="*/ 2147483647 w 632"/>
              <a:gd name="T23" fmla="*/ 2147483647 h 594"/>
              <a:gd name="T24" fmla="*/ 2147483647 w 632"/>
              <a:gd name="T25" fmla="*/ 2147483647 h 594"/>
              <a:gd name="T26" fmla="*/ 2147483647 w 632"/>
              <a:gd name="T27" fmla="*/ 2147483647 h 594"/>
              <a:gd name="T28" fmla="*/ 2147483647 w 632"/>
              <a:gd name="T29" fmla="*/ 2147483647 h 594"/>
              <a:gd name="T30" fmla="*/ 2147483647 w 632"/>
              <a:gd name="T31" fmla="*/ 2147483647 h 594"/>
              <a:gd name="T32" fmla="*/ 2147483647 w 632"/>
              <a:gd name="T33" fmla="*/ 2147483647 h 594"/>
              <a:gd name="T34" fmla="*/ 2147483647 w 632"/>
              <a:gd name="T35" fmla="*/ 2147483647 h 594"/>
              <a:gd name="T36" fmla="*/ 2147483647 w 632"/>
              <a:gd name="T37" fmla="*/ 2147483647 h 594"/>
              <a:gd name="T38" fmla="*/ 2147483647 w 632"/>
              <a:gd name="T39" fmla="*/ 2147483647 h 594"/>
              <a:gd name="T40" fmla="*/ 2147483647 w 632"/>
              <a:gd name="T41" fmla="*/ 2147483647 h 594"/>
              <a:gd name="T42" fmla="*/ 2147483647 w 632"/>
              <a:gd name="T43" fmla="*/ 2147483647 h 594"/>
              <a:gd name="T44" fmla="*/ 2147483647 w 632"/>
              <a:gd name="T45" fmla="*/ 2147483647 h 594"/>
              <a:gd name="T46" fmla="*/ 2147483647 w 632"/>
              <a:gd name="T47" fmla="*/ 2147483647 h 594"/>
              <a:gd name="T48" fmla="*/ 2147483647 w 632"/>
              <a:gd name="T49" fmla="*/ 2147483647 h 594"/>
              <a:gd name="T50" fmla="*/ 2147483647 w 632"/>
              <a:gd name="T51" fmla="*/ 2147483647 h 594"/>
              <a:gd name="T52" fmla="*/ 2147483647 w 632"/>
              <a:gd name="T53" fmla="*/ 2147483647 h 594"/>
              <a:gd name="T54" fmla="*/ 2147483647 w 632"/>
              <a:gd name="T55" fmla="*/ 2147483647 h 594"/>
              <a:gd name="T56" fmla="*/ 2147483647 w 632"/>
              <a:gd name="T57" fmla="*/ 2147483647 h 594"/>
              <a:gd name="T58" fmla="*/ 2147483647 w 632"/>
              <a:gd name="T59" fmla="*/ 2147483647 h 594"/>
              <a:gd name="T60" fmla="*/ 2147483647 w 632"/>
              <a:gd name="T61" fmla="*/ 2147483647 h 594"/>
              <a:gd name="T62" fmla="*/ 2147483647 w 632"/>
              <a:gd name="T63" fmla="*/ 2147483647 h 594"/>
              <a:gd name="T64" fmla="*/ 2147483647 w 632"/>
              <a:gd name="T65" fmla="*/ 2147483647 h 594"/>
              <a:gd name="T66" fmla="*/ 2147483647 w 632"/>
              <a:gd name="T67" fmla="*/ 2147483647 h 594"/>
              <a:gd name="T68" fmla="*/ 2147483647 w 632"/>
              <a:gd name="T69" fmla="*/ 2147483647 h 594"/>
              <a:gd name="T70" fmla="*/ 2147483647 w 632"/>
              <a:gd name="T71" fmla="*/ 2147483647 h 594"/>
              <a:gd name="T72" fmla="*/ 2147483647 w 632"/>
              <a:gd name="T73" fmla="*/ 2147483647 h 594"/>
              <a:gd name="T74" fmla="*/ 2147483647 w 632"/>
              <a:gd name="T75" fmla="*/ 2147483647 h 594"/>
              <a:gd name="T76" fmla="*/ 2147483647 w 632"/>
              <a:gd name="T77" fmla="*/ 2147483647 h 594"/>
              <a:gd name="T78" fmla="*/ 2147483647 w 632"/>
              <a:gd name="T79" fmla="*/ 2147483647 h 594"/>
              <a:gd name="T80" fmla="*/ 2147483647 w 632"/>
              <a:gd name="T81" fmla="*/ 2147483647 h 594"/>
              <a:gd name="T82" fmla="*/ 2147483647 w 632"/>
              <a:gd name="T83" fmla="*/ 2147483647 h 594"/>
              <a:gd name="T84" fmla="*/ 2147483647 w 632"/>
              <a:gd name="T85" fmla="*/ 2147483647 h 594"/>
              <a:gd name="T86" fmla="*/ 2147483647 w 632"/>
              <a:gd name="T87" fmla="*/ 2147483647 h 594"/>
              <a:gd name="T88" fmla="*/ 2147483647 w 632"/>
              <a:gd name="T89" fmla="*/ 2147483647 h 594"/>
              <a:gd name="T90" fmla="*/ 2147483647 w 632"/>
              <a:gd name="T91" fmla="*/ 2147483647 h 594"/>
              <a:gd name="T92" fmla="*/ 2147483647 w 632"/>
              <a:gd name="T93" fmla="*/ 2147483647 h 594"/>
              <a:gd name="T94" fmla="*/ 2147483647 w 632"/>
              <a:gd name="T95" fmla="*/ 2147483647 h 594"/>
              <a:gd name="T96" fmla="*/ 2147483647 w 632"/>
              <a:gd name="T97" fmla="*/ 2147483647 h 594"/>
              <a:gd name="T98" fmla="*/ 2147483647 w 632"/>
              <a:gd name="T99" fmla="*/ 2147483647 h 594"/>
              <a:gd name="T100" fmla="*/ 2147483647 w 632"/>
              <a:gd name="T101" fmla="*/ 2147483647 h 594"/>
              <a:gd name="T102" fmla="*/ 2147483647 w 632"/>
              <a:gd name="T103" fmla="*/ 2147483647 h 5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2"/>
              <a:gd name="T157" fmla="*/ 0 h 594"/>
              <a:gd name="T158" fmla="*/ 632 w 632"/>
              <a:gd name="T159" fmla="*/ 594 h 5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2" h="594">
                <a:moveTo>
                  <a:pt x="496" y="542"/>
                </a:moveTo>
                <a:lnTo>
                  <a:pt x="494" y="534"/>
                </a:lnTo>
                <a:lnTo>
                  <a:pt x="467" y="523"/>
                </a:lnTo>
                <a:lnTo>
                  <a:pt x="467" y="508"/>
                </a:lnTo>
                <a:lnTo>
                  <a:pt x="465" y="499"/>
                </a:lnTo>
                <a:lnTo>
                  <a:pt x="458" y="495"/>
                </a:lnTo>
                <a:lnTo>
                  <a:pt x="447" y="489"/>
                </a:lnTo>
                <a:lnTo>
                  <a:pt x="440" y="487"/>
                </a:lnTo>
                <a:lnTo>
                  <a:pt x="436" y="480"/>
                </a:lnTo>
                <a:lnTo>
                  <a:pt x="429" y="472"/>
                </a:lnTo>
                <a:lnTo>
                  <a:pt x="418" y="470"/>
                </a:lnTo>
                <a:lnTo>
                  <a:pt x="407" y="474"/>
                </a:lnTo>
                <a:lnTo>
                  <a:pt x="392" y="478"/>
                </a:lnTo>
                <a:lnTo>
                  <a:pt x="372" y="483"/>
                </a:lnTo>
                <a:lnTo>
                  <a:pt x="348" y="489"/>
                </a:lnTo>
                <a:lnTo>
                  <a:pt x="321" y="497"/>
                </a:lnTo>
                <a:lnTo>
                  <a:pt x="291" y="504"/>
                </a:lnTo>
                <a:lnTo>
                  <a:pt x="262" y="512"/>
                </a:lnTo>
                <a:lnTo>
                  <a:pt x="229" y="519"/>
                </a:lnTo>
                <a:lnTo>
                  <a:pt x="196" y="527"/>
                </a:lnTo>
                <a:lnTo>
                  <a:pt x="163" y="534"/>
                </a:lnTo>
                <a:lnTo>
                  <a:pt x="130" y="540"/>
                </a:lnTo>
                <a:lnTo>
                  <a:pt x="99" y="547"/>
                </a:lnTo>
                <a:lnTo>
                  <a:pt x="70" y="553"/>
                </a:lnTo>
                <a:lnTo>
                  <a:pt x="44" y="557"/>
                </a:lnTo>
                <a:lnTo>
                  <a:pt x="20" y="561"/>
                </a:lnTo>
                <a:lnTo>
                  <a:pt x="0" y="562"/>
                </a:lnTo>
                <a:lnTo>
                  <a:pt x="0" y="525"/>
                </a:lnTo>
                <a:lnTo>
                  <a:pt x="11" y="514"/>
                </a:lnTo>
                <a:lnTo>
                  <a:pt x="24" y="502"/>
                </a:lnTo>
                <a:lnTo>
                  <a:pt x="31" y="491"/>
                </a:lnTo>
                <a:lnTo>
                  <a:pt x="33" y="482"/>
                </a:lnTo>
                <a:lnTo>
                  <a:pt x="42" y="474"/>
                </a:lnTo>
                <a:lnTo>
                  <a:pt x="46" y="467"/>
                </a:lnTo>
                <a:lnTo>
                  <a:pt x="48" y="461"/>
                </a:lnTo>
                <a:lnTo>
                  <a:pt x="57" y="453"/>
                </a:lnTo>
                <a:lnTo>
                  <a:pt x="64" y="448"/>
                </a:lnTo>
                <a:lnTo>
                  <a:pt x="66" y="442"/>
                </a:lnTo>
                <a:lnTo>
                  <a:pt x="64" y="436"/>
                </a:lnTo>
                <a:lnTo>
                  <a:pt x="59" y="431"/>
                </a:lnTo>
                <a:lnTo>
                  <a:pt x="57" y="423"/>
                </a:lnTo>
                <a:lnTo>
                  <a:pt x="59" y="416"/>
                </a:lnTo>
                <a:lnTo>
                  <a:pt x="57" y="408"/>
                </a:lnTo>
                <a:lnTo>
                  <a:pt x="44" y="399"/>
                </a:lnTo>
                <a:lnTo>
                  <a:pt x="41" y="393"/>
                </a:lnTo>
                <a:lnTo>
                  <a:pt x="41" y="382"/>
                </a:lnTo>
                <a:lnTo>
                  <a:pt x="44" y="373"/>
                </a:lnTo>
                <a:lnTo>
                  <a:pt x="53" y="367"/>
                </a:lnTo>
                <a:lnTo>
                  <a:pt x="59" y="365"/>
                </a:lnTo>
                <a:lnTo>
                  <a:pt x="64" y="363"/>
                </a:lnTo>
                <a:lnTo>
                  <a:pt x="70" y="359"/>
                </a:lnTo>
                <a:lnTo>
                  <a:pt x="75" y="356"/>
                </a:lnTo>
                <a:lnTo>
                  <a:pt x="83" y="352"/>
                </a:lnTo>
                <a:lnTo>
                  <a:pt x="90" y="348"/>
                </a:lnTo>
                <a:lnTo>
                  <a:pt x="97" y="344"/>
                </a:lnTo>
                <a:lnTo>
                  <a:pt x="108" y="344"/>
                </a:lnTo>
                <a:lnTo>
                  <a:pt x="117" y="344"/>
                </a:lnTo>
                <a:lnTo>
                  <a:pt x="127" y="342"/>
                </a:lnTo>
                <a:lnTo>
                  <a:pt x="136" y="342"/>
                </a:lnTo>
                <a:lnTo>
                  <a:pt x="145" y="342"/>
                </a:lnTo>
                <a:lnTo>
                  <a:pt x="152" y="342"/>
                </a:lnTo>
                <a:lnTo>
                  <a:pt x="161" y="344"/>
                </a:lnTo>
                <a:lnTo>
                  <a:pt x="171" y="348"/>
                </a:lnTo>
                <a:lnTo>
                  <a:pt x="182" y="354"/>
                </a:lnTo>
                <a:lnTo>
                  <a:pt x="191" y="352"/>
                </a:lnTo>
                <a:lnTo>
                  <a:pt x="192" y="346"/>
                </a:lnTo>
                <a:lnTo>
                  <a:pt x="194" y="339"/>
                </a:lnTo>
                <a:lnTo>
                  <a:pt x="203" y="335"/>
                </a:lnTo>
                <a:lnTo>
                  <a:pt x="213" y="335"/>
                </a:lnTo>
                <a:lnTo>
                  <a:pt x="220" y="333"/>
                </a:lnTo>
                <a:lnTo>
                  <a:pt x="229" y="331"/>
                </a:lnTo>
                <a:lnTo>
                  <a:pt x="236" y="329"/>
                </a:lnTo>
                <a:lnTo>
                  <a:pt x="244" y="326"/>
                </a:lnTo>
                <a:lnTo>
                  <a:pt x="253" y="318"/>
                </a:lnTo>
                <a:lnTo>
                  <a:pt x="262" y="309"/>
                </a:lnTo>
                <a:lnTo>
                  <a:pt x="273" y="296"/>
                </a:lnTo>
                <a:lnTo>
                  <a:pt x="278" y="290"/>
                </a:lnTo>
                <a:lnTo>
                  <a:pt x="289" y="280"/>
                </a:lnTo>
                <a:lnTo>
                  <a:pt x="299" y="271"/>
                </a:lnTo>
                <a:lnTo>
                  <a:pt x="297" y="264"/>
                </a:lnTo>
                <a:lnTo>
                  <a:pt x="289" y="254"/>
                </a:lnTo>
                <a:lnTo>
                  <a:pt x="286" y="243"/>
                </a:lnTo>
                <a:lnTo>
                  <a:pt x="286" y="233"/>
                </a:lnTo>
                <a:lnTo>
                  <a:pt x="291" y="228"/>
                </a:lnTo>
                <a:lnTo>
                  <a:pt x="295" y="224"/>
                </a:lnTo>
                <a:lnTo>
                  <a:pt x="295" y="217"/>
                </a:lnTo>
                <a:lnTo>
                  <a:pt x="289" y="211"/>
                </a:lnTo>
                <a:lnTo>
                  <a:pt x="277" y="207"/>
                </a:lnTo>
                <a:lnTo>
                  <a:pt x="271" y="205"/>
                </a:lnTo>
                <a:lnTo>
                  <a:pt x="271" y="200"/>
                </a:lnTo>
                <a:lnTo>
                  <a:pt x="275" y="194"/>
                </a:lnTo>
                <a:lnTo>
                  <a:pt x="282" y="185"/>
                </a:lnTo>
                <a:lnTo>
                  <a:pt x="291" y="175"/>
                </a:lnTo>
                <a:lnTo>
                  <a:pt x="300" y="168"/>
                </a:lnTo>
                <a:lnTo>
                  <a:pt x="308" y="160"/>
                </a:lnTo>
                <a:lnTo>
                  <a:pt x="311" y="155"/>
                </a:lnTo>
                <a:lnTo>
                  <a:pt x="315" y="147"/>
                </a:lnTo>
                <a:lnTo>
                  <a:pt x="317" y="139"/>
                </a:lnTo>
                <a:lnTo>
                  <a:pt x="321" y="128"/>
                </a:lnTo>
                <a:lnTo>
                  <a:pt x="324" y="117"/>
                </a:lnTo>
                <a:lnTo>
                  <a:pt x="330" y="104"/>
                </a:lnTo>
                <a:lnTo>
                  <a:pt x="341" y="87"/>
                </a:lnTo>
                <a:lnTo>
                  <a:pt x="355" y="70"/>
                </a:lnTo>
                <a:lnTo>
                  <a:pt x="377" y="49"/>
                </a:lnTo>
                <a:lnTo>
                  <a:pt x="386" y="44"/>
                </a:lnTo>
                <a:lnTo>
                  <a:pt x="401" y="38"/>
                </a:lnTo>
                <a:lnTo>
                  <a:pt x="419" y="30"/>
                </a:lnTo>
                <a:lnTo>
                  <a:pt x="441" y="23"/>
                </a:lnTo>
                <a:lnTo>
                  <a:pt x="465" y="15"/>
                </a:lnTo>
                <a:lnTo>
                  <a:pt x="487" y="10"/>
                </a:lnTo>
                <a:lnTo>
                  <a:pt x="509" y="4"/>
                </a:lnTo>
                <a:lnTo>
                  <a:pt x="526" y="0"/>
                </a:lnTo>
                <a:lnTo>
                  <a:pt x="531" y="25"/>
                </a:lnTo>
                <a:lnTo>
                  <a:pt x="535" y="55"/>
                </a:lnTo>
                <a:lnTo>
                  <a:pt x="540" y="87"/>
                </a:lnTo>
                <a:lnTo>
                  <a:pt x="546" y="109"/>
                </a:lnTo>
                <a:lnTo>
                  <a:pt x="546" y="138"/>
                </a:lnTo>
                <a:lnTo>
                  <a:pt x="551" y="158"/>
                </a:lnTo>
                <a:lnTo>
                  <a:pt x="555" y="173"/>
                </a:lnTo>
                <a:lnTo>
                  <a:pt x="555" y="186"/>
                </a:lnTo>
                <a:lnTo>
                  <a:pt x="560" y="196"/>
                </a:lnTo>
                <a:lnTo>
                  <a:pt x="566" y="196"/>
                </a:lnTo>
                <a:lnTo>
                  <a:pt x="569" y="196"/>
                </a:lnTo>
                <a:lnTo>
                  <a:pt x="575" y="203"/>
                </a:lnTo>
                <a:lnTo>
                  <a:pt x="602" y="312"/>
                </a:lnTo>
                <a:lnTo>
                  <a:pt x="608" y="420"/>
                </a:lnTo>
                <a:lnTo>
                  <a:pt x="632" y="538"/>
                </a:lnTo>
                <a:lnTo>
                  <a:pt x="615" y="555"/>
                </a:lnTo>
                <a:lnTo>
                  <a:pt x="623" y="564"/>
                </a:lnTo>
                <a:lnTo>
                  <a:pt x="617" y="570"/>
                </a:lnTo>
                <a:lnTo>
                  <a:pt x="612" y="581"/>
                </a:lnTo>
                <a:lnTo>
                  <a:pt x="608" y="591"/>
                </a:lnTo>
                <a:lnTo>
                  <a:pt x="606" y="594"/>
                </a:lnTo>
                <a:lnTo>
                  <a:pt x="606" y="579"/>
                </a:lnTo>
                <a:lnTo>
                  <a:pt x="496" y="54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5" name="Freeform 298">
            <a:extLst>
              <a:ext uri="{FF2B5EF4-FFF2-40B4-BE49-F238E27FC236}">
                <a16:creationId xmlns:a16="http://schemas.microsoft.com/office/drawing/2014/main" id="{6B01675A-7D99-4AE2-6F16-8BBB306336A2}"/>
              </a:ext>
            </a:extLst>
          </p:cNvPr>
          <p:cNvSpPr>
            <a:spLocks/>
          </p:cNvSpPr>
          <p:nvPr/>
        </p:nvSpPr>
        <p:spPr bwMode="auto">
          <a:xfrm>
            <a:off x="9180144"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93"/>
              <a:gd name="T71" fmla="*/ 181 w 18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6" name="Freeform 299">
            <a:extLst>
              <a:ext uri="{FF2B5EF4-FFF2-40B4-BE49-F238E27FC236}">
                <a16:creationId xmlns:a16="http://schemas.microsoft.com/office/drawing/2014/main" id="{EC28B239-41FC-94A8-FBDB-72B98B0678DA}"/>
              </a:ext>
            </a:extLst>
          </p:cNvPr>
          <p:cNvSpPr>
            <a:spLocks/>
          </p:cNvSpPr>
          <p:nvPr/>
        </p:nvSpPr>
        <p:spPr bwMode="auto">
          <a:xfrm>
            <a:off x="9184257" y="3377661"/>
            <a:ext cx="238545" cy="232405"/>
          </a:xfrm>
          <a:custGeom>
            <a:avLst/>
            <a:gdLst>
              <a:gd name="T0" fmla="*/ 2147483647 w 181"/>
              <a:gd name="T1" fmla="*/ 2147483647 h 193"/>
              <a:gd name="T2" fmla="*/ 2147483647 w 181"/>
              <a:gd name="T3" fmla="*/ 2147483647 h 193"/>
              <a:gd name="T4" fmla="*/ 2147483647 w 181"/>
              <a:gd name="T5" fmla="*/ 2147483647 h 193"/>
              <a:gd name="T6" fmla="*/ 0 w 181"/>
              <a:gd name="T7" fmla="*/ 2147483647 h 193"/>
              <a:gd name="T8" fmla="*/ 2147483647 w 181"/>
              <a:gd name="T9" fmla="*/ 0 h 193"/>
              <a:gd name="T10" fmla="*/ 2147483647 w 181"/>
              <a:gd name="T11" fmla="*/ 2147483647 h 193"/>
              <a:gd name="T12" fmla="*/ 2147483647 w 181"/>
              <a:gd name="T13" fmla="*/ 2147483647 h 193"/>
              <a:gd name="T14" fmla="*/ 2147483647 w 181"/>
              <a:gd name="T15" fmla="*/ 2147483647 h 193"/>
              <a:gd name="T16" fmla="*/ 2147483647 w 181"/>
              <a:gd name="T17" fmla="*/ 2147483647 h 193"/>
              <a:gd name="T18" fmla="*/ 2147483647 w 181"/>
              <a:gd name="T19" fmla="*/ 2147483647 h 193"/>
              <a:gd name="T20" fmla="*/ 2147483647 w 181"/>
              <a:gd name="T21" fmla="*/ 2147483647 h 193"/>
              <a:gd name="T22" fmla="*/ 2147483647 w 181"/>
              <a:gd name="T23" fmla="*/ 2147483647 h 193"/>
              <a:gd name="T24" fmla="*/ 2147483647 w 181"/>
              <a:gd name="T25" fmla="*/ 2147483647 h 193"/>
              <a:gd name="T26" fmla="*/ 2147483647 w 181"/>
              <a:gd name="T27" fmla="*/ 2147483647 h 193"/>
              <a:gd name="T28" fmla="*/ 2147483647 w 181"/>
              <a:gd name="T29" fmla="*/ 2147483647 h 193"/>
              <a:gd name="T30" fmla="*/ 2147483647 w 181"/>
              <a:gd name="T31" fmla="*/ 2147483647 h 193"/>
              <a:gd name="T32" fmla="*/ 2147483647 w 181"/>
              <a:gd name="T33" fmla="*/ 2147483647 h 193"/>
              <a:gd name="T34" fmla="*/ 2147483647 w 181"/>
              <a:gd name="T35" fmla="*/ 2147483647 h 193"/>
              <a:gd name="T36" fmla="*/ 2147483647 w 181"/>
              <a:gd name="T37" fmla="*/ 2147483647 h 193"/>
              <a:gd name="T38" fmla="*/ 2147483647 w 181"/>
              <a:gd name="T39" fmla="*/ 2147483647 h 193"/>
              <a:gd name="T40" fmla="*/ 2147483647 w 181"/>
              <a:gd name="T41" fmla="*/ 2147483647 h 193"/>
              <a:gd name="T42" fmla="*/ 2147483647 w 181"/>
              <a:gd name="T43" fmla="*/ 2147483647 h 193"/>
              <a:gd name="T44" fmla="*/ 2147483647 w 181"/>
              <a:gd name="T45" fmla="*/ 2147483647 h 193"/>
              <a:gd name="T46" fmla="*/ 2147483647 w 181"/>
              <a:gd name="T47" fmla="*/ 2147483647 h 193"/>
              <a:gd name="T48" fmla="*/ 2147483647 w 181"/>
              <a:gd name="T49" fmla="*/ 2147483647 h 193"/>
              <a:gd name="T50" fmla="*/ 2147483647 w 181"/>
              <a:gd name="T51" fmla="*/ 2147483647 h 193"/>
              <a:gd name="T52" fmla="*/ 2147483647 w 181"/>
              <a:gd name="T53" fmla="*/ 2147483647 h 1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1"/>
              <a:gd name="T82" fmla="*/ 0 h 193"/>
              <a:gd name="T83" fmla="*/ 181 w 181"/>
              <a:gd name="T84" fmla="*/ 193 h 1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1" h="193">
                <a:moveTo>
                  <a:pt x="15" y="193"/>
                </a:moveTo>
                <a:lnTo>
                  <a:pt x="7" y="184"/>
                </a:lnTo>
                <a:lnTo>
                  <a:pt x="24" y="167"/>
                </a:lnTo>
                <a:lnTo>
                  <a:pt x="0" y="49"/>
                </a:lnTo>
                <a:lnTo>
                  <a:pt x="163" y="0"/>
                </a:lnTo>
                <a:lnTo>
                  <a:pt x="181" y="97"/>
                </a:lnTo>
                <a:lnTo>
                  <a:pt x="176" y="97"/>
                </a:lnTo>
                <a:lnTo>
                  <a:pt x="168" y="99"/>
                </a:lnTo>
                <a:lnTo>
                  <a:pt x="161" y="103"/>
                </a:lnTo>
                <a:lnTo>
                  <a:pt x="152" y="111"/>
                </a:lnTo>
                <a:lnTo>
                  <a:pt x="141" y="118"/>
                </a:lnTo>
                <a:lnTo>
                  <a:pt x="128" y="122"/>
                </a:lnTo>
                <a:lnTo>
                  <a:pt x="113" y="126"/>
                </a:lnTo>
                <a:lnTo>
                  <a:pt x="106" y="128"/>
                </a:lnTo>
                <a:lnTo>
                  <a:pt x="99" y="129"/>
                </a:lnTo>
                <a:lnTo>
                  <a:pt x="91" y="131"/>
                </a:lnTo>
                <a:lnTo>
                  <a:pt x="82" y="135"/>
                </a:lnTo>
                <a:lnTo>
                  <a:pt x="73" y="139"/>
                </a:lnTo>
                <a:lnTo>
                  <a:pt x="66" y="144"/>
                </a:lnTo>
                <a:lnTo>
                  <a:pt x="53" y="156"/>
                </a:lnTo>
                <a:lnTo>
                  <a:pt x="40" y="167"/>
                </a:lnTo>
                <a:lnTo>
                  <a:pt x="29" y="176"/>
                </a:lnTo>
                <a:lnTo>
                  <a:pt x="15" y="19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7" name="Freeform 300">
            <a:extLst>
              <a:ext uri="{FF2B5EF4-FFF2-40B4-BE49-F238E27FC236}">
                <a16:creationId xmlns:a16="http://schemas.microsoft.com/office/drawing/2014/main" id="{9A55E9E4-9220-43D4-593D-736ABE543970}"/>
              </a:ext>
            </a:extLst>
          </p:cNvPr>
          <p:cNvSpPr>
            <a:spLocks/>
          </p:cNvSpPr>
          <p:nvPr/>
        </p:nvSpPr>
        <p:spPr bwMode="auto">
          <a:xfrm>
            <a:off x="9400183"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2147483647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09"/>
              <a:gd name="T74" fmla="*/ 51 w 51"/>
              <a:gd name="T75" fmla="*/ 109 h 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8" name="Freeform 301">
            <a:extLst>
              <a:ext uri="{FF2B5EF4-FFF2-40B4-BE49-F238E27FC236}">
                <a16:creationId xmlns:a16="http://schemas.microsoft.com/office/drawing/2014/main" id="{2AA5E2A3-E422-9BAB-D233-CA9C2DD89EE0}"/>
              </a:ext>
            </a:extLst>
          </p:cNvPr>
          <p:cNvSpPr>
            <a:spLocks/>
          </p:cNvSpPr>
          <p:nvPr/>
        </p:nvSpPr>
        <p:spPr bwMode="auto">
          <a:xfrm>
            <a:off x="9396071" y="3363636"/>
            <a:ext cx="65805" cy="130226"/>
          </a:xfrm>
          <a:custGeom>
            <a:avLst/>
            <a:gdLst>
              <a:gd name="T0" fmla="*/ 2147483647 w 51"/>
              <a:gd name="T1" fmla="*/ 2147483647 h 109"/>
              <a:gd name="T2" fmla="*/ 0 w 51"/>
              <a:gd name="T3" fmla="*/ 2147483647 h 109"/>
              <a:gd name="T4" fmla="*/ 2147483647 w 51"/>
              <a:gd name="T5" fmla="*/ 0 h 109"/>
              <a:gd name="T6" fmla="*/ 2147483647 w 51"/>
              <a:gd name="T7" fmla="*/ 0 h 109"/>
              <a:gd name="T8" fmla="*/ 2147483647 w 51"/>
              <a:gd name="T9" fmla="*/ 2147483647 h 109"/>
              <a:gd name="T10" fmla="*/ 2147483647 w 51"/>
              <a:gd name="T11" fmla="*/ 2147483647 h 109"/>
              <a:gd name="T12" fmla="*/ 2147483647 w 51"/>
              <a:gd name="T13" fmla="*/ 2147483647 h 109"/>
              <a:gd name="T14" fmla="*/ 2147483647 w 51"/>
              <a:gd name="T15" fmla="*/ 2147483647 h 109"/>
              <a:gd name="T16" fmla="*/ 2147483647 w 51"/>
              <a:gd name="T17" fmla="*/ 2147483647 h 109"/>
              <a:gd name="T18" fmla="*/ 2147483647 w 51"/>
              <a:gd name="T19" fmla="*/ 2147483647 h 109"/>
              <a:gd name="T20" fmla="*/ 2147483647 w 51"/>
              <a:gd name="T21" fmla="*/ 2147483647 h 109"/>
              <a:gd name="T22" fmla="*/ 2147483647 w 51"/>
              <a:gd name="T23" fmla="*/ 2147483647 h 109"/>
              <a:gd name="T24" fmla="*/ 2147483647 w 51"/>
              <a:gd name="T25" fmla="*/ 2147483647 h 109"/>
              <a:gd name="T26" fmla="*/ 2147483647 w 51"/>
              <a:gd name="T27" fmla="*/ 2147483647 h 109"/>
              <a:gd name="T28" fmla="*/ 2147483647 w 51"/>
              <a:gd name="T29" fmla="*/ 2147483647 h 109"/>
              <a:gd name="T30" fmla="*/ 2147483647 w 51"/>
              <a:gd name="T31" fmla="*/ 2147483647 h 109"/>
              <a:gd name="T32" fmla="*/ 2147483647 w 51"/>
              <a:gd name="T33" fmla="*/ 2147483647 h 109"/>
              <a:gd name="T34" fmla="*/ 2147483647 w 51"/>
              <a:gd name="T35" fmla="*/ 2147483647 h 109"/>
              <a:gd name="T36" fmla="*/ 2147483647 w 51"/>
              <a:gd name="T37" fmla="*/ 2147483647 h 109"/>
              <a:gd name="T38" fmla="*/ 2147483647 w 51"/>
              <a:gd name="T39" fmla="*/ 2147483647 h 109"/>
              <a:gd name="T40" fmla="*/ 2147483647 w 51"/>
              <a:gd name="T41" fmla="*/ 2147483647 h 109"/>
              <a:gd name="T42" fmla="*/ 2147483647 w 51"/>
              <a:gd name="T43" fmla="*/ 2147483647 h 109"/>
              <a:gd name="T44" fmla="*/ 2147483647 w 51"/>
              <a:gd name="T45" fmla="*/ 2147483647 h 109"/>
              <a:gd name="T46" fmla="*/ 2147483647 w 51"/>
              <a:gd name="T47" fmla="*/ 2147483647 h 109"/>
              <a:gd name="T48" fmla="*/ 2147483647 w 51"/>
              <a:gd name="T49" fmla="*/ 2147483647 h 109"/>
              <a:gd name="T50" fmla="*/ 2147483647 w 51"/>
              <a:gd name="T51" fmla="*/ 2147483647 h 109"/>
              <a:gd name="T52" fmla="*/ 2147483647 w 51"/>
              <a:gd name="T53" fmla="*/ 2147483647 h 109"/>
              <a:gd name="T54" fmla="*/ 2147483647 w 51"/>
              <a:gd name="T55" fmla="*/ 2147483647 h 109"/>
              <a:gd name="T56" fmla="*/ 2147483647 w 51"/>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
              <a:gd name="T88" fmla="*/ 0 h 109"/>
              <a:gd name="T89" fmla="*/ 51 w 51"/>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 h="109">
                <a:moveTo>
                  <a:pt x="18" y="109"/>
                </a:moveTo>
                <a:lnTo>
                  <a:pt x="0" y="12"/>
                </a:lnTo>
                <a:lnTo>
                  <a:pt x="40" y="0"/>
                </a:lnTo>
                <a:lnTo>
                  <a:pt x="42" y="4"/>
                </a:lnTo>
                <a:lnTo>
                  <a:pt x="44" y="12"/>
                </a:lnTo>
                <a:lnTo>
                  <a:pt x="47" y="19"/>
                </a:lnTo>
                <a:lnTo>
                  <a:pt x="51" y="23"/>
                </a:lnTo>
                <a:lnTo>
                  <a:pt x="51" y="30"/>
                </a:lnTo>
                <a:lnTo>
                  <a:pt x="51" y="36"/>
                </a:lnTo>
                <a:lnTo>
                  <a:pt x="49" y="40"/>
                </a:lnTo>
                <a:lnTo>
                  <a:pt x="49" y="42"/>
                </a:lnTo>
                <a:lnTo>
                  <a:pt x="47" y="42"/>
                </a:lnTo>
                <a:lnTo>
                  <a:pt x="46" y="42"/>
                </a:lnTo>
                <a:lnTo>
                  <a:pt x="46" y="46"/>
                </a:lnTo>
                <a:lnTo>
                  <a:pt x="47" y="51"/>
                </a:lnTo>
                <a:lnTo>
                  <a:pt x="46" y="64"/>
                </a:lnTo>
                <a:lnTo>
                  <a:pt x="46" y="72"/>
                </a:lnTo>
                <a:lnTo>
                  <a:pt x="46" y="76"/>
                </a:lnTo>
                <a:lnTo>
                  <a:pt x="47" y="83"/>
                </a:lnTo>
                <a:lnTo>
                  <a:pt x="47" y="91"/>
                </a:lnTo>
                <a:lnTo>
                  <a:pt x="46" y="94"/>
                </a:lnTo>
                <a:lnTo>
                  <a:pt x="44" y="96"/>
                </a:lnTo>
                <a:lnTo>
                  <a:pt x="44" y="98"/>
                </a:lnTo>
                <a:lnTo>
                  <a:pt x="18" y="10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79" name="Freeform 302">
            <a:extLst>
              <a:ext uri="{FF2B5EF4-FFF2-40B4-BE49-F238E27FC236}">
                <a16:creationId xmlns:a16="http://schemas.microsoft.com/office/drawing/2014/main" id="{F4DE2228-538E-40C8-0701-9B147E92668E}"/>
              </a:ext>
            </a:extLst>
          </p:cNvPr>
          <p:cNvSpPr>
            <a:spLocks/>
          </p:cNvSpPr>
          <p:nvPr/>
        </p:nvSpPr>
        <p:spPr bwMode="auto">
          <a:xfrm>
            <a:off x="9176032"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0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1"/>
              <a:gd name="T145" fmla="*/ 0 h 197"/>
              <a:gd name="T146" fmla="*/ 361 w 361"/>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0" name="Freeform 303">
            <a:extLst>
              <a:ext uri="{FF2B5EF4-FFF2-40B4-BE49-F238E27FC236}">
                <a16:creationId xmlns:a16="http://schemas.microsoft.com/office/drawing/2014/main" id="{AD53A0CC-F90C-402D-CED2-82C472A46B0C}"/>
              </a:ext>
            </a:extLst>
          </p:cNvPr>
          <p:cNvSpPr>
            <a:spLocks/>
          </p:cNvSpPr>
          <p:nvPr/>
        </p:nvSpPr>
        <p:spPr bwMode="auto">
          <a:xfrm>
            <a:off x="9171919" y="3207364"/>
            <a:ext cx="477093" cy="238414"/>
          </a:xfrm>
          <a:custGeom>
            <a:avLst/>
            <a:gdLst>
              <a:gd name="T0" fmla="*/ 2147483647 w 361"/>
              <a:gd name="T1" fmla="*/ 2147483647 h 197"/>
              <a:gd name="T2" fmla="*/ 2147483647 w 361"/>
              <a:gd name="T3" fmla="*/ 2147483647 h 197"/>
              <a:gd name="T4" fmla="*/ 2147483647 w 361"/>
              <a:gd name="T5" fmla="*/ 2147483647 h 197"/>
              <a:gd name="T6" fmla="*/ 2147483647 w 361"/>
              <a:gd name="T7" fmla="*/ 2147483647 h 197"/>
              <a:gd name="T8" fmla="*/ 2147483647 w 361"/>
              <a:gd name="T9" fmla="*/ 2147483647 h 197"/>
              <a:gd name="T10" fmla="*/ 2147483647 w 361"/>
              <a:gd name="T11" fmla="*/ 2147483647 h 197"/>
              <a:gd name="T12" fmla="*/ 2147483647 w 361"/>
              <a:gd name="T13" fmla="*/ 2147483647 h 197"/>
              <a:gd name="T14" fmla="*/ 2147483647 w 361"/>
              <a:gd name="T15" fmla="*/ 2147483647 h 197"/>
              <a:gd name="T16" fmla="*/ 2147483647 w 361"/>
              <a:gd name="T17" fmla="*/ 2147483647 h 197"/>
              <a:gd name="T18" fmla="*/ 2147483647 w 361"/>
              <a:gd name="T19" fmla="*/ 2147483647 h 197"/>
              <a:gd name="T20" fmla="*/ 2147483647 w 361"/>
              <a:gd name="T21" fmla="*/ 2147483647 h 197"/>
              <a:gd name="T22" fmla="*/ 2147483647 w 361"/>
              <a:gd name="T23" fmla="*/ 2147483647 h 197"/>
              <a:gd name="T24" fmla="*/ 2147483647 w 361"/>
              <a:gd name="T25" fmla="*/ 2147483647 h 197"/>
              <a:gd name="T26" fmla="*/ 2147483647 w 361"/>
              <a:gd name="T27" fmla="*/ 2147483647 h 197"/>
              <a:gd name="T28" fmla="*/ 2147483647 w 361"/>
              <a:gd name="T29" fmla="*/ 2147483647 h 197"/>
              <a:gd name="T30" fmla="*/ 2147483647 w 361"/>
              <a:gd name="T31" fmla="*/ 2147483647 h 197"/>
              <a:gd name="T32" fmla="*/ 2147483647 w 361"/>
              <a:gd name="T33" fmla="*/ 2147483647 h 197"/>
              <a:gd name="T34" fmla="*/ 2147483647 w 361"/>
              <a:gd name="T35" fmla="*/ 2147483647 h 197"/>
              <a:gd name="T36" fmla="*/ 2147483647 w 361"/>
              <a:gd name="T37" fmla="*/ 2147483647 h 197"/>
              <a:gd name="T38" fmla="*/ 2147483647 w 361"/>
              <a:gd name="T39" fmla="*/ 2147483647 h 197"/>
              <a:gd name="T40" fmla="*/ 2147483647 w 361"/>
              <a:gd name="T41" fmla="*/ 2147483647 h 197"/>
              <a:gd name="T42" fmla="*/ 2147483647 w 361"/>
              <a:gd name="T43" fmla="*/ 2147483647 h 197"/>
              <a:gd name="T44" fmla="*/ 2147483647 w 361"/>
              <a:gd name="T45" fmla="*/ 2147483647 h 197"/>
              <a:gd name="T46" fmla="*/ 2147483647 w 361"/>
              <a:gd name="T47" fmla="*/ 2147483647 h 197"/>
              <a:gd name="T48" fmla="*/ 2147483647 w 361"/>
              <a:gd name="T49" fmla="*/ 2147483647 h 197"/>
              <a:gd name="T50" fmla="*/ 2147483647 w 361"/>
              <a:gd name="T51" fmla="*/ 2147483647 h 197"/>
              <a:gd name="T52" fmla="*/ 2147483647 w 361"/>
              <a:gd name="T53" fmla="*/ 2147483647 h 197"/>
              <a:gd name="T54" fmla="*/ 2147483647 w 361"/>
              <a:gd name="T55" fmla="*/ 2147483647 h 197"/>
              <a:gd name="T56" fmla="*/ 2147483647 w 361"/>
              <a:gd name="T57" fmla="*/ 2147483647 h 197"/>
              <a:gd name="T58" fmla="*/ 2147483647 w 361"/>
              <a:gd name="T59" fmla="*/ 2147483647 h 197"/>
              <a:gd name="T60" fmla="*/ 2147483647 w 361"/>
              <a:gd name="T61" fmla="*/ 2147483647 h 197"/>
              <a:gd name="T62" fmla="*/ 2147483647 w 361"/>
              <a:gd name="T63" fmla="*/ 2147483647 h 197"/>
              <a:gd name="T64" fmla="*/ 2147483647 w 361"/>
              <a:gd name="T65" fmla="*/ 2147483647 h 197"/>
              <a:gd name="T66" fmla="*/ 2147483647 w 361"/>
              <a:gd name="T67" fmla="*/ 2147483647 h 197"/>
              <a:gd name="T68" fmla="*/ 2147483647 w 361"/>
              <a:gd name="T69" fmla="*/ 2147483647 h 197"/>
              <a:gd name="T70" fmla="*/ 2147483647 w 361"/>
              <a:gd name="T71" fmla="*/ 2147483647 h 197"/>
              <a:gd name="T72" fmla="*/ 2147483647 w 361"/>
              <a:gd name="T73" fmla="*/ 2147483647 h 197"/>
              <a:gd name="T74" fmla="*/ 2147483647 w 361"/>
              <a:gd name="T75" fmla="*/ 2147483647 h 197"/>
              <a:gd name="T76" fmla="*/ 2147483647 w 361"/>
              <a:gd name="T77" fmla="*/ 2147483647 h 197"/>
              <a:gd name="T78" fmla="*/ 2147483647 w 361"/>
              <a:gd name="T79" fmla="*/ 2147483647 h 197"/>
              <a:gd name="T80" fmla="*/ 2147483647 w 361"/>
              <a:gd name="T81" fmla="*/ 2147483647 h 197"/>
              <a:gd name="T82" fmla="*/ 2147483647 w 361"/>
              <a:gd name="T83" fmla="*/ 2147483647 h 197"/>
              <a:gd name="T84" fmla="*/ 2147483647 w 361"/>
              <a:gd name="T85" fmla="*/ 2147483647 h 197"/>
              <a:gd name="T86" fmla="*/ 2147483647 w 361"/>
              <a:gd name="T87" fmla="*/ 2147483647 h 197"/>
              <a:gd name="T88" fmla="*/ 2147483647 w 361"/>
              <a:gd name="T89" fmla="*/ 2147483647 h 197"/>
              <a:gd name="T90" fmla="*/ 2147483647 w 361"/>
              <a:gd name="T91" fmla="*/ 2147483647 h 197"/>
              <a:gd name="T92" fmla="*/ 2147483647 w 361"/>
              <a:gd name="T93" fmla="*/ 2147483647 h 197"/>
              <a:gd name="T94" fmla="*/ 2147483647 w 361"/>
              <a:gd name="T95" fmla="*/ 2147483647 h 197"/>
              <a:gd name="T96" fmla="*/ 2147483647 w 361"/>
              <a:gd name="T97" fmla="*/ 2147483647 h 197"/>
              <a:gd name="T98" fmla="*/ 2147483647 w 361"/>
              <a:gd name="T99" fmla="*/ 2147483647 h 197"/>
              <a:gd name="T100" fmla="*/ 2147483647 w 361"/>
              <a:gd name="T101" fmla="*/ 2147483647 h 197"/>
              <a:gd name="T102" fmla="*/ 2147483647 w 361"/>
              <a:gd name="T103" fmla="*/ 2147483647 h 197"/>
              <a:gd name="T104" fmla="*/ 2147483647 w 361"/>
              <a:gd name="T105" fmla="*/ 2147483647 h 197"/>
              <a:gd name="T106" fmla="*/ 2147483647 w 361"/>
              <a:gd name="T107" fmla="*/ 0 h 197"/>
              <a:gd name="T108" fmla="*/ 2147483647 w 361"/>
              <a:gd name="T109" fmla="*/ 0 h 197"/>
              <a:gd name="T110" fmla="*/ 2147483647 w 361"/>
              <a:gd name="T111" fmla="*/ 2147483647 h 197"/>
              <a:gd name="T112" fmla="*/ 2147483647 w 361"/>
              <a:gd name="T113" fmla="*/ 2147483647 h 197"/>
              <a:gd name="T114" fmla="*/ 2147483647 w 361"/>
              <a:gd name="T115" fmla="*/ 2147483647 h 197"/>
              <a:gd name="T116" fmla="*/ 2147483647 w 361"/>
              <a:gd name="T117" fmla="*/ 2147483647 h 197"/>
              <a:gd name="T118" fmla="*/ 0 w 361"/>
              <a:gd name="T119" fmla="*/ 2147483647 h 1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1"/>
              <a:gd name="T181" fmla="*/ 0 h 197"/>
              <a:gd name="T182" fmla="*/ 361 w 361"/>
              <a:gd name="T183" fmla="*/ 197 h 1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1" h="197">
                <a:moveTo>
                  <a:pt x="0" y="82"/>
                </a:moveTo>
                <a:lnTo>
                  <a:pt x="6" y="190"/>
                </a:lnTo>
                <a:lnTo>
                  <a:pt x="169" y="141"/>
                </a:lnTo>
                <a:lnTo>
                  <a:pt x="209" y="129"/>
                </a:lnTo>
                <a:lnTo>
                  <a:pt x="211" y="133"/>
                </a:lnTo>
                <a:lnTo>
                  <a:pt x="213" y="141"/>
                </a:lnTo>
                <a:lnTo>
                  <a:pt x="216" y="148"/>
                </a:lnTo>
                <a:lnTo>
                  <a:pt x="220" y="152"/>
                </a:lnTo>
                <a:lnTo>
                  <a:pt x="220" y="159"/>
                </a:lnTo>
                <a:lnTo>
                  <a:pt x="220" y="165"/>
                </a:lnTo>
                <a:lnTo>
                  <a:pt x="218" y="169"/>
                </a:lnTo>
                <a:lnTo>
                  <a:pt x="218" y="171"/>
                </a:lnTo>
                <a:lnTo>
                  <a:pt x="224" y="175"/>
                </a:lnTo>
                <a:lnTo>
                  <a:pt x="229" y="176"/>
                </a:lnTo>
                <a:lnTo>
                  <a:pt x="233" y="178"/>
                </a:lnTo>
                <a:lnTo>
                  <a:pt x="235" y="182"/>
                </a:lnTo>
                <a:lnTo>
                  <a:pt x="237" y="188"/>
                </a:lnTo>
                <a:lnTo>
                  <a:pt x="242" y="195"/>
                </a:lnTo>
                <a:lnTo>
                  <a:pt x="249" y="197"/>
                </a:lnTo>
                <a:lnTo>
                  <a:pt x="255" y="191"/>
                </a:lnTo>
                <a:lnTo>
                  <a:pt x="260" y="184"/>
                </a:lnTo>
                <a:lnTo>
                  <a:pt x="264" y="182"/>
                </a:lnTo>
                <a:lnTo>
                  <a:pt x="266" y="178"/>
                </a:lnTo>
                <a:lnTo>
                  <a:pt x="264" y="167"/>
                </a:lnTo>
                <a:lnTo>
                  <a:pt x="275" y="167"/>
                </a:lnTo>
                <a:lnTo>
                  <a:pt x="279" y="161"/>
                </a:lnTo>
                <a:lnTo>
                  <a:pt x="280" y="156"/>
                </a:lnTo>
                <a:lnTo>
                  <a:pt x="290" y="148"/>
                </a:lnTo>
                <a:lnTo>
                  <a:pt x="290" y="159"/>
                </a:lnTo>
                <a:lnTo>
                  <a:pt x="290" y="167"/>
                </a:lnTo>
                <a:lnTo>
                  <a:pt x="293" y="169"/>
                </a:lnTo>
                <a:lnTo>
                  <a:pt x="302" y="169"/>
                </a:lnTo>
                <a:lnTo>
                  <a:pt x="315" y="165"/>
                </a:lnTo>
                <a:lnTo>
                  <a:pt x="321" y="161"/>
                </a:lnTo>
                <a:lnTo>
                  <a:pt x="323" y="156"/>
                </a:lnTo>
                <a:lnTo>
                  <a:pt x="332" y="154"/>
                </a:lnTo>
                <a:lnTo>
                  <a:pt x="346" y="150"/>
                </a:lnTo>
                <a:lnTo>
                  <a:pt x="355" y="144"/>
                </a:lnTo>
                <a:lnTo>
                  <a:pt x="361" y="137"/>
                </a:lnTo>
                <a:lnTo>
                  <a:pt x="359" y="126"/>
                </a:lnTo>
                <a:lnTo>
                  <a:pt x="359" y="116"/>
                </a:lnTo>
                <a:lnTo>
                  <a:pt x="361" y="105"/>
                </a:lnTo>
                <a:lnTo>
                  <a:pt x="357" y="96"/>
                </a:lnTo>
                <a:lnTo>
                  <a:pt x="348" y="86"/>
                </a:lnTo>
                <a:lnTo>
                  <a:pt x="341" y="82"/>
                </a:lnTo>
                <a:lnTo>
                  <a:pt x="334" y="82"/>
                </a:lnTo>
                <a:lnTo>
                  <a:pt x="330" y="86"/>
                </a:lnTo>
                <a:lnTo>
                  <a:pt x="324" y="94"/>
                </a:lnTo>
                <a:lnTo>
                  <a:pt x="324" y="97"/>
                </a:lnTo>
                <a:lnTo>
                  <a:pt x="328" y="96"/>
                </a:lnTo>
                <a:lnTo>
                  <a:pt x="334" y="94"/>
                </a:lnTo>
                <a:lnTo>
                  <a:pt x="337" y="96"/>
                </a:lnTo>
                <a:lnTo>
                  <a:pt x="341" y="103"/>
                </a:lnTo>
                <a:lnTo>
                  <a:pt x="346" y="111"/>
                </a:lnTo>
                <a:lnTo>
                  <a:pt x="348" y="118"/>
                </a:lnTo>
                <a:lnTo>
                  <a:pt x="341" y="126"/>
                </a:lnTo>
                <a:lnTo>
                  <a:pt x="334" y="135"/>
                </a:lnTo>
                <a:lnTo>
                  <a:pt x="330" y="141"/>
                </a:lnTo>
                <a:lnTo>
                  <a:pt x="328" y="146"/>
                </a:lnTo>
                <a:lnTo>
                  <a:pt x="319" y="144"/>
                </a:lnTo>
                <a:lnTo>
                  <a:pt x="304" y="137"/>
                </a:lnTo>
                <a:lnTo>
                  <a:pt x="293" y="126"/>
                </a:lnTo>
                <a:lnTo>
                  <a:pt x="286" y="116"/>
                </a:lnTo>
                <a:lnTo>
                  <a:pt x="279" y="114"/>
                </a:lnTo>
                <a:lnTo>
                  <a:pt x="275" y="105"/>
                </a:lnTo>
                <a:lnTo>
                  <a:pt x="268" y="94"/>
                </a:lnTo>
                <a:lnTo>
                  <a:pt x="258" y="86"/>
                </a:lnTo>
                <a:lnTo>
                  <a:pt x="249" y="86"/>
                </a:lnTo>
                <a:lnTo>
                  <a:pt x="240" y="90"/>
                </a:lnTo>
                <a:lnTo>
                  <a:pt x="238" y="96"/>
                </a:lnTo>
                <a:lnTo>
                  <a:pt x="235" y="101"/>
                </a:lnTo>
                <a:lnTo>
                  <a:pt x="227" y="105"/>
                </a:lnTo>
                <a:lnTo>
                  <a:pt x="222" y="103"/>
                </a:lnTo>
                <a:lnTo>
                  <a:pt x="220" y="97"/>
                </a:lnTo>
                <a:lnTo>
                  <a:pt x="220" y="92"/>
                </a:lnTo>
                <a:lnTo>
                  <a:pt x="222" y="88"/>
                </a:lnTo>
                <a:lnTo>
                  <a:pt x="226" y="69"/>
                </a:lnTo>
                <a:lnTo>
                  <a:pt x="233" y="58"/>
                </a:lnTo>
                <a:lnTo>
                  <a:pt x="240" y="50"/>
                </a:lnTo>
                <a:lnTo>
                  <a:pt x="237" y="47"/>
                </a:lnTo>
                <a:lnTo>
                  <a:pt x="246" y="35"/>
                </a:lnTo>
                <a:lnTo>
                  <a:pt x="251" y="24"/>
                </a:lnTo>
                <a:lnTo>
                  <a:pt x="249" y="17"/>
                </a:lnTo>
                <a:lnTo>
                  <a:pt x="238" y="19"/>
                </a:lnTo>
                <a:lnTo>
                  <a:pt x="235" y="15"/>
                </a:lnTo>
                <a:lnTo>
                  <a:pt x="233" y="7"/>
                </a:lnTo>
                <a:lnTo>
                  <a:pt x="229" y="0"/>
                </a:lnTo>
                <a:lnTo>
                  <a:pt x="220" y="0"/>
                </a:lnTo>
                <a:lnTo>
                  <a:pt x="211" y="3"/>
                </a:lnTo>
                <a:lnTo>
                  <a:pt x="209" y="11"/>
                </a:lnTo>
                <a:lnTo>
                  <a:pt x="205" y="17"/>
                </a:lnTo>
                <a:lnTo>
                  <a:pt x="200" y="20"/>
                </a:lnTo>
                <a:lnTo>
                  <a:pt x="194" y="22"/>
                </a:lnTo>
                <a:lnTo>
                  <a:pt x="191" y="26"/>
                </a:lnTo>
                <a:lnTo>
                  <a:pt x="187" y="32"/>
                </a:lnTo>
                <a:lnTo>
                  <a:pt x="185" y="39"/>
                </a:lnTo>
                <a:lnTo>
                  <a:pt x="0" y="82"/>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1" name="Freeform 304">
            <a:extLst>
              <a:ext uri="{FF2B5EF4-FFF2-40B4-BE49-F238E27FC236}">
                <a16:creationId xmlns:a16="http://schemas.microsoft.com/office/drawing/2014/main" id="{F44F6B09-8974-B9EE-812F-34E8ECEC150B}"/>
              </a:ext>
            </a:extLst>
          </p:cNvPr>
          <p:cNvSpPr>
            <a:spLocks/>
          </p:cNvSpPr>
          <p:nvPr/>
        </p:nvSpPr>
        <p:spPr bwMode="auto">
          <a:xfrm>
            <a:off x="9073210" y="2870778"/>
            <a:ext cx="217982" cy="434757"/>
          </a:xfrm>
          <a:custGeom>
            <a:avLst/>
            <a:gdLst>
              <a:gd name="T0" fmla="*/ 0 w 166"/>
              <a:gd name="T1" fmla="*/ 2147483647 h 360"/>
              <a:gd name="T2" fmla="*/ 2147483647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0 h 360"/>
              <a:gd name="T70" fmla="*/ 0 w 166"/>
              <a:gd name="T71" fmla="*/ 2147483647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6"/>
              <a:gd name="T109" fmla="*/ 0 h 360"/>
              <a:gd name="T110" fmla="*/ 166 w 166"/>
              <a:gd name="T111" fmla="*/ 360 h 36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6" h="360">
                <a:moveTo>
                  <a:pt x="0" y="48"/>
                </a:move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2" name="Freeform 305">
            <a:extLst>
              <a:ext uri="{FF2B5EF4-FFF2-40B4-BE49-F238E27FC236}">
                <a16:creationId xmlns:a16="http://schemas.microsoft.com/office/drawing/2014/main" id="{73B1514E-C69A-4D73-B4ED-D389B48C5CCE}"/>
              </a:ext>
            </a:extLst>
          </p:cNvPr>
          <p:cNvSpPr>
            <a:spLocks/>
          </p:cNvSpPr>
          <p:nvPr/>
        </p:nvSpPr>
        <p:spPr bwMode="auto">
          <a:xfrm>
            <a:off x="9077322" y="2870778"/>
            <a:ext cx="217982" cy="434757"/>
          </a:xfrm>
          <a:custGeom>
            <a:avLst/>
            <a:gdLst>
              <a:gd name="T0" fmla="*/ 0 w 166"/>
              <a:gd name="T1" fmla="*/ 2147483647 h 360"/>
              <a:gd name="T2" fmla="*/ 0 w 166"/>
              <a:gd name="T3" fmla="*/ 2147483647 h 360"/>
              <a:gd name="T4" fmla="*/ 2147483647 w 166"/>
              <a:gd name="T5" fmla="*/ 2147483647 h 360"/>
              <a:gd name="T6" fmla="*/ 2147483647 w 166"/>
              <a:gd name="T7" fmla="*/ 2147483647 h 360"/>
              <a:gd name="T8" fmla="*/ 2147483647 w 166"/>
              <a:gd name="T9" fmla="*/ 2147483647 h 360"/>
              <a:gd name="T10" fmla="*/ 2147483647 w 166"/>
              <a:gd name="T11" fmla="*/ 2147483647 h 360"/>
              <a:gd name="T12" fmla="*/ 2147483647 w 166"/>
              <a:gd name="T13" fmla="*/ 2147483647 h 360"/>
              <a:gd name="T14" fmla="*/ 2147483647 w 166"/>
              <a:gd name="T15" fmla="*/ 2147483647 h 360"/>
              <a:gd name="T16" fmla="*/ 2147483647 w 166"/>
              <a:gd name="T17" fmla="*/ 2147483647 h 360"/>
              <a:gd name="T18" fmla="*/ 2147483647 w 166"/>
              <a:gd name="T19" fmla="*/ 2147483647 h 360"/>
              <a:gd name="T20" fmla="*/ 2147483647 w 166"/>
              <a:gd name="T21" fmla="*/ 2147483647 h 360"/>
              <a:gd name="T22" fmla="*/ 2147483647 w 166"/>
              <a:gd name="T23" fmla="*/ 2147483647 h 360"/>
              <a:gd name="T24" fmla="*/ 2147483647 w 166"/>
              <a:gd name="T25" fmla="*/ 2147483647 h 360"/>
              <a:gd name="T26" fmla="*/ 2147483647 w 166"/>
              <a:gd name="T27" fmla="*/ 2147483647 h 360"/>
              <a:gd name="T28" fmla="*/ 2147483647 w 166"/>
              <a:gd name="T29" fmla="*/ 2147483647 h 360"/>
              <a:gd name="T30" fmla="*/ 2147483647 w 166"/>
              <a:gd name="T31" fmla="*/ 2147483647 h 360"/>
              <a:gd name="T32" fmla="*/ 2147483647 w 166"/>
              <a:gd name="T33" fmla="*/ 2147483647 h 360"/>
              <a:gd name="T34" fmla="*/ 2147483647 w 166"/>
              <a:gd name="T35" fmla="*/ 2147483647 h 360"/>
              <a:gd name="T36" fmla="*/ 2147483647 w 166"/>
              <a:gd name="T37" fmla="*/ 2147483647 h 360"/>
              <a:gd name="T38" fmla="*/ 2147483647 w 166"/>
              <a:gd name="T39" fmla="*/ 2147483647 h 360"/>
              <a:gd name="T40" fmla="*/ 2147483647 w 166"/>
              <a:gd name="T41" fmla="*/ 2147483647 h 360"/>
              <a:gd name="T42" fmla="*/ 2147483647 w 166"/>
              <a:gd name="T43" fmla="*/ 2147483647 h 360"/>
              <a:gd name="T44" fmla="*/ 2147483647 w 166"/>
              <a:gd name="T45" fmla="*/ 2147483647 h 360"/>
              <a:gd name="T46" fmla="*/ 2147483647 w 166"/>
              <a:gd name="T47" fmla="*/ 2147483647 h 360"/>
              <a:gd name="T48" fmla="*/ 2147483647 w 166"/>
              <a:gd name="T49" fmla="*/ 2147483647 h 360"/>
              <a:gd name="T50" fmla="*/ 2147483647 w 166"/>
              <a:gd name="T51" fmla="*/ 2147483647 h 360"/>
              <a:gd name="T52" fmla="*/ 2147483647 w 166"/>
              <a:gd name="T53" fmla="*/ 2147483647 h 360"/>
              <a:gd name="T54" fmla="*/ 2147483647 w 166"/>
              <a:gd name="T55" fmla="*/ 2147483647 h 360"/>
              <a:gd name="T56" fmla="*/ 2147483647 w 166"/>
              <a:gd name="T57" fmla="*/ 2147483647 h 360"/>
              <a:gd name="T58" fmla="*/ 2147483647 w 166"/>
              <a:gd name="T59" fmla="*/ 2147483647 h 360"/>
              <a:gd name="T60" fmla="*/ 2147483647 w 166"/>
              <a:gd name="T61" fmla="*/ 2147483647 h 360"/>
              <a:gd name="T62" fmla="*/ 2147483647 w 166"/>
              <a:gd name="T63" fmla="*/ 2147483647 h 360"/>
              <a:gd name="T64" fmla="*/ 2147483647 w 166"/>
              <a:gd name="T65" fmla="*/ 2147483647 h 360"/>
              <a:gd name="T66" fmla="*/ 2147483647 w 166"/>
              <a:gd name="T67" fmla="*/ 2147483647 h 360"/>
              <a:gd name="T68" fmla="*/ 2147483647 w 166"/>
              <a:gd name="T69" fmla="*/ 2147483647 h 360"/>
              <a:gd name="T70" fmla="*/ 2147483647 w 166"/>
              <a:gd name="T71" fmla="*/ 2147483647 h 360"/>
              <a:gd name="T72" fmla="*/ 2147483647 w 166"/>
              <a:gd name="T73" fmla="*/ 2147483647 h 360"/>
              <a:gd name="T74" fmla="*/ 2147483647 w 166"/>
              <a:gd name="T75" fmla="*/ 2147483647 h 360"/>
              <a:gd name="T76" fmla="*/ 2147483647 w 166"/>
              <a:gd name="T77" fmla="*/ 2147483647 h 360"/>
              <a:gd name="T78" fmla="*/ 2147483647 w 166"/>
              <a:gd name="T79" fmla="*/ 2147483647 h 360"/>
              <a:gd name="T80" fmla="*/ 2147483647 w 166"/>
              <a:gd name="T81" fmla="*/ 2147483647 h 360"/>
              <a:gd name="T82" fmla="*/ 2147483647 w 166"/>
              <a:gd name="T83" fmla="*/ 2147483647 h 360"/>
              <a:gd name="T84" fmla="*/ 2147483647 w 166"/>
              <a:gd name="T85" fmla="*/ 0 h 360"/>
              <a:gd name="T86" fmla="*/ 0 w 166"/>
              <a:gd name="T87" fmla="*/ 2147483647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
              <a:gd name="T133" fmla="*/ 0 h 360"/>
              <a:gd name="T134" fmla="*/ 166 w 166"/>
              <a:gd name="T135" fmla="*/ 360 h 3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 h="360">
                <a:moveTo>
                  <a:pt x="0" y="48"/>
                </a:moveTo>
                <a:lnTo>
                  <a:pt x="0" y="48"/>
                </a:lnTo>
                <a:lnTo>
                  <a:pt x="5" y="73"/>
                </a:lnTo>
                <a:lnTo>
                  <a:pt x="9" y="103"/>
                </a:lnTo>
                <a:lnTo>
                  <a:pt x="14" y="135"/>
                </a:lnTo>
                <a:lnTo>
                  <a:pt x="20" y="157"/>
                </a:lnTo>
                <a:lnTo>
                  <a:pt x="20" y="186"/>
                </a:lnTo>
                <a:lnTo>
                  <a:pt x="25" y="206"/>
                </a:lnTo>
                <a:lnTo>
                  <a:pt x="29" y="221"/>
                </a:lnTo>
                <a:lnTo>
                  <a:pt x="29" y="234"/>
                </a:lnTo>
                <a:lnTo>
                  <a:pt x="34" y="244"/>
                </a:lnTo>
                <a:lnTo>
                  <a:pt x="40" y="244"/>
                </a:lnTo>
                <a:lnTo>
                  <a:pt x="43" y="244"/>
                </a:lnTo>
                <a:lnTo>
                  <a:pt x="49" y="251"/>
                </a:lnTo>
                <a:lnTo>
                  <a:pt x="76" y="360"/>
                </a:lnTo>
                <a:lnTo>
                  <a:pt x="153" y="342"/>
                </a:lnTo>
                <a:lnTo>
                  <a:pt x="151" y="336"/>
                </a:lnTo>
                <a:lnTo>
                  <a:pt x="144" y="328"/>
                </a:lnTo>
                <a:lnTo>
                  <a:pt x="137" y="319"/>
                </a:lnTo>
                <a:lnTo>
                  <a:pt x="133" y="310"/>
                </a:lnTo>
                <a:lnTo>
                  <a:pt x="137" y="289"/>
                </a:lnTo>
                <a:lnTo>
                  <a:pt x="140" y="263"/>
                </a:lnTo>
                <a:lnTo>
                  <a:pt x="144" y="236"/>
                </a:lnTo>
                <a:lnTo>
                  <a:pt x="142" y="208"/>
                </a:lnTo>
                <a:lnTo>
                  <a:pt x="142" y="184"/>
                </a:lnTo>
                <a:lnTo>
                  <a:pt x="146" y="161"/>
                </a:lnTo>
                <a:lnTo>
                  <a:pt x="150" y="137"/>
                </a:lnTo>
                <a:lnTo>
                  <a:pt x="144" y="107"/>
                </a:lnTo>
                <a:lnTo>
                  <a:pt x="146" y="97"/>
                </a:lnTo>
                <a:lnTo>
                  <a:pt x="155" y="90"/>
                </a:lnTo>
                <a:lnTo>
                  <a:pt x="164" y="77"/>
                </a:lnTo>
                <a:lnTo>
                  <a:pt x="166" y="54"/>
                </a:lnTo>
                <a:lnTo>
                  <a:pt x="164" y="37"/>
                </a:lnTo>
                <a:lnTo>
                  <a:pt x="164" y="20"/>
                </a:lnTo>
                <a:lnTo>
                  <a:pt x="162" y="7"/>
                </a:lnTo>
                <a:lnTo>
                  <a:pt x="161" y="0"/>
                </a:lnTo>
                <a:lnTo>
                  <a:pt x="0" y="4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3" name="Freeform 306">
            <a:extLst>
              <a:ext uri="{FF2B5EF4-FFF2-40B4-BE49-F238E27FC236}">
                <a16:creationId xmlns:a16="http://schemas.microsoft.com/office/drawing/2014/main" id="{25D1265C-0FCA-6562-A686-4F3E165669A7}"/>
              </a:ext>
            </a:extLst>
          </p:cNvPr>
          <p:cNvSpPr>
            <a:spLocks/>
          </p:cNvSpPr>
          <p:nvPr/>
        </p:nvSpPr>
        <p:spPr bwMode="auto">
          <a:xfrm>
            <a:off x="9252119"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2147483647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0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2147483647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2147483647 w 172"/>
              <a:gd name="T67" fmla="*/ 2147483647 h 389"/>
              <a:gd name="T68" fmla="*/ 2147483647 w 172"/>
              <a:gd name="T69" fmla="*/ 2147483647 h 389"/>
              <a:gd name="T70" fmla="*/ 2147483647 w 172"/>
              <a:gd name="T71" fmla="*/ 2147483647 h 389"/>
              <a:gd name="T72" fmla="*/ 2147483647 w 172"/>
              <a:gd name="T73" fmla="*/ 2147483647 h 389"/>
              <a:gd name="T74" fmla="*/ 2147483647 w 172"/>
              <a:gd name="T75" fmla="*/ 2147483647 h 389"/>
              <a:gd name="T76" fmla="*/ 2147483647 w 172"/>
              <a:gd name="T77" fmla="*/ 2147483647 h 389"/>
              <a:gd name="T78" fmla="*/ 2147483647 w 172"/>
              <a:gd name="T79" fmla="*/ 2147483647 h 389"/>
              <a:gd name="T80" fmla="*/ 2147483647 w 172"/>
              <a:gd name="T81" fmla="*/ 2147483647 h 389"/>
              <a:gd name="T82" fmla="*/ 2147483647 w 172"/>
              <a:gd name="T83" fmla="*/ 2147483647 h 389"/>
              <a:gd name="T84" fmla="*/ 2147483647 w 172"/>
              <a:gd name="T85" fmla="*/ 2147483647 h 389"/>
              <a:gd name="T86" fmla="*/ 2147483647 w 172"/>
              <a:gd name="T87" fmla="*/ 2147483647 h 389"/>
              <a:gd name="T88" fmla="*/ 2147483647 w 172"/>
              <a:gd name="T89" fmla="*/ 2147483647 h 389"/>
              <a:gd name="T90" fmla="*/ 2147483647 w 172"/>
              <a:gd name="T91" fmla="*/ 2147483647 h 389"/>
              <a:gd name="T92" fmla="*/ 2147483647 w 172"/>
              <a:gd name="T93" fmla="*/ 0 h 389"/>
              <a:gd name="T94" fmla="*/ 2147483647 w 172"/>
              <a:gd name="T95" fmla="*/ 2147483647 h 389"/>
              <a:gd name="T96" fmla="*/ 2147483647 w 172"/>
              <a:gd name="T97" fmla="*/ 2147483647 h 389"/>
              <a:gd name="T98" fmla="*/ 2147483647 w 172"/>
              <a:gd name="T99" fmla="*/ 2147483647 h 389"/>
              <a:gd name="T100" fmla="*/ 2147483647 w 172"/>
              <a:gd name="T101" fmla="*/ 2147483647 h 389"/>
              <a:gd name="T102" fmla="*/ 2147483647 w 172"/>
              <a:gd name="T103" fmla="*/ 2147483647 h 389"/>
              <a:gd name="T104" fmla="*/ 2147483647 w 172"/>
              <a:gd name="T105" fmla="*/ 2147483647 h 389"/>
              <a:gd name="T106" fmla="*/ 2147483647 w 172"/>
              <a:gd name="T107" fmla="*/ 2147483647 h 3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2"/>
              <a:gd name="T163" fmla="*/ 0 h 389"/>
              <a:gd name="T164" fmla="*/ 172 w 172"/>
              <a:gd name="T165" fmla="*/ 389 h 3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2" h="389">
                <a:moveTo>
                  <a:pt x="28" y="47"/>
                </a:move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4" name="Freeform 307">
            <a:extLst>
              <a:ext uri="{FF2B5EF4-FFF2-40B4-BE49-F238E27FC236}">
                <a16:creationId xmlns:a16="http://schemas.microsoft.com/office/drawing/2014/main" id="{E29883BF-6982-C6B8-AE50-B6BE21FD9DBB}"/>
              </a:ext>
            </a:extLst>
          </p:cNvPr>
          <p:cNvSpPr>
            <a:spLocks/>
          </p:cNvSpPr>
          <p:nvPr/>
        </p:nvSpPr>
        <p:spPr bwMode="auto">
          <a:xfrm>
            <a:off x="9248008" y="2814679"/>
            <a:ext cx="226208" cy="468817"/>
          </a:xfrm>
          <a:custGeom>
            <a:avLst/>
            <a:gdLst>
              <a:gd name="T0" fmla="*/ 2147483647 w 172"/>
              <a:gd name="T1" fmla="*/ 2147483647 h 389"/>
              <a:gd name="T2" fmla="*/ 2147483647 w 172"/>
              <a:gd name="T3" fmla="*/ 2147483647 h 389"/>
              <a:gd name="T4" fmla="*/ 2147483647 w 172"/>
              <a:gd name="T5" fmla="*/ 2147483647 h 389"/>
              <a:gd name="T6" fmla="*/ 2147483647 w 172"/>
              <a:gd name="T7" fmla="*/ 2147483647 h 389"/>
              <a:gd name="T8" fmla="*/ 2147483647 w 172"/>
              <a:gd name="T9" fmla="*/ 2147483647 h 389"/>
              <a:gd name="T10" fmla="*/ 2147483647 w 172"/>
              <a:gd name="T11" fmla="*/ 2147483647 h 389"/>
              <a:gd name="T12" fmla="*/ 2147483647 w 172"/>
              <a:gd name="T13" fmla="*/ 2147483647 h 389"/>
              <a:gd name="T14" fmla="*/ 2147483647 w 172"/>
              <a:gd name="T15" fmla="*/ 2147483647 h 389"/>
              <a:gd name="T16" fmla="*/ 2147483647 w 172"/>
              <a:gd name="T17" fmla="*/ 2147483647 h 389"/>
              <a:gd name="T18" fmla="*/ 2147483647 w 172"/>
              <a:gd name="T19" fmla="*/ 2147483647 h 389"/>
              <a:gd name="T20" fmla="*/ 0 w 172"/>
              <a:gd name="T21" fmla="*/ 2147483647 h 389"/>
              <a:gd name="T22" fmla="*/ 2147483647 w 172"/>
              <a:gd name="T23" fmla="*/ 2147483647 h 389"/>
              <a:gd name="T24" fmla="*/ 2147483647 w 172"/>
              <a:gd name="T25" fmla="*/ 2147483647 h 389"/>
              <a:gd name="T26" fmla="*/ 2147483647 w 172"/>
              <a:gd name="T27" fmla="*/ 2147483647 h 389"/>
              <a:gd name="T28" fmla="*/ 2147483647 w 172"/>
              <a:gd name="T29" fmla="*/ 2147483647 h 389"/>
              <a:gd name="T30" fmla="*/ 2147483647 w 172"/>
              <a:gd name="T31" fmla="*/ 2147483647 h 389"/>
              <a:gd name="T32" fmla="*/ 2147483647 w 172"/>
              <a:gd name="T33" fmla="*/ 2147483647 h 389"/>
              <a:gd name="T34" fmla="*/ 2147483647 w 172"/>
              <a:gd name="T35" fmla="*/ 2147483647 h 389"/>
              <a:gd name="T36" fmla="*/ 2147483647 w 172"/>
              <a:gd name="T37" fmla="*/ 2147483647 h 389"/>
              <a:gd name="T38" fmla="*/ 2147483647 w 172"/>
              <a:gd name="T39" fmla="*/ 2147483647 h 389"/>
              <a:gd name="T40" fmla="*/ 2147483647 w 172"/>
              <a:gd name="T41" fmla="*/ 2147483647 h 389"/>
              <a:gd name="T42" fmla="*/ 2147483647 w 172"/>
              <a:gd name="T43" fmla="*/ 2147483647 h 389"/>
              <a:gd name="T44" fmla="*/ 2147483647 w 172"/>
              <a:gd name="T45" fmla="*/ 2147483647 h 389"/>
              <a:gd name="T46" fmla="*/ 2147483647 w 172"/>
              <a:gd name="T47" fmla="*/ 2147483647 h 389"/>
              <a:gd name="T48" fmla="*/ 2147483647 w 172"/>
              <a:gd name="T49" fmla="*/ 2147483647 h 389"/>
              <a:gd name="T50" fmla="*/ 2147483647 w 172"/>
              <a:gd name="T51" fmla="*/ 2147483647 h 389"/>
              <a:gd name="T52" fmla="*/ 2147483647 w 172"/>
              <a:gd name="T53" fmla="*/ 2147483647 h 389"/>
              <a:gd name="T54" fmla="*/ 2147483647 w 172"/>
              <a:gd name="T55" fmla="*/ 2147483647 h 389"/>
              <a:gd name="T56" fmla="*/ 2147483647 w 172"/>
              <a:gd name="T57" fmla="*/ 0 h 389"/>
              <a:gd name="T58" fmla="*/ 2147483647 w 172"/>
              <a:gd name="T59" fmla="*/ 2147483647 h 389"/>
              <a:gd name="T60" fmla="*/ 2147483647 w 172"/>
              <a:gd name="T61" fmla="*/ 2147483647 h 389"/>
              <a:gd name="T62" fmla="*/ 2147483647 w 172"/>
              <a:gd name="T63" fmla="*/ 2147483647 h 389"/>
              <a:gd name="T64" fmla="*/ 2147483647 w 172"/>
              <a:gd name="T65" fmla="*/ 2147483647 h 3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389"/>
              <a:gd name="T101" fmla="*/ 172 w 172"/>
              <a:gd name="T102" fmla="*/ 389 h 3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389">
                <a:moveTo>
                  <a:pt x="28" y="47"/>
                </a:moveTo>
                <a:lnTo>
                  <a:pt x="28" y="47"/>
                </a:lnTo>
                <a:lnTo>
                  <a:pt x="29" y="56"/>
                </a:lnTo>
                <a:lnTo>
                  <a:pt x="31" y="69"/>
                </a:lnTo>
                <a:lnTo>
                  <a:pt x="31" y="86"/>
                </a:lnTo>
                <a:lnTo>
                  <a:pt x="33" y="101"/>
                </a:lnTo>
                <a:lnTo>
                  <a:pt x="31" y="124"/>
                </a:lnTo>
                <a:lnTo>
                  <a:pt x="22" y="137"/>
                </a:lnTo>
                <a:lnTo>
                  <a:pt x="13" y="144"/>
                </a:lnTo>
                <a:lnTo>
                  <a:pt x="11" y="154"/>
                </a:lnTo>
                <a:lnTo>
                  <a:pt x="17" y="184"/>
                </a:lnTo>
                <a:lnTo>
                  <a:pt x="13" y="208"/>
                </a:lnTo>
                <a:lnTo>
                  <a:pt x="9" y="231"/>
                </a:lnTo>
                <a:lnTo>
                  <a:pt x="9" y="255"/>
                </a:lnTo>
                <a:lnTo>
                  <a:pt x="11" y="283"/>
                </a:lnTo>
                <a:lnTo>
                  <a:pt x="7" y="310"/>
                </a:lnTo>
                <a:lnTo>
                  <a:pt x="4" y="336"/>
                </a:lnTo>
                <a:lnTo>
                  <a:pt x="0" y="357"/>
                </a:lnTo>
                <a:lnTo>
                  <a:pt x="4" y="366"/>
                </a:lnTo>
                <a:lnTo>
                  <a:pt x="11" y="375"/>
                </a:lnTo>
                <a:lnTo>
                  <a:pt x="18" y="383"/>
                </a:lnTo>
                <a:lnTo>
                  <a:pt x="20" y="389"/>
                </a:lnTo>
                <a:lnTo>
                  <a:pt x="128" y="364"/>
                </a:lnTo>
                <a:lnTo>
                  <a:pt x="130" y="357"/>
                </a:lnTo>
                <a:lnTo>
                  <a:pt x="134" y="351"/>
                </a:lnTo>
                <a:lnTo>
                  <a:pt x="137" y="347"/>
                </a:lnTo>
                <a:lnTo>
                  <a:pt x="143" y="345"/>
                </a:lnTo>
                <a:lnTo>
                  <a:pt x="148" y="342"/>
                </a:lnTo>
                <a:lnTo>
                  <a:pt x="152" y="336"/>
                </a:lnTo>
                <a:lnTo>
                  <a:pt x="154" y="328"/>
                </a:lnTo>
                <a:lnTo>
                  <a:pt x="163" y="325"/>
                </a:lnTo>
                <a:lnTo>
                  <a:pt x="167" y="323"/>
                </a:lnTo>
                <a:lnTo>
                  <a:pt x="170" y="319"/>
                </a:lnTo>
                <a:lnTo>
                  <a:pt x="172" y="312"/>
                </a:lnTo>
                <a:lnTo>
                  <a:pt x="172" y="293"/>
                </a:lnTo>
                <a:lnTo>
                  <a:pt x="165" y="287"/>
                </a:lnTo>
                <a:lnTo>
                  <a:pt x="156" y="281"/>
                </a:lnTo>
                <a:lnTo>
                  <a:pt x="148" y="272"/>
                </a:lnTo>
                <a:lnTo>
                  <a:pt x="139" y="259"/>
                </a:lnTo>
                <a:lnTo>
                  <a:pt x="134" y="242"/>
                </a:lnTo>
                <a:lnTo>
                  <a:pt x="123" y="210"/>
                </a:lnTo>
                <a:lnTo>
                  <a:pt x="108" y="169"/>
                </a:lnTo>
                <a:lnTo>
                  <a:pt x="93" y="124"/>
                </a:lnTo>
                <a:lnTo>
                  <a:pt x="79" y="78"/>
                </a:lnTo>
                <a:lnTo>
                  <a:pt x="66" y="41"/>
                </a:lnTo>
                <a:lnTo>
                  <a:pt x="59" y="13"/>
                </a:lnTo>
                <a:lnTo>
                  <a:pt x="55" y="3"/>
                </a:lnTo>
                <a:lnTo>
                  <a:pt x="53" y="0"/>
                </a:lnTo>
                <a:lnTo>
                  <a:pt x="51" y="3"/>
                </a:lnTo>
                <a:lnTo>
                  <a:pt x="46" y="7"/>
                </a:lnTo>
                <a:lnTo>
                  <a:pt x="37" y="7"/>
                </a:lnTo>
                <a:lnTo>
                  <a:pt x="33" y="11"/>
                </a:lnTo>
                <a:lnTo>
                  <a:pt x="33" y="22"/>
                </a:lnTo>
                <a:lnTo>
                  <a:pt x="31" y="35"/>
                </a:lnTo>
                <a:lnTo>
                  <a:pt x="28" y="4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5" name="Freeform 308">
            <a:extLst>
              <a:ext uri="{FF2B5EF4-FFF2-40B4-BE49-F238E27FC236}">
                <a16:creationId xmlns:a16="http://schemas.microsoft.com/office/drawing/2014/main" id="{DC814735-A25C-E1FB-5A88-DE451E9CEAFB}"/>
              </a:ext>
            </a:extLst>
          </p:cNvPr>
          <p:cNvSpPr>
            <a:spLocks/>
          </p:cNvSpPr>
          <p:nvPr/>
        </p:nvSpPr>
        <p:spPr bwMode="auto">
          <a:xfrm>
            <a:off x="9324094"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2147483647 w 395"/>
              <a:gd name="T57" fmla="*/ 2147483647 h 658"/>
              <a:gd name="T58" fmla="*/ 2147483647 w 395"/>
              <a:gd name="T59" fmla="*/ 2147483647 h 658"/>
              <a:gd name="T60" fmla="*/ 0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0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2147483647 w 395"/>
              <a:gd name="T99" fmla="*/ 2147483647 h 658"/>
              <a:gd name="T100" fmla="*/ 2147483647 w 395"/>
              <a:gd name="T101" fmla="*/ 2147483647 h 658"/>
              <a:gd name="T102" fmla="*/ 2147483647 w 395"/>
              <a:gd name="T103" fmla="*/ 2147483647 h 658"/>
              <a:gd name="T104" fmla="*/ 2147483647 w 395"/>
              <a:gd name="T105" fmla="*/ 214748364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5"/>
              <a:gd name="T160" fmla="*/ 0 h 658"/>
              <a:gd name="T161" fmla="*/ 395 w 395"/>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5" h="658">
                <a:moveTo>
                  <a:pt x="328" y="263"/>
                </a:move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6" name="Freeform 309">
            <a:extLst>
              <a:ext uri="{FF2B5EF4-FFF2-40B4-BE49-F238E27FC236}">
                <a16:creationId xmlns:a16="http://schemas.microsoft.com/office/drawing/2014/main" id="{09C36315-D258-894C-D718-8DBA735C70BF}"/>
              </a:ext>
            </a:extLst>
          </p:cNvPr>
          <p:cNvSpPr>
            <a:spLocks/>
          </p:cNvSpPr>
          <p:nvPr/>
        </p:nvSpPr>
        <p:spPr bwMode="auto">
          <a:xfrm>
            <a:off x="9319982" y="2371908"/>
            <a:ext cx="520277" cy="795387"/>
          </a:xfrm>
          <a:custGeom>
            <a:avLst/>
            <a:gdLst>
              <a:gd name="T0" fmla="*/ 2147483647 w 395"/>
              <a:gd name="T1" fmla="*/ 2147483647 h 658"/>
              <a:gd name="T2" fmla="*/ 2147483647 w 395"/>
              <a:gd name="T3" fmla="*/ 2147483647 h 658"/>
              <a:gd name="T4" fmla="*/ 2147483647 w 395"/>
              <a:gd name="T5" fmla="*/ 2147483647 h 658"/>
              <a:gd name="T6" fmla="*/ 2147483647 w 395"/>
              <a:gd name="T7" fmla="*/ 2147483647 h 658"/>
              <a:gd name="T8" fmla="*/ 2147483647 w 395"/>
              <a:gd name="T9" fmla="*/ 2147483647 h 658"/>
              <a:gd name="T10" fmla="*/ 2147483647 w 395"/>
              <a:gd name="T11" fmla="*/ 2147483647 h 658"/>
              <a:gd name="T12" fmla="*/ 2147483647 w 395"/>
              <a:gd name="T13" fmla="*/ 2147483647 h 658"/>
              <a:gd name="T14" fmla="*/ 2147483647 w 395"/>
              <a:gd name="T15" fmla="*/ 2147483647 h 658"/>
              <a:gd name="T16" fmla="*/ 2147483647 w 395"/>
              <a:gd name="T17" fmla="*/ 2147483647 h 658"/>
              <a:gd name="T18" fmla="*/ 2147483647 w 395"/>
              <a:gd name="T19" fmla="*/ 2147483647 h 658"/>
              <a:gd name="T20" fmla="*/ 2147483647 w 395"/>
              <a:gd name="T21" fmla="*/ 2147483647 h 658"/>
              <a:gd name="T22" fmla="*/ 2147483647 w 395"/>
              <a:gd name="T23" fmla="*/ 2147483647 h 658"/>
              <a:gd name="T24" fmla="*/ 2147483647 w 395"/>
              <a:gd name="T25" fmla="*/ 2147483647 h 658"/>
              <a:gd name="T26" fmla="*/ 2147483647 w 395"/>
              <a:gd name="T27" fmla="*/ 2147483647 h 658"/>
              <a:gd name="T28" fmla="*/ 2147483647 w 395"/>
              <a:gd name="T29" fmla="*/ 2147483647 h 658"/>
              <a:gd name="T30" fmla="*/ 2147483647 w 395"/>
              <a:gd name="T31" fmla="*/ 2147483647 h 658"/>
              <a:gd name="T32" fmla="*/ 2147483647 w 395"/>
              <a:gd name="T33" fmla="*/ 2147483647 h 658"/>
              <a:gd name="T34" fmla="*/ 2147483647 w 395"/>
              <a:gd name="T35" fmla="*/ 2147483647 h 658"/>
              <a:gd name="T36" fmla="*/ 2147483647 w 395"/>
              <a:gd name="T37" fmla="*/ 2147483647 h 658"/>
              <a:gd name="T38" fmla="*/ 2147483647 w 395"/>
              <a:gd name="T39" fmla="*/ 2147483647 h 658"/>
              <a:gd name="T40" fmla="*/ 2147483647 w 395"/>
              <a:gd name="T41" fmla="*/ 2147483647 h 658"/>
              <a:gd name="T42" fmla="*/ 2147483647 w 395"/>
              <a:gd name="T43" fmla="*/ 2147483647 h 658"/>
              <a:gd name="T44" fmla="*/ 2147483647 w 395"/>
              <a:gd name="T45" fmla="*/ 2147483647 h 658"/>
              <a:gd name="T46" fmla="*/ 2147483647 w 395"/>
              <a:gd name="T47" fmla="*/ 2147483647 h 658"/>
              <a:gd name="T48" fmla="*/ 2147483647 w 395"/>
              <a:gd name="T49" fmla="*/ 2147483647 h 658"/>
              <a:gd name="T50" fmla="*/ 2147483647 w 395"/>
              <a:gd name="T51" fmla="*/ 2147483647 h 658"/>
              <a:gd name="T52" fmla="*/ 2147483647 w 395"/>
              <a:gd name="T53" fmla="*/ 2147483647 h 658"/>
              <a:gd name="T54" fmla="*/ 2147483647 w 395"/>
              <a:gd name="T55" fmla="*/ 2147483647 h 658"/>
              <a:gd name="T56" fmla="*/ 0 w 395"/>
              <a:gd name="T57" fmla="*/ 2147483647 h 658"/>
              <a:gd name="T58" fmla="*/ 2147483647 w 395"/>
              <a:gd name="T59" fmla="*/ 2147483647 h 658"/>
              <a:gd name="T60" fmla="*/ 2147483647 w 395"/>
              <a:gd name="T61" fmla="*/ 2147483647 h 658"/>
              <a:gd name="T62" fmla="*/ 2147483647 w 395"/>
              <a:gd name="T63" fmla="*/ 2147483647 h 658"/>
              <a:gd name="T64" fmla="*/ 2147483647 w 395"/>
              <a:gd name="T65" fmla="*/ 2147483647 h 658"/>
              <a:gd name="T66" fmla="*/ 2147483647 w 395"/>
              <a:gd name="T67" fmla="*/ 2147483647 h 658"/>
              <a:gd name="T68" fmla="*/ 2147483647 w 395"/>
              <a:gd name="T69" fmla="*/ 2147483647 h 658"/>
              <a:gd name="T70" fmla="*/ 2147483647 w 395"/>
              <a:gd name="T71" fmla="*/ 2147483647 h 658"/>
              <a:gd name="T72" fmla="*/ 2147483647 w 395"/>
              <a:gd name="T73" fmla="*/ 2147483647 h 658"/>
              <a:gd name="T74" fmla="*/ 2147483647 w 395"/>
              <a:gd name="T75" fmla="*/ 2147483647 h 658"/>
              <a:gd name="T76" fmla="*/ 2147483647 w 395"/>
              <a:gd name="T77" fmla="*/ 2147483647 h 658"/>
              <a:gd name="T78" fmla="*/ 2147483647 w 395"/>
              <a:gd name="T79" fmla="*/ 2147483647 h 658"/>
              <a:gd name="T80" fmla="*/ 2147483647 w 395"/>
              <a:gd name="T81" fmla="*/ 2147483647 h 658"/>
              <a:gd name="T82" fmla="*/ 2147483647 w 395"/>
              <a:gd name="T83" fmla="*/ 2147483647 h 658"/>
              <a:gd name="T84" fmla="*/ 2147483647 w 395"/>
              <a:gd name="T85" fmla="*/ 2147483647 h 658"/>
              <a:gd name="T86" fmla="*/ 2147483647 w 395"/>
              <a:gd name="T87" fmla="*/ 2147483647 h 658"/>
              <a:gd name="T88" fmla="*/ 2147483647 w 395"/>
              <a:gd name="T89" fmla="*/ 2147483647 h 658"/>
              <a:gd name="T90" fmla="*/ 2147483647 w 395"/>
              <a:gd name="T91" fmla="*/ 2147483647 h 658"/>
              <a:gd name="T92" fmla="*/ 2147483647 w 395"/>
              <a:gd name="T93" fmla="*/ 2147483647 h 658"/>
              <a:gd name="T94" fmla="*/ 2147483647 w 395"/>
              <a:gd name="T95" fmla="*/ 2147483647 h 658"/>
              <a:gd name="T96" fmla="*/ 2147483647 w 395"/>
              <a:gd name="T97" fmla="*/ 2147483647 h 6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
              <a:gd name="T148" fmla="*/ 0 h 658"/>
              <a:gd name="T149" fmla="*/ 395 w 395"/>
              <a:gd name="T150" fmla="*/ 658 h 6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 h="658">
                <a:moveTo>
                  <a:pt x="328" y="263"/>
                </a:moveTo>
                <a:lnTo>
                  <a:pt x="328" y="263"/>
                </a:lnTo>
                <a:lnTo>
                  <a:pt x="342" y="272"/>
                </a:lnTo>
                <a:lnTo>
                  <a:pt x="348" y="267"/>
                </a:lnTo>
                <a:lnTo>
                  <a:pt x="355" y="261"/>
                </a:lnTo>
                <a:lnTo>
                  <a:pt x="375" y="269"/>
                </a:lnTo>
                <a:lnTo>
                  <a:pt x="384" y="278"/>
                </a:lnTo>
                <a:lnTo>
                  <a:pt x="386" y="284"/>
                </a:lnTo>
                <a:lnTo>
                  <a:pt x="381" y="289"/>
                </a:lnTo>
                <a:lnTo>
                  <a:pt x="375" y="295"/>
                </a:lnTo>
                <a:lnTo>
                  <a:pt x="379" y="299"/>
                </a:lnTo>
                <a:lnTo>
                  <a:pt x="388" y="303"/>
                </a:lnTo>
                <a:lnTo>
                  <a:pt x="395" y="308"/>
                </a:lnTo>
                <a:lnTo>
                  <a:pt x="392" y="319"/>
                </a:lnTo>
                <a:lnTo>
                  <a:pt x="392" y="329"/>
                </a:lnTo>
                <a:lnTo>
                  <a:pt x="383" y="333"/>
                </a:lnTo>
                <a:lnTo>
                  <a:pt x="368" y="336"/>
                </a:lnTo>
                <a:lnTo>
                  <a:pt x="353" y="342"/>
                </a:lnTo>
                <a:lnTo>
                  <a:pt x="353" y="355"/>
                </a:lnTo>
                <a:lnTo>
                  <a:pt x="348" y="363"/>
                </a:lnTo>
                <a:lnTo>
                  <a:pt x="340" y="366"/>
                </a:lnTo>
                <a:lnTo>
                  <a:pt x="331" y="366"/>
                </a:lnTo>
                <a:lnTo>
                  <a:pt x="331" y="380"/>
                </a:lnTo>
                <a:lnTo>
                  <a:pt x="328" y="381"/>
                </a:lnTo>
                <a:lnTo>
                  <a:pt x="324" y="381"/>
                </a:lnTo>
                <a:lnTo>
                  <a:pt x="324" y="387"/>
                </a:lnTo>
                <a:lnTo>
                  <a:pt x="326" y="396"/>
                </a:lnTo>
                <a:lnTo>
                  <a:pt x="326" y="406"/>
                </a:lnTo>
                <a:lnTo>
                  <a:pt x="326" y="412"/>
                </a:lnTo>
                <a:lnTo>
                  <a:pt x="322" y="410"/>
                </a:lnTo>
                <a:lnTo>
                  <a:pt x="322" y="406"/>
                </a:lnTo>
                <a:lnTo>
                  <a:pt x="320" y="402"/>
                </a:lnTo>
                <a:lnTo>
                  <a:pt x="317" y="396"/>
                </a:lnTo>
                <a:lnTo>
                  <a:pt x="309" y="389"/>
                </a:lnTo>
                <a:lnTo>
                  <a:pt x="309" y="391"/>
                </a:lnTo>
                <a:lnTo>
                  <a:pt x="308" y="391"/>
                </a:lnTo>
                <a:lnTo>
                  <a:pt x="304" y="389"/>
                </a:lnTo>
                <a:lnTo>
                  <a:pt x="297" y="380"/>
                </a:lnTo>
                <a:lnTo>
                  <a:pt x="297" y="385"/>
                </a:lnTo>
                <a:lnTo>
                  <a:pt x="297" y="391"/>
                </a:lnTo>
                <a:lnTo>
                  <a:pt x="293" y="393"/>
                </a:lnTo>
                <a:lnTo>
                  <a:pt x="286" y="396"/>
                </a:lnTo>
                <a:lnTo>
                  <a:pt x="282" y="404"/>
                </a:lnTo>
                <a:lnTo>
                  <a:pt x="269" y="410"/>
                </a:lnTo>
                <a:lnTo>
                  <a:pt x="253" y="410"/>
                </a:lnTo>
                <a:lnTo>
                  <a:pt x="238" y="412"/>
                </a:lnTo>
                <a:lnTo>
                  <a:pt x="236" y="425"/>
                </a:lnTo>
                <a:lnTo>
                  <a:pt x="231" y="438"/>
                </a:lnTo>
                <a:lnTo>
                  <a:pt x="227" y="453"/>
                </a:lnTo>
                <a:lnTo>
                  <a:pt x="229" y="468"/>
                </a:lnTo>
                <a:lnTo>
                  <a:pt x="232" y="474"/>
                </a:lnTo>
                <a:lnTo>
                  <a:pt x="232" y="479"/>
                </a:lnTo>
                <a:lnTo>
                  <a:pt x="231" y="487"/>
                </a:lnTo>
                <a:lnTo>
                  <a:pt x="227" y="492"/>
                </a:lnTo>
                <a:lnTo>
                  <a:pt x="220" y="490"/>
                </a:lnTo>
                <a:lnTo>
                  <a:pt x="216" y="487"/>
                </a:lnTo>
                <a:lnTo>
                  <a:pt x="211" y="485"/>
                </a:lnTo>
                <a:lnTo>
                  <a:pt x="203" y="490"/>
                </a:lnTo>
                <a:lnTo>
                  <a:pt x="203" y="506"/>
                </a:lnTo>
                <a:lnTo>
                  <a:pt x="196" y="511"/>
                </a:lnTo>
                <a:lnTo>
                  <a:pt x="181" y="513"/>
                </a:lnTo>
                <a:lnTo>
                  <a:pt x="165" y="515"/>
                </a:lnTo>
                <a:lnTo>
                  <a:pt x="165" y="519"/>
                </a:lnTo>
                <a:lnTo>
                  <a:pt x="163" y="522"/>
                </a:lnTo>
                <a:lnTo>
                  <a:pt x="159" y="528"/>
                </a:lnTo>
                <a:lnTo>
                  <a:pt x="154" y="532"/>
                </a:lnTo>
                <a:lnTo>
                  <a:pt x="148" y="539"/>
                </a:lnTo>
                <a:lnTo>
                  <a:pt x="143" y="549"/>
                </a:lnTo>
                <a:lnTo>
                  <a:pt x="141" y="558"/>
                </a:lnTo>
                <a:lnTo>
                  <a:pt x="141" y="566"/>
                </a:lnTo>
                <a:lnTo>
                  <a:pt x="148" y="573"/>
                </a:lnTo>
                <a:lnTo>
                  <a:pt x="146" y="579"/>
                </a:lnTo>
                <a:lnTo>
                  <a:pt x="139" y="586"/>
                </a:lnTo>
                <a:lnTo>
                  <a:pt x="134" y="592"/>
                </a:lnTo>
                <a:lnTo>
                  <a:pt x="134" y="601"/>
                </a:lnTo>
                <a:lnTo>
                  <a:pt x="128" y="611"/>
                </a:lnTo>
                <a:lnTo>
                  <a:pt x="123" y="618"/>
                </a:lnTo>
                <a:lnTo>
                  <a:pt x="121" y="626"/>
                </a:lnTo>
                <a:lnTo>
                  <a:pt x="123" y="631"/>
                </a:lnTo>
                <a:lnTo>
                  <a:pt x="123" y="641"/>
                </a:lnTo>
                <a:lnTo>
                  <a:pt x="123" y="650"/>
                </a:lnTo>
                <a:lnTo>
                  <a:pt x="117" y="658"/>
                </a:lnTo>
                <a:lnTo>
                  <a:pt x="110" y="652"/>
                </a:lnTo>
                <a:lnTo>
                  <a:pt x="101" y="646"/>
                </a:lnTo>
                <a:lnTo>
                  <a:pt x="93" y="637"/>
                </a:lnTo>
                <a:lnTo>
                  <a:pt x="84" y="624"/>
                </a:lnTo>
                <a:lnTo>
                  <a:pt x="79" y="607"/>
                </a:lnTo>
                <a:lnTo>
                  <a:pt x="68" y="575"/>
                </a:lnTo>
                <a:lnTo>
                  <a:pt x="53" y="534"/>
                </a:lnTo>
                <a:lnTo>
                  <a:pt x="38" y="489"/>
                </a:lnTo>
                <a:lnTo>
                  <a:pt x="24" y="443"/>
                </a:lnTo>
                <a:lnTo>
                  <a:pt x="11" y="406"/>
                </a:lnTo>
                <a:lnTo>
                  <a:pt x="4" y="378"/>
                </a:lnTo>
                <a:lnTo>
                  <a:pt x="0" y="368"/>
                </a:lnTo>
                <a:lnTo>
                  <a:pt x="0" y="359"/>
                </a:lnTo>
                <a:lnTo>
                  <a:pt x="4" y="351"/>
                </a:lnTo>
                <a:lnTo>
                  <a:pt x="6" y="351"/>
                </a:lnTo>
                <a:lnTo>
                  <a:pt x="11" y="359"/>
                </a:lnTo>
                <a:lnTo>
                  <a:pt x="17" y="365"/>
                </a:lnTo>
                <a:lnTo>
                  <a:pt x="20" y="363"/>
                </a:lnTo>
                <a:lnTo>
                  <a:pt x="22" y="351"/>
                </a:lnTo>
                <a:lnTo>
                  <a:pt x="18" y="338"/>
                </a:lnTo>
                <a:lnTo>
                  <a:pt x="26" y="333"/>
                </a:lnTo>
                <a:lnTo>
                  <a:pt x="26" y="325"/>
                </a:lnTo>
                <a:lnTo>
                  <a:pt x="22" y="318"/>
                </a:lnTo>
                <a:lnTo>
                  <a:pt x="26" y="312"/>
                </a:lnTo>
                <a:lnTo>
                  <a:pt x="31" y="303"/>
                </a:lnTo>
                <a:lnTo>
                  <a:pt x="33" y="291"/>
                </a:lnTo>
                <a:lnTo>
                  <a:pt x="37" y="282"/>
                </a:lnTo>
                <a:lnTo>
                  <a:pt x="44" y="272"/>
                </a:lnTo>
                <a:lnTo>
                  <a:pt x="42" y="242"/>
                </a:lnTo>
                <a:lnTo>
                  <a:pt x="38" y="222"/>
                </a:lnTo>
                <a:lnTo>
                  <a:pt x="38" y="199"/>
                </a:lnTo>
                <a:lnTo>
                  <a:pt x="51" y="167"/>
                </a:lnTo>
                <a:lnTo>
                  <a:pt x="46" y="154"/>
                </a:lnTo>
                <a:lnTo>
                  <a:pt x="42" y="141"/>
                </a:lnTo>
                <a:lnTo>
                  <a:pt x="42" y="130"/>
                </a:lnTo>
                <a:lnTo>
                  <a:pt x="48" y="115"/>
                </a:lnTo>
                <a:lnTo>
                  <a:pt x="57" y="94"/>
                </a:lnTo>
                <a:lnTo>
                  <a:pt x="66" y="68"/>
                </a:lnTo>
                <a:lnTo>
                  <a:pt x="73" y="43"/>
                </a:lnTo>
                <a:lnTo>
                  <a:pt x="79" y="26"/>
                </a:lnTo>
                <a:lnTo>
                  <a:pt x="82" y="17"/>
                </a:lnTo>
                <a:lnTo>
                  <a:pt x="88" y="9"/>
                </a:lnTo>
                <a:lnTo>
                  <a:pt x="97" y="9"/>
                </a:lnTo>
                <a:lnTo>
                  <a:pt x="106" y="21"/>
                </a:lnTo>
                <a:lnTo>
                  <a:pt x="114" y="30"/>
                </a:lnTo>
                <a:lnTo>
                  <a:pt x="121" y="34"/>
                </a:lnTo>
                <a:lnTo>
                  <a:pt x="128" y="34"/>
                </a:lnTo>
                <a:lnTo>
                  <a:pt x="135" y="30"/>
                </a:lnTo>
                <a:lnTo>
                  <a:pt x="143" y="24"/>
                </a:lnTo>
                <a:lnTo>
                  <a:pt x="150" y="17"/>
                </a:lnTo>
                <a:lnTo>
                  <a:pt x="157" y="13"/>
                </a:lnTo>
                <a:lnTo>
                  <a:pt x="167" y="9"/>
                </a:lnTo>
                <a:lnTo>
                  <a:pt x="172" y="2"/>
                </a:lnTo>
                <a:lnTo>
                  <a:pt x="178" y="0"/>
                </a:lnTo>
                <a:lnTo>
                  <a:pt x="187" y="2"/>
                </a:lnTo>
                <a:lnTo>
                  <a:pt x="194" y="6"/>
                </a:lnTo>
                <a:lnTo>
                  <a:pt x="203" y="11"/>
                </a:lnTo>
                <a:lnTo>
                  <a:pt x="211" y="17"/>
                </a:lnTo>
                <a:lnTo>
                  <a:pt x="220" y="22"/>
                </a:lnTo>
                <a:lnTo>
                  <a:pt x="225" y="28"/>
                </a:lnTo>
                <a:lnTo>
                  <a:pt x="231" y="32"/>
                </a:lnTo>
                <a:lnTo>
                  <a:pt x="236" y="41"/>
                </a:lnTo>
                <a:lnTo>
                  <a:pt x="242" y="56"/>
                </a:lnTo>
                <a:lnTo>
                  <a:pt x="247" y="73"/>
                </a:lnTo>
                <a:lnTo>
                  <a:pt x="253" y="96"/>
                </a:lnTo>
                <a:lnTo>
                  <a:pt x="262" y="122"/>
                </a:lnTo>
                <a:lnTo>
                  <a:pt x="271" y="150"/>
                </a:lnTo>
                <a:lnTo>
                  <a:pt x="284" y="184"/>
                </a:lnTo>
                <a:lnTo>
                  <a:pt x="293" y="207"/>
                </a:lnTo>
                <a:lnTo>
                  <a:pt x="308" y="214"/>
                </a:lnTo>
                <a:lnTo>
                  <a:pt x="320" y="216"/>
                </a:lnTo>
                <a:lnTo>
                  <a:pt x="326" y="224"/>
                </a:lnTo>
                <a:lnTo>
                  <a:pt x="322" y="231"/>
                </a:lnTo>
                <a:lnTo>
                  <a:pt x="318" y="233"/>
                </a:lnTo>
                <a:lnTo>
                  <a:pt x="317" y="235"/>
                </a:lnTo>
                <a:lnTo>
                  <a:pt x="320" y="239"/>
                </a:lnTo>
                <a:lnTo>
                  <a:pt x="326" y="244"/>
                </a:lnTo>
                <a:lnTo>
                  <a:pt x="329" y="252"/>
                </a:lnTo>
                <a:lnTo>
                  <a:pt x="331" y="257"/>
                </a:lnTo>
                <a:lnTo>
                  <a:pt x="328" y="26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7" name="Freeform 310">
            <a:extLst>
              <a:ext uri="{FF2B5EF4-FFF2-40B4-BE49-F238E27FC236}">
                <a16:creationId xmlns:a16="http://schemas.microsoft.com/office/drawing/2014/main" id="{F37C626D-139A-62A6-C40D-6258AFB6D342}"/>
              </a:ext>
            </a:extLst>
          </p:cNvPr>
          <p:cNvSpPr>
            <a:spLocks/>
          </p:cNvSpPr>
          <p:nvPr/>
        </p:nvSpPr>
        <p:spPr bwMode="auto">
          <a:xfrm>
            <a:off x="9034140" y="3584020"/>
            <a:ext cx="6169" cy="40070"/>
          </a:xfrm>
          <a:custGeom>
            <a:avLst/>
            <a:gdLst>
              <a:gd name="T0" fmla="*/ 2147483647 w 4"/>
              <a:gd name="T1" fmla="*/ 2147483647 h 34"/>
              <a:gd name="T2" fmla="*/ 0 w 4"/>
              <a:gd name="T3" fmla="*/ 2147483647 h 34"/>
              <a:gd name="T4" fmla="*/ 2147483647 w 4"/>
              <a:gd name="T5" fmla="*/ 2147483647 h 34"/>
              <a:gd name="T6" fmla="*/ 2147483647 w 4"/>
              <a:gd name="T7" fmla="*/ 2147483647 h 34"/>
              <a:gd name="T8" fmla="*/ 2147483647 w 4"/>
              <a:gd name="T9" fmla="*/ 0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0" y="19"/>
                </a:lnTo>
                <a:lnTo>
                  <a:pt x="2" y="13"/>
                </a:lnTo>
                <a:lnTo>
                  <a:pt x="4" y="9"/>
                </a:lnTo>
                <a:lnTo>
                  <a:pt x="2" y="0"/>
                </a:lnTo>
                <a:lnTo>
                  <a:pt x="2" y="3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8" name="Freeform 311">
            <a:extLst>
              <a:ext uri="{FF2B5EF4-FFF2-40B4-BE49-F238E27FC236}">
                <a16:creationId xmlns:a16="http://schemas.microsoft.com/office/drawing/2014/main" id="{2B133B7A-1919-5E42-269D-B1A8DF3AC29F}"/>
              </a:ext>
            </a:extLst>
          </p:cNvPr>
          <p:cNvSpPr>
            <a:spLocks/>
          </p:cNvSpPr>
          <p:nvPr/>
        </p:nvSpPr>
        <p:spPr bwMode="auto">
          <a:xfrm>
            <a:off x="9034140" y="3584020"/>
            <a:ext cx="6169" cy="40070"/>
          </a:xfrm>
          <a:custGeom>
            <a:avLst/>
            <a:gdLst>
              <a:gd name="T0" fmla="*/ 2147483647 w 4"/>
              <a:gd name="T1" fmla="*/ 2147483647 h 34"/>
              <a:gd name="T2" fmla="*/ 2147483647 w 4"/>
              <a:gd name="T3" fmla="*/ 2147483647 h 34"/>
              <a:gd name="T4" fmla="*/ 0 w 4"/>
              <a:gd name="T5" fmla="*/ 2147483647 h 34"/>
              <a:gd name="T6" fmla="*/ 2147483647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34"/>
                </a:moveTo>
                <a:lnTo>
                  <a:pt x="2" y="34"/>
                </a:lnTo>
                <a:lnTo>
                  <a:pt x="0" y="19"/>
                </a:lnTo>
                <a:lnTo>
                  <a:pt x="2" y="13"/>
                </a:lnTo>
                <a:lnTo>
                  <a:pt x="4" y="9"/>
                </a:lnTo>
                <a:lnTo>
                  <a:pt x="2"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89" name="Freeform 312">
            <a:extLst>
              <a:ext uri="{FF2B5EF4-FFF2-40B4-BE49-F238E27FC236}">
                <a16:creationId xmlns:a16="http://schemas.microsoft.com/office/drawing/2014/main" id="{F3400F84-870B-2D84-95BE-ED5611A4F730}"/>
              </a:ext>
            </a:extLst>
          </p:cNvPr>
          <p:cNvSpPr>
            <a:spLocks/>
          </p:cNvSpPr>
          <p:nvPr/>
        </p:nvSpPr>
        <p:spPr bwMode="auto">
          <a:xfrm>
            <a:off x="9034140" y="3584020"/>
            <a:ext cx="6169" cy="40070"/>
          </a:xfrm>
          <a:custGeom>
            <a:avLst/>
            <a:gdLst>
              <a:gd name="T0" fmla="*/ 2147483647 w 4"/>
              <a:gd name="T1" fmla="*/ 0 h 34"/>
              <a:gd name="T2" fmla="*/ 2147483647 w 4"/>
              <a:gd name="T3" fmla="*/ 2147483647 h 34"/>
              <a:gd name="T4" fmla="*/ 2147483647 w 4"/>
              <a:gd name="T5" fmla="*/ 2147483647 h 34"/>
              <a:gd name="T6" fmla="*/ 0 w 4"/>
              <a:gd name="T7" fmla="*/ 2147483647 h 34"/>
              <a:gd name="T8" fmla="*/ 2147483647 w 4"/>
              <a:gd name="T9" fmla="*/ 2147483647 h 34"/>
              <a:gd name="T10" fmla="*/ 2147483647 w 4"/>
              <a:gd name="T11" fmla="*/ 0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4" y="9"/>
                </a:lnTo>
                <a:lnTo>
                  <a:pt x="2" y="13"/>
                </a:lnTo>
                <a:lnTo>
                  <a:pt x="0" y="19"/>
                </a:lnTo>
                <a:lnTo>
                  <a:pt x="2" y="34"/>
                </a:lnTo>
                <a:lnTo>
                  <a:pt x="2"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0" name="Freeform 313">
            <a:extLst>
              <a:ext uri="{FF2B5EF4-FFF2-40B4-BE49-F238E27FC236}">
                <a16:creationId xmlns:a16="http://schemas.microsoft.com/office/drawing/2014/main" id="{8E30CC26-9D0A-6F27-FA35-FB6929545A37}"/>
              </a:ext>
            </a:extLst>
          </p:cNvPr>
          <p:cNvSpPr>
            <a:spLocks/>
          </p:cNvSpPr>
          <p:nvPr/>
        </p:nvSpPr>
        <p:spPr bwMode="auto">
          <a:xfrm>
            <a:off x="9034140" y="3584020"/>
            <a:ext cx="6169" cy="40070"/>
          </a:xfrm>
          <a:custGeom>
            <a:avLst/>
            <a:gdLst>
              <a:gd name="T0" fmla="*/ 2147483647 w 4"/>
              <a:gd name="T1" fmla="*/ 0 h 34"/>
              <a:gd name="T2" fmla="*/ 2147483647 w 4"/>
              <a:gd name="T3" fmla="*/ 0 h 34"/>
              <a:gd name="T4" fmla="*/ 2147483647 w 4"/>
              <a:gd name="T5" fmla="*/ 2147483647 h 34"/>
              <a:gd name="T6" fmla="*/ 2147483647 w 4"/>
              <a:gd name="T7" fmla="*/ 2147483647 h 34"/>
              <a:gd name="T8" fmla="*/ 0 w 4"/>
              <a:gd name="T9" fmla="*/ 2147483647 h 34"/>
              <a:gd name="T10" fmla="*/ 2147483647 w 4"/>
              <a:gd name="T11" fmla="*/ 2147483647 h 34"/>
              <a:gd name="T12" fmla="*/ 0 60000 65536"/>
              <a:gd name="T13" fmla="*/ 0 60000 65536"/>
              <a:gd name="T14" fmla="*/ 0 60000 65536"/>
              <a:gd name="T15" fmla="*/ 0 60000 65536"/>
              <a:gd name="T16" fmla="*/ 0 60000 65536"/>
              <a:gd name="T17" fmla="*/ 0 60000 65536"/>
              <a:gd name="T18" fmla="*/ 0 w 4"/>
              <a:gd name="T19" fmla="*/ 0 h 34"/>
              <a:gd name="T20" fmla="*/ 4 w 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 h="34">
                <a:moveTo>
                  <a:pt x="2" y="0"/>
                </a:moveTo>
                <a:lnTo>
                  <a:pt x="2" y="0"/>
                </a:lnTo>
                <a:lnTo>
                  <a:pt x="4" y="9"/>
                </a:lnTo>
                <a:lnTo>
                  <a:pt x="2" y="13"/>
                </a:lnTo>
                <a:lnTo>
                  <a:pt x="0" y="19"/>
                </a:lnTo>
                <a:lnTo>
                  <a:pt x="2" y="34"/>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1" name="Freeform 315">
            <a:extLst>
              <a:ext uri="{FF2B5EF4-FFF2-40B4-BE49-F238E27FC236}">
                <a16:creationId xmlns:a16="http://schemas.microsoft.com/office/drawing/2014/main" id="{2283AD37-0D27-D7E6-88BC-6D51B3D982EB}"/>
              </a:ext>
            </a:extLst>
          </p:cNvPr>
          <p:cNvSpPr>
            <a:spLocks/>
          </p:cNvSpPr>
          <p:nvPr/>
        </p:nvSpPr>
        <p:spPr bwMode="auto">
          <a:xfrm>
            <a:off x="9004321" y="3585020"/>
            <a:ext cx="178910" cy="410715"/>
          </a:xfrm>
          <a:custGeom>
            <a:avLst/>
            <a:gdLst>
              <a:gd name="T0" fmla="*/ 2147483647 w 136"/>
              <a:gd name="T1" fmla="*/ 2147483647 h 340"/>
              <a:gd name="T2" fmla="*/ 2147483647 w 136"/>
              <a:gd name="T3" fmla="*/ 2147483647 h 340"/>
              <a:gd name="T4" fmla="*/ 2147483647 w 136"/>
              <a:gd name="T5" fmla="*/ 2147483647 h 340"/>
              <a:gd name="T6" fmla="*/ 0 w 136"/>
              <a:gd name="T7" fmla="*/ 2147483647 h 340"/>
              <a:gd name="T8" fmla="*/ 2147483647 w 136"/>
              <a:gd name="T9" fmla="*/ 2147483647 h 340"/>
              <a:gd name="T10" fmla="*/ 2147483647 w 136"/>
              <a:gd name="T11" fmla="*/ 2147483647 h 340"/>
              <a:gd name="T12" fmla="*/ 2147483647 w 136"/>
              <a:gd name="T13" fmla="*/ 2147483647 h 340"/>
              <a:gd name="T14" fmla="*/ 0 w 136"/>
              <a:gd name="T15" fmla="*/ 2147483647 h 340"/>
              <a:gd name="T16" fmla="*/ 2147483647 w 136"/>
              <a:gd name="T17" fmla="*/ 2147483647 h 340"/>
              <a:gd name="T18" fmla="*/ 2147483647 w 136"/>
              <a:gd name="T19" fmla="*/ 2147483647 h 340"/>
              <a:gd name="T20" fmla="*/ 2147483647 w 136"/>
              <a:gd name="T21" fmla="*/ 2147483647 h 340"/>
              <a:gd name="T22" fmla="*/ 2147483647 w 136"/>
              <a:gd name="T23" fmla="*/ 2147483647 h 340"/>
              <a:gd name="T24" fmla="*/ 2147483647 w 136"/>
              <a:gd name="T25" fmla="*/ 2147483647 h 340"/>
              <a:gd name="T26" fmla="*/ 2147483647 w 136"/>
              <a:gd name="T27" fmla="*/ 2147483647 h 340"/>
              <a:gd name="T28" fmla="*/ 2147483647 w 136"/>
              <a:gd name="T29" fmla="*/ 2147483647 h 340"/>
              <a:gd name="T30" fmla="*/ 2147483647 w 136"/>
              <a:gd name="T31" fmla="*/ 2147483647 h 340"/>
              <a:gd name="T32" fmla="*/ 2147483647 w 136"/>
              <a:gd name="T33" fmla="*/ 2147483647 h 340"/>
              <a:gd name="T34" fmla="*/ 2147483647 w 136"/>
              <a:gd name="T35" fmla="*/ 2147483647 h 340"/>
              <a:gd name="T36" fmla="*/ 2147483647 w 136"/>
              <a:gd name="T37" fmla="*/ 2147483647 h 340"/>
              <a:gd name="T38" fmla="*/ 2147483647 w 136"/>
              <a:gd name="T39" fmla="*/ 2147483647 h 340"/>
              <a:gd name="T40" fmla="*/ 2147483647 w 136"/>
              <a:gd name="T41" fmla="*/ 2147483647 h 340"/>
              <a:gd name="T42" fmla="*/ 2147483647 w 136"/>
              <a:gd name="T43" fmla="*/ 2147483647 h 340"/>
              <a:gd name="T44" fmla="*/ 2147483647 w 136"/>
              <a:gd name="T45" fmla="*/ 2147483647 h 340"/>
              <a:gd name="T46" fmla="*/ 2147483647 w 136"/>
              <a:gd name="T47" fmla="*/ 2147483647 h 340"/>
              <a:gd name="T48" fmla="*/ 2147483647 w 136"/>
              <a:gd name="T49" fmla="*/ 2147483647 h 340"/>
              <a:gd name="T50" fmla="*/ 2147483647 w 136"/>
              <a:gd name="T51" fmla="*/ 2147483647 h 340"/>
              <a:gd name="T52" fmla="*/ 2147483647 w 136"/>
              <a:gd name="T53" fmla="*/ 2147483647 h 340"/>
              <a:gd name="T54" fmla="*/ 2147483647 w 136"/>
              <a:gd name="T55" fmla="*/ 2147483647 h 340"/>
              <a:gd name="T56" fmla="*/ 2147483647 w 136"/>
              <a:gd name="T57" fmla="*/ 2147483647 h 340"/>
              <a:gd name="T58" fmla="*/ 2147483647 w 136"/>
              <a:gd name="T59" fmla="*/ 2147483647 h 340"/>
              <a:gd name="T60" fmla="*/ 2147483647 w 136"/>
              <a:gd name="T61" fmla="*/ 2147483647 h 340"/>
              <a:gd name="T62" fmla="*/ 2147483647 w 136"/>
              <a:gd name="T63" fmla="*/ 2147483647 h 340"/>
              <a:gd name="T64" fmla="*/ 2147483647 w 136"/>
              <a:gd name="T65" fmla="*/ 2147483647 h 340"/>
              <a:gd name="T66" fmla="*/ 2147483647 w 136"/>
              <a:gd name="T67" fmla="*/ 2147483647 h 340"/>
              <a:gd name="T68" fmla="*/ 2147483647 w 136"/>
              <a:gd name="T69" fmla="*/ 2147483647 h 340"/>
              <a:gd name="T70" fmla="*/ 2147483647 w 136"/>
              <a:gd name="T71" fmla="*/ 2147483647 h 340"/>
              <a:gd name="T72" fmla="*/ 2147483647 w 136"/>
              <a:gd name="T73" fmla="*/ 2147483647 h 340"/>
              <a:gd name="T74" fmla="*/ 2147483647 w 136"/>
              <a:gd name="T75" fmla="*/ 2147483647 h 340"/>
              <a:gd name="T76" fmla="*/ 2147483647 w 136"/>
              <a:gd name="T77" fmla="*/ 2147483647 h 340"/>
              <a:gd name="T78" fmla="*/ 2147483647 w 136"/>
              <a:gd name="T79" fmla="*/ 2147483647 h 340"/>
              <a:gd name="T80" fmla="*/ 2147483647 w 136"/>
              <a:gd name="T81" fmla="*/ 2147483647 h 340"/>
              <a:gd name="T82" fmla="*/ 2147483647 w 136"/>
              <a:gd name="T83" fmla="*/ 2147483647 h 3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340"/>
              <a:gd name="T128" fmla="*/ 136 w 136"/>
              <a:gd name="T129" fmla="*/ 340 h 3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340">
                <a:moveTo>
                  <a:pt x="48" y="186"/>
                </a:moveTo>
                <a:lnTo>
                  <a:pt x="48" y="186"/>
                </a:lnTo>
                <a:lnTo>
                  <a:pt x="53" y="182"/>
                </a:lnTo>
                <a:lnTo>
                  <a:pt x="59" y="175"/>
                </a:lnTo>
                <a:lnTo>
                  <a:pt x="57" y="165"/>
                </a:lnTo>
                <a:lnTo>
                  <a:pt x="51" y="156"/>
                </a:lnTo>
                <a:lnTo>
                  <a:pt x="0" y="105"/>
                </a:lnTo>
                <a:lnTo>
                  <a:pt x="0" y="101"/>
                </a:lnTo>
                <a:lnTo>
                  <a:pt x="4" y="97"/>
                </a:lnTo>
                <a:lnTo>
                  <a:pt x="9" y="96"/>
                </a:lnTo>
                <a:lnTo>
                  <a:pt x="11" y="90"/>
                </a:lnTo>
                <a:lnTo>
                  <a:pt x="7" y="81"/>
                </a:lnTo>
                <a:lnTo>
                  <a:pt x="4" y="71"/>
                </a:lnTo>
                <a:lnTo>
                  <a:pt x="0" y="64"/>
                </a:lnTo>
                <a:lnTo>
                  <a:pt x="6" y="56"/>
                </a:lnTo>
                <a:lnTo>
                  <a:pt x="7" y="47"/>
                </a:lnTo>
                <a:lnTo>
                  <a:pt x="13" y="45"/>
                </a:lnTo>
                <a:lnTo>
                  <a:pt x="17" y="43"/>
                </a:lnTo>
                <a:lnTo>
                  <a:pt x="20" y="34"/>
                </a:lnTo>
                <a:lnTo>
                  <a:pt x="18" y="19"/>
                </a:lnTo>
                <a:lnTo>
                  <a:pt x="20" y="13"/>
                </a:lnTo>
                <a:lnTo>
                  <a:pt x="22" y="9"/>
                </a:lnTo>
                <a:lnTo>
                  <a:pt x="20" y="0"/>
                </a:lnTo>
                <a:lnTo>
                  <a:pt x="130" y="37"/>
                </a:lnTo>
                <a:lnTo>
                  <a:pt x="130" y="52"/>
                </a:lnTo>
                <a:lnTo>
                  <a:pt x="123" y="58"/>
                </a:lnTo>
                <a:lnTo>
                  <a:pt x="117" y="67"/>
                </a:lnTo>
                <a:lnTo>
                  <a:pt x="114" y="77"/>
                </a:lnTo>
                <a:lnTo>
                  <a:pt x="108" y="79"/>
                </a:lnTo>
                <a:lnTo>
                  <a:pt x="106" y="92"/>
                </a:lnTo>
                <a:lnTo>
                  <a:pt x="106" y="103"/>
                </a:lnTo>
                <a:lnTo>
                  <a:pt x="112" y="113"/>
                </a:lnTo>
                <a:lnTo>
                  <a:pt x="121" y="113"/>
                </a:lnTo>
                <a:lnTo>
                  <a:pt x="128" y="109"/>
                </a:lnTo>
                <a:lnTo>
                  <a:pt x="134" y="113"/>
                </a:lnTo>
                <a:lnTo>
                  <a:pt x="134" y="120"/>
                </a:lnTo>
                <a:lnTo>
                  <a:pt x="134" y="128"/>
                </a:lnTo>
                <a:lnTo>
                  <a:pt x="136" y="139"/>
                </a:lnTo>
                <a:lnTo>
                  <a:pt x="136" y="152"/>
                </a:lnTo>
                <a:lnTo>
                  <a:pt x="136" y="163"/>
                </a:lnTo>
                <a:lnTo>
                  <a:pt x="130" y="167"/>
                </a:lnTo>
                <a:lnTo>
                  <a:pt x="126" y="169"/>
                </a:lnTo>
                <a:lnTo>
                  <a:pt x="130" y="176"/>
                </a:lnTo>
                <a:lnTo>
                  <a:pt x="132" y="188"/>
                </a:lnTo>
                <a:lnTo>
                  <a:pt x="128" y="203"/>
                </a:lnTo>
                <a:lnTo>
                  <a:pt x="128" y="222"/>
                </a:lnTo>
                <a:lnTo>
                  <a:pt x="128" y="240"/>
                </a:lnTo>
                <a:lnTo>
                  <a:pt x="121" y="261"/>
                </a:lnTo>
                <a:lnTo>
                  <a:pt x="106" y="287"/>
                </a:lnTo>
                <a:lnTo>
                  <a:pt x="104" y="299"/>
                </a:lnTo>
                <a:lnTo>
                  <a:pt x="106" y="310"/>
                </a:lnTo>
                <a:lnTo>
                  <a:pt x="103" y="321"/>
                </a:lnTo>
                <a:lnTo>
                  <a:pt x="86" y="338"/>
                </a:lnTo>
                <a:lnTo>
                  <a:pt x="81" y="340"/>
                </a:lnTo>
                <a:lnTo>
                  <a:pt x="77" y="331"/>
                </a:lnTo>
                <a:lnTo>
                  <a:pt x="72" y="319"/>
                </a:lnTo>
                <a:lnTo>
                  <a:pt x="62" y="314"/>
                </a:lnTo>
                <a:lnTo>
                  <a:pt x="55" y="310"/>
                </a:lnTo>
                <a:lnTo>
                  <a:pt x="48" y="302"/>
                </a:lnTo>
                <a:lnTo>
                  <a:pt x="40" y="297"/>
                </a:lnTo>
                <a:lnTo>
                  <a:pt x="29" y="295"/>
                </a:lnTo>
                <a:lnTo>
                  <a:pt x="20" y="287"/>
                </a:lnTo>
                <a:lnTo>
                  <a:pt x="11" y="272"/>
                </a:lnTo>
                <a:lnTo>
                  <a:pt x="7" y="253"/>
                </a:lnTo>
                <a:lnTo>
                  <a:pt x="15" y="240"/>
                </a:lnTo>
                <a:lnTo>
                  <a:pt x="28" y="229"/>
                </a:lnTo>
                <a:lnTo>
                  <a:pt x="35" y="212"/>
                </a:lnTo>
                <a:lnTo>
                  <a:pt x="42" y="197"/>
                </a:lnTo>
                <a:lnTo>
                  <a:pt x="48" y="186"/>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2" name="Freeform 317">
            <a:extLst>
              <a:ext uri="{FF2B5EF4-FFF2-40B4-BE49-F238E27FC236}">
                <a16:creationId xmlns:a16="http://schemas.microsoft.com/office/drawing/2014/main" id="{0C5BAB7B-824E-D63C-2B6B-FA1FB685605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2147483647 w 485"/>
              <a:gd name="T101" fmla="*/ 2147483647 h 564"/>
              <a:gd name="T102" fmla="*/ 2147483647 w 485"/>
              <a:gd name="T103" fmla="*/ 2147483647 h 564"/>
              <a:gd name="T104" fmla="*/ 2147483647 w 485"/>
              <a:gd name="T105" fmla="*/ 2147483647 h 564"/>
              <a:gd name="T106" fmla="*/ 2147483647 w 485"/>
              <a:gd name="T107" fmla="*/ 2147483647 h 564"/>
              <a:gd name="T108" fmla="*/ 2147483647 w 485"/>
              <a:gd name="T109" fmla="*/ 2147483647 h 564"/>
              <a:gd name="T110" fmla="*/ 2147483647 w 485"/>
              <a:gd name="T111" fmla="*/ 2147483647 h 564"/>
              <a:gd name="T112" fmla="*/ 2147483647 w 485"/>
              <a:gd name="T113" fmla="*/ 2147483647 h 564"/>
              <a:gd name="T114" fmla="*/ 2147483647 w 485"/>
              <a:gd name="T115" fmla="*/ 2147483647 h 564"/>
              <a:gd name="T116" fmla="*/ 2147483647 w 485"/>
              <a:gd name="T117" fmla="*/ 2147483647 h 564"/>
              <a:gd name="T118" fmla="*/ 2147483647 w 485"/>
              <a:gd name="T119" fmla="*/ 2147483647 h 5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5"/>
              <a:gd name="T181" fmla="*/ 0 h 564"/>
              <a:gd name="T182" fmla="*/ 485 w 485"/>
              <a:gd name="T183" fmla="*/ 564 h 5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5" h="564">
                <a:moveTo>
                  <a:pt x="11" y="564"/>
                </a:moveTo>
                <a:lnTo>
                  <a:pt x="11" y="564"/>
                </a:ln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3" name="Freeform 319">
            <a:extLst>
              <a:ext uri="{FF2B5EF4-FFF2-40B4-BE49-F238E27FC236}">
                <a16:creationId xmlns:a16="http://schemas.microsoft.com/office/drawing/2014/main" id="{F8351A07-0DE0-3C4E-3679-ED4D58E6C6A3}"/>
              </a:ext>
            </a:extLst>
          </p:cNvPr>
          <p:cNvSpPr>
            <a:spLocks/>
          </p:cNvSpPr>
          <p:nvPr/>
        </p:nvSpPr>
        <p:spPr bwMode="auto">
          <a:xfrm>
            <a:off x="8497410" y="3896565"/>
            <a:ext cx="627211" cy="288503"/>
          </a:xfrm>
          <a:custGeom>
            <a:avLst/>
            <a:gdLst>
              <a:gd name="T0" fmla="*/ 2147483647 w 476"/>
              <a:gd name="T1" fmla="*/ 2147483647 h 239"/>
              <a:gd name="T2" fmla="*/ 2147483647 w 476"/>
              <a:gd name="T3" fmla="*/ 2147483647 h 239"/>
              <a:gd name="T4" fmla="*/ 2147483647 w 476"/>
              <a:gd name="T5" fmla="*/ 2147483647 h 239"/>
              <a:gd name="T6" fmla="*/ 2147483647 w 476"/>
              <a:gd name="T7" fmla="*/ 2147483647 h 239"/>
              <a:gd name="T8" fmla="*/ 2147483647 w 476"/>
              <a:gd name="T9" fmla="*/ 2147483647 h 239"/>
              <a:gd name="T10" fmla="*/ 2147483647 w 476"/>
              <a:gd name="T11" fmla="*/ 2147483647 h 239"/>
              <a:gd name="T12" fmla="*/ 2147483647 w 476"/>
              <a:gd name="T13" fmla="*/ 2147483647 h 239"/>
              <a:gd name="T14" fmla="*/ 2147483647 w 476"/>
              <a:gd name="T15" fmla="*/ 2147483647 h 239"/>
              <a:gd name="T16" fmla="*/ 2147483647 w 476"/>
              <a:gd name="T17" fmla="*/ 2147483647 h 239"/>
              <a:gd name="T18" fmla="*/ 2147483647 w 476"/>
              <a:gd name="T19" fmla="*/ 2147483647 h 239"/>
              <a:gd name="T20" fmla="*/ 2147483647 w 476"/>
              <a:gd name="T21" fmla="*/ 2147483647 h 239"/>
              <a:gd name="T22" fmla="*/ 2147483647 w 476"/>
              <a:gd name="T23" fmla="*/ 2147483647 h 239"/>
              <a:gd name="T24" fmla="*/ 2147483647 w 476"/>
              <a:gd name="T25" fmla="*/ 2147483647 h 239"/>
              <a:gd name="T26" fmla="*/ 2147483647 w 476"/>
              <a:gd name="T27" fmla="*/ 2147483647 h 239"/>
              <a:gd name="T28" fmla="*/ 2147483647 w 476"/>
              <a:gd name="T29" fmla="*/ 2147483647 h 239"/>
              <a:gd name="T30" fmla="*/ 2147483647 w 476"/>
              <a:gd name="T31" fmla="*/ 2147483647 h 239"/>
              <a:gd name="T32" fmla="*/ 2147483647 w 476"/>
              <a:gd name="T33" fmla="*/ 2147483647 h 239"/>
              <a:gd name="T34" fmla="*/ 2147483647 w 476"/>
              <a:gd name="T35" fmla="*/ 2147483647 h 239"/>
              <a:gd name="T36" fmla="*/ 2147483647 w 476"/>
              <a:gd name="T37" fmla="*/ 2147483647 h 239"/>
              <a:gd name="T38" fmla="*/ 2147483647 w 476"/>
              <a:gd name="T39" fmla="*/ 2147483647 h 239"/>
              <a:gd name="T40" fmla="*/ 0 w 476"/>
              <a:gd name="T41" fmla="*/ 2147483647 h 239"/>
              <a:gd name="T42" fmla="*/ 2147483647 w 476"/>
              <a:gd name="T43" fmla="*/ 2147483647 h 239"/>
              <a:gd name="T44" fmla="*/ 2147483647 w 476"/>
              <a:gd name="T45" fmla="*/ 2147483647 h 239"/>
              <a:gd name="T46" fmla="*/ 2147483647 w 476"/>
              <a:gd name="T47" fmla="*/ 2147483647 h 239"/>
              <a:gd name="T48" fmla="*/ 2147483647 w 476"/>
              <a:gd name="T49" fmla="*/ 2147483647 h 239"/>
              <a:gd name="T50" fmla="*/ 2147483647 w 476"/>
              <a:gd name="T51" fmla="*/ 2147483647 h 239"/>
              <a:gd name="T52" fmla="*/ 2147483647 w 476"/>
              <a:gd name="T53" fmla="*/ 0 h 239"/>
              <a:gd name="T54" fmla="*/ 2147483647 w 476"/>
              <a:gd name="T55" fmla="*/ 2147483647 h 239"/>
              <a:gd name="T56" fmla="*/ 2147483647 w 476"/>
              <a:gd name="T57" fmla="*/ 2147483647 h 239"/>
              <a:gd name="T58" fmla="*/ 2147483647 w 476"/>
              <a:gd name="T59" fmla="*/ 2147483647 h 239"/>
              <a:gd name="T60" fmla="*/ 2147483647 w 476"/>
              <a:gd name="T61" fmla="*/ 2147483647 h 239"/>
              <a:gd name="T62" fmla="*/ 2147483647 w 476"/>
              <a:gd name="T63" fmla="*/ 2147483647 h 239"/>
              <a:gd name="T64" fmla="*/ 2147483647 w 476"/>
              <a:gd name="T65" fmla="*/ 2147483647 h 239"/>
              <a:gd name="T66" fmla="*/ 2147483647 w 476"/>
              <a:gd name="T67" fmla="*/ 2147483647 h 239"/>
              <a:gd name="T68" fmla="*/ 2147483647 w 476"/>
              <a:gd name="T69" fmla="*/ 2147483647 h 239"/>
              <a:gd name="T70" fmla="*/ 2147483647 w 476"/>
              <a:gd name="T71" fmla="*/ 2147483647 h 239"/>
              <a:gd name="T72" fmla="*/ 2147483647 w 476"/>
              <a:gd name="T73" fmla="*/ 2147483647 h 239"/>
              <a:gd name="T74" fmla="*/ 2147483647 w 476"/>
              <a:gd name="T75" fmla="*/ 2147483647 h 239"/>
              <a:gd name="T76" fmla="*/ 2147483647 w 476"/>
              <a:gd name="T77" fmla="*/ 2147483647 h 239"/>
              <a:gd name="T78" fmla="*/ 2147483647 w 476"/>
              <a:gd name="T79" fmla="*/ 2147483647 h 239"/>
              <a:gd name="T80" fmla="*/ 2147483647 w 476"/>
              <a:gd name="T81" fmla="*/ 2147483647 h 239"/>
              <a:gd name="T82" fmla="*/ 2147483647 w 476"/>
              <a:gd name="T83" fmla="*/ 2147483647 h 239"/>
              <a:gd name="T84" fmla="*/ 2147483647 w 476"/>
              <a:gd name="T85" fmla="*/ 2147483647 h 239"/>
              <a:gd name="T86" fmla="*/ 2147483647 w 476"/>
              <a:gd name="T87" fmla="*/ 2147483647 h 239"/>
              <a:gd name="T88" fmla="*/ 2147483647 w 476"/>
              <a:gd name="T89" fmla="*/ 2147483647 h 239"/>
              <a:gd name="T90" fmla="*/ 2147483647 w 476"/>
              <a:gd name="T91" fmla="*/ 2147483647 h 239"/>
              <a:gd name="T92" fmla="*/ 2147483647 w 476"/>
              <a:gd name="T93" fmla="*/ 2147483647 h 239"/>
              <a:gd name="T94" fmla="*/ 2147483647 w 476"/>
              <a:gd name="T95" fmla="*/ 2147483647 h 239"/>
              <a:gd name="T96" fmla="*/ 2147483647 w 476"/>
              <a:gd name="T97" fmla="*/ 2147483647 h 239"/>
              <a:gd name="T98" fmla="*/ 2147483647 w 476"/>
              <a:gd name="T99" fmla="*/ 2147483647 h 239"/>
              <a:gd name="T100" fmla="*/ 2147483647 w 476"/>
              <a:gd name="T101" fmla="*/ 2147483647 h 239"/>
              <a:gd name="T102" fmla="*/ 2147483647 w 476"/>
              <a:gd name="T103" fmla="*/ 2147483647 h 239"/>
              <a:gd name="T104" fmla="*/ 2147483647 w 476"/>
              <a:gd name="T105" fmla="*/ 2147483647 h 239"/>
              <a:gd name="T106" fmla="*/ 2147483647 w 476"/>
              <a:gd name="T107" fmla="*/ 2147483647 h 239"/>
              <a:gd name="T108" fmla="*/ 2147483647 w 476"/>
              <a:gd name="T109" fmla="*/ 2147483647 h 2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6"/>
              <a:gd name="T166" fmla="*/ 0 h 239"/>
              <a:gd name="T167" fmla="*/ 476 w 476"/>
              <a:gd name="T168" fmla="*/ 239 h 2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6" h="239">
                <a:moveTo>
                  <a:pt x="326" y="167"/>
                </a:moveTo>
                <a:lnTo>
                  <a:pt x="326" y="167"/>
                </a:lnTo>
                <a:lnTo>
                  <a:pt x="341" y="186"/>
                </a:lnTo>
                <a:lnTo>
                  <a:pt x="343" y="199"/>
                </a:lnTo>
                <a:lnTo>
                  <a:pt x="343" y="209"/>
                </a:lnTo>
                <a:lnTo>
                  <a:pt x="350" y="220"/>
                </a:lnTo>
                <a:lnTo>
                  <a:pt x="357" y="231"/>
                </a:lnTo>
                <a:lnTo>
                  <a:pt x="359" y="237"/>
                </a:lnTo>
                <a:lnTo>
                  <a:pt x="354" y="239"/>
                </a:lnTo>
                <a:lnTo>
                  <a:pt x="346" y="235"/>
                </a:lnTo>
                <a:lnTo>
                  <a:pt x="333" y="226"/>
                </a:lnTo>
                <a:lnTo>
                  <a:pt x="321" y="222"/>
                </a:lnTo>
                <a:lnTo>
                  <a:pt x="308" y="220"/>
                </a:lnTo>
                <a:lnTo>
                  <a:pt x="293" y="218"/>
                </a:lnTo>
                <a:lnTo>
                  <a:pt x="284" y="203"/>
                </a:lnTo>
                <a:lnTo>
                  <a:pt x="266" y="205"/>
                </a:lnTo>
                <a:lnTo>
                  <a:pt x="264" y="213"/>
                </a:lnTo>
                <a:lnTo>
                  <a:pt x="258" y="209"/>
                </a:lnTo>
                <a:lnTo>
                  <a:pt x="255" y="201"/>
                </a:lnTo>
                <a:lnTo>
                  <a:pt x="257" y="190"/>
                </a:lnTo>
                <a:lnTo>
                  <a:pt x="266" y="179"/>
                </a:lnTo>
                <a:lnTo>
                  <a:pt x="271" y="162"/>
                </a:lnTo>
                <a:lnTo>
                  <a:pt x="264" y="145"/>
                </a:lnTo>
                <a:lnTo>
                  <a:pt x="240" y="124"/>
                </a:lnTo>
                <a:lnTo>
                  <a:pt x="235" y="120"/>
                </a:lnTo>
                <a:lnTo>
                  <a:pt x="227" y="119"/>
                </a:lnTo>
                <a:lnTo>
                  <a:pt x="220" y="115"/>
                </a:lnTo>
                <a:lnTo>
                  <a:pt x="213" y="111"/>
                </a:lnTo>
                <a:lnTo>
                  <a:pt x="203" y="109"/>
                </a:lnTo>
                <a:lnTo>
                  <a:pt x="198" y="105"/>
                </a:lnTo>
                <a:lnTo>
                  <a:pt x="191" y="104"/>
                </a:lnTo>
                <a:lnTo>
                  <a:pt x="185" y="100"/>
                </a:lnTo>
                <a:lnTo>
                  <a:pt x="174" y="88"/>
                </a:lnTo>
                <a:lnTo>
                  <a:pt x="169" y="79"/>
                </a:lnTo>
                <a:lnTo>
                  <a:pt x="160" y="72"/>
                </a:lnTo>
                <a:lnTo>
                  <a:pt x="143" y="62"/>
                </a:lnTo>
                <a:lnTo>
                  <a:pt x="130" y="60"/>
                </a:lnTo>
                <a:lnTo>
                  <a:pt x="121" y="62"/>
                </a:lnTo>
                <a:lnTo>
                  <a:pt x="112" y="68"/>
                </a:lnTo>
                <a:lnTo>
                  <a:pt x="108" y="77"/>
                </a:lnTo>
                <a:lnTo>
                  <a:pt x="105" y="85"/>
                </a:lnTo>
                <a:lnTo>
                  <a:pt x="97" y="87"/>
                </a:lnTo>
                <a:lnTo>
                  <a:pt x="85" y="88"/>
                </a:lnTo>
                <a:lnTo>
                  <a:pt x="70" y="87"/>
                </a:lnTo>
                <a:lnTo>
                  <a:pt x="64" y="87"/>
                </a:lnTo>
                <a:lnTo>
                  <a:pt x="61" y="94"/>
                </a:lnTo>
                <a:lnTo>
                  <a:pt x="57" y="102"/>
                </a:lnTo>
                <a:lnTo>
                  <a:pt x="46" y="109"/>
                </a:lnTo>
                <a:lnTo>
                  <a:pt x="35" y="117"/>
                </a:lnTo>
                <a:lnTo>
                  <a:pt x="26" y="128"/>
                </a:lnTo>
                <a:lnTo>
                  <a:pt x="17" y="137"/>
                </a:lnTo>
                <a:lnTo>
                  <a:pt x="8" y="143"/>
                </a:lnTo>
                <a:lnTo>
                  <a:pt x="0" y="79"/>
                </a:lnTo>
                <a:lnTo>
                  <a:pt x="2" y="79"/>
                </a:lnTo>
                <a:lnTo>
                  <a:pt x="30" y="73"/>
                </a:lnTo>
                <a:lnTo>
                  <a:pt x="59" y="68"/>
                </a:lnTo>
                <a:lnTo>
                  <a:pt x="88" y="62"/>
                </a:lnTo>
                <a:lnTo>
                  <a:pt x="119" y="55"/>
                </a:lnTo>
                <a:lnTo>
                  <a:pt x="150" y="49"/>
                </a:lnTo>
                <a:lnTo>
                  <a:pt x="180" y="41"/>
                </a:lnTo>
                <a:lnTo>
                  <a:pt x="209" y="36"/>
                </a:lnTo>
                <a:lnTo>
                  <a:pt x="238" y="28"/>
                </a:lnTo>
                <a:lnTo>
                  <a:pt x="266" y="23"/>
                </a:lnTo>
                <a:lnTo>
                  <a:pt x="289" y="17"/>
                </a:lnTo>
                <a:lnTo>
                  <a:pt x="311" y="13"/>
                </a:lnTo>
                <a:lnTo>
                  <a:pt x="332" y="8"/>
                </a:lnTo>
                <a:lnTo>
                  <a:pt x="346" y="6"/>
                </a:lnTo>
                <a:lnTo>
                  <a:pt x="359" y="2"/>
                </a:lnTo>
                <a:lnTo>
                  <a:pt x="366" y="0"/>
                </a:lnTo>
                <a:lnTo>
                  <a:pt x="368" y="0"/>
                </a:lnTo>
                <a:lnTo>
                  <a:pt x="410" y="167"/>
                </a:lnTo>
                <a:lnTo>
                  <a:pt x="476" y="160"/>
                </a:lnTo>
                <a:lnTo>
                  <a:pt x="473" y="179"/>
                </a:lnTo>
                <a:lnTo>
                  <a:pt x="467" y="190"/>
                </a:lnTo>
                <a:lnTo>
                  <a:pt x="463" y="199"/>
                </a:lnTo>
                <a:lnTo>
                  <a:pt x="463" y="214"/>
                </a:lnTo>
                <a:lnTo>
                  <a:pt x="463" y="220"/>
                </a:lnTo>
                <a:lnTo>
                  <a:pt x="462" y="222"/>
                </a:lnTo>
                <a:lnTo>
                  <a:pt x="460" y="224"/>
                </a:lnTo>
                <a:lnTo>
                  <a:pt x="427" y="229"/>
                </a:lnTo>
                <a:lnTo>
                  <a:pt x="421" y="235"/>
                </a:lnTo>
                <a:lnTo>
                  <a:pt x="414" y="239"/>
                </a:lnTo>
                <a:lnTo>
                  <a:pt x="410" y="239"/>
                </a:lnTo>
                <a:lnTo>
                  <a:pt x="407" y="233"/>
                </a:lnTo>
                <a:lnTo>
                  <a:pt x="407" y="228"/>
                </a:lnTo>
                <a:lnTo>
                  <a:pt x="407" y="222"/>
                </a:lnTo>
                <a:lnTo>
                  <a:pt x="403" y="222"/>
                </a:lnTo>
                <a:lnTo>
                  <a:pt x="399" y="224"/>
                </a:lnTo>
                <a:lnTo>
                  <a:pt x="394" y="226"/>
                </a:lnTo>
                <a:lnTo>
                  <a:pt x="394" y="220"/>
                </a:lnTo>
                <a:lnTo>
                  <a:pt x="394" y="214"/>
                </a:lnTo>
                <a:lnTo>
                  <a:pt x="396" y="209"/>
                </a:lnTo>
                <a:lnTo>
                  <a:pt x="396" y="203"/>
                </a:lnTo>
                <a:lnTo>
                  <a:pt x="396" y="196"/>
                </a:lnTo>
                <a:lnTo>
                  <a:pt x="392" y="194"/>
                </a:lnTo>
                <a:lnTo>
                  <a:pt x="385" y="196"/>
                </a:lnTo>
                <a:lnTo>
                  <a:pt x="376" y="199"/>
                </a:lnTo>
                <a:lnTo>
                  <a:pt x="359" y="192"/>
                </a:lnTo>
                <a:lnTo>
                  <a:pt x="346" y="171"/>
                </a:lnTo>
                <a:lnTo>
                  <a:pt x="343" y="134"/>
                </a:lnTo>
                <a:lnTo>
                  <a:pt x="346" y="130"/>
                </a:lnTo>
                <a:lnTo>
                  <a:pt x="352" y="132"/>
                </a:lnTo>
                <a:lnTo>
                  <a:pt x="354" y="130"/>
                </a:lnTo>
                <a:lnTo>
                  <a:pt x="354" y="120"/>
                </a:lnTo>
                <a:lnTo>
                  <a:pt x="352" y="107"/>
                </a:lnTo>
                <a:lnTo>
                  <a:pt x="346" y="104"/>
                </a:lnTo>
                <a:lnTo>
                  <a:pt x="341" y="104"/>
                </a:lnTo>
                <a:lnTo>
                  <a:pt x="341" y="96"/>
                </a:lnTo>
                <a:lnTo>
                  <a:pt x="337" y="83"/>
                </a:lnTo>
                <a:lnTo>
                  <a:pt x="335" y="72"/>
                </a:lnTo>
                <a:lnTo>
                  <a:pt x="339" y="62"/>
                </a:lnTo>
                <a:lnTo>
                  <a:pt x="350" y="53"/>
                </a:lnTo>
                <a:lnTo>
                  <a:pt x="354" y="47"/>
                </a:lnTo>
                <a:lnTo>
                  <a:pt x="357" y="41"/>
                </a:lnTo>
                <a:lnTo>
                  <a:pt x="361" y="36"/>
                </a:lnTo>
                <a:lnTo>
                  <a:pt x="363" y="34"/>
                </a:lnTo>
                <a:lnTo>
                  <a:pt x="365" y="23"/>
                </a:lnTo>
                <a:lnTo>
                  <a:pt x="357" y="28"/>
                </a:lnTo>
                <a:lnTo>
                  <a:pt x="352" y="26"/>
                </a:lnTo>
                <a:lnTo>
                  <a:pt x="348" y="23"/>
                </a:lnTo>
                <a:lnTo>
                  <a:pt x="343" y="23"/>
                </a:lnTo>
                <a:lnTo>
                  <a:pt x="339" y="34"/>
                </a:lnTo>
                <a:lnTo>
                  <a:pt x="335" y="43"/>
                </a:lnTo>
                <a:lnTo>
                  <a:pt x="328" y="51"/>
                </a:lnTo>
                <a:lnTo>
                  <a:pt x="321" y="55"/>
                </a:lnTo>
                <a:lnTo>
                  <a:pt x="317" y="58"/>
                </a:lnTo>
                <a:lnTo>
                  <a:pt x="317" y="66"/>
                </a:lnTo>
                <a:lnTo>
                  <a:pt x="317" y="73"/>
                </a:lnTo>
                <a:lnTo>
                  <a:pt x="317" y="79"/>
                </a:lnTo>
                <a:lnTo>
                  <a:pt x="319" y="87"/>
                </a:lnTo>
                <a:lnTo>
                  <a:pt x="321" y="96"/>
                </a:lnTo>
                <a:lnTo>
                  <a:pt x="321" y="107"/>
                </a:lnTo>
                <a:lnTo>
                  <a:pt x="319" y="120"/>
                </a:lnTo>
                <a:lnTo>
                  <a:pt x="317" y="132"/>
                </a:lnTo>
                <a:lnTo>
                  <a:pt x="321" y="147"/>
                </a:lnTo>
                <a:lnTo>
                  <a:pt x="324" y="158"/>
                </a:lnTo>
                <a:lnTo>
                  <a:pt x="326" y="167"/>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4" name="Freeform 320">
            <a:extLst>
              <a:ext uri="{FF2B5EF4-FFF2-40B4-BE49-F238E27FC236}">
                <a16:creationId xmlns:a16="http://schemas.microsoft.com/office/drawing/2014/main" id="{96E17CCE-74C6-6A59-A2E6-140CCB2CCF16}"/>
              </a:ext>
            </a:extLst>
          </p:cNvPr>
          <p:cNvSpPr>
            <a:spLocks/>
          </p:cNvSpPr>
          <p:nvPr/>
        </p:nvSpPr>
        <p:spPr bwMode="auto">
          <a:xfrm>
            <a:off x="9034140" y="4167036"/>
            <a:ext cx="71975" cy="168294"/>
          </a:xfrm>
          <a:custGeom>
            <a:avLst/>
            <a:gdLst>
              <a:gd name="T0" fmla="*/ 0 w 55"/>
              <a:gd name="T1" fmla="*/ 2147483647 h 139"/>
              <a:gd name="T2" fmla="*/ 2147483647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0 h 139"/>
              <a:gd name="T12" fmla="*/ 2147483647 w 55"/>
              <a:gd name="T13" fmla="*/ 2147483647 h 139"/>
              <a:gd name="T14" fmla="*/ 2147483647 w 55"/>
              <a:gd name="T15" fmla="*/ 2147483647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0 w 55"/>
              <a:gd name="T77" fmla="*/ 2147483647 h 1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139"/>
              <a:gd name="T119" fmla="*/ 55 w 55"/>
              <a:gd name="T120" fmla="*/ 139 h 1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139">
                <a:moveTo>
                  <a:pt x="0" y="9"/>
                </a:move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lnTo>
                  <a:pt x="0" y="9"/>
                </a:lnTo>
                <a:close/>
              </a:path>
            </a:pathLst>
          </a:custGeom>
          <a:solidFill>
            <a:srgbClr val="94C83D"/>
          </a:solidFill>
          <a:ln w="635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5" name="Freeform 321">
            <a:extLst>
              <a:ext uri="{FF2B5EF4-FFF2-40B4-BE49-F238E27FC236}">
                <a16:creationId xmlns:a16="http://schemas.microsoft.com/office/drawing/2014/main" id="{F24C0108-D044-8FAA-3B11-1801AB443298}"/>
              </a:ext>
            </a:extLst>
          </p:cNvPr>
          <p:cNvSpPr>
            <a:spLocks/>
          </p:cNvSpPr>
          <p:nvPr/>
        </p:nvSpPr>
        <p:spPr bwMode="auto">
          <a:xfrm>
            <a:off x="9034140" y="4167036"/>
            <a:ext cx="71975" cy="168294"/>
          </a:xfrm>
          <a:custGeom>
            <a:avLst/>
            <a:gdLst>
              <a:gd name="T0" fmla="*/ 0 w 55"/>
              <a:gd name="T1" fmla="*/ 2147483647 h 139"/>
              <a:gd name="T2" fmla="*/ 0 w 55"/>
              <a:gd name="T3" fmla="*/ 2147483647 h 139"/>
              <a:gd name="T4" fmla="*/ 2147483647 w 55"/>
              <a:gd name="T5" fmla="*/ 2147483647 h 139"/>
              <a:gd name="T6" fmla="*/ 2147483647 w 55"/>
              <a:gd name="T7" fmla="*/ 2147483647 h 139"/>
              <a:gd name="T8" fmla="*/ 2147483647 w 55"/>
              <a:gd name="T9" fmla="*/ 2147483647 h 139"/>
              <a:gd name="T10" fmla="*/ 2147483647 w 55"/>
              <a:gd name="T11" fmla="*/ 2147483647 h 139"/>
              <a:gd name="T12" fmla="*/ 2147483647 w 55"/>
              <a:gd name="T13" fmla="*/ 0 h 139"/>
              <a:gd name="T14" fmla="*/ 2147483647 w 55"/>
              <a:gd name="T15" fmla="*/ 0 h 139"/>
              <a:gd name="T16" fmla="*/ 2147483647 w 55"/>
              <a:gd name="T17" fmla="*/ 2147483647 h 139"/>
              <a:gd name="T18" fmla="*/ 2147483647 w 55"/>
              <a:gd name="T19" fmla="*/ 2147483647 h 139"/>
              <a:gd name="T20" fmla="*/ 2147483647 w 55"/>
              <a:gd name="T21" fmla="*/ 2147483647 h 139"/>
              <a:gd name="T22" fmla="*/ 2147483647 w 55"/>
              <a:gd name="T23" fmla="*/ 2147483647 h 139"/>
              <a:gd name="T24" fmla="*/ 2147483647 w 55"/>
              <a:gd name="T25" fmla="*/ 2147483647 h 139"/>
              <a:gd name="T26" fmla="*/ 2147483647 w 55"/>
              <a:gd name="T27" fmla="*/ 2147483647 h 139"/>
              <a:gd name="T28" fmla="*/ 2147483647 w 55"/>
              <a:gd name="T29" fmla="*/ 2147483647 h 139"/>
              <a:gd name="T30" fmla="*/ 2147483647 w 55"/>
              <a:gd name="T31" fmla="*/ 2147483647 h 139"/>
              <a:gd name="T32" fmla="*/ 2147483647 w 55"/>
              <a:gd name="T33" fmla="*/ 2147483647 h 139"/>
              <a:gd name="T34" fmla="*/ 2147483647 w 55"/>
              <a:gd name="T35" fmla="*/ 2147483647 h 139"/>
              <a:gd name="T36" fmla="*/ 2147483647 w 55"/>
              <a:gd name="T37" fmla="*/ 2147483647 h 139"/>
              <a:gd name="T38" fmla="*/ 2147483647 w 55"/>
              <a:gd name="T39" fmla="*/ 2147483647 h 139"/>
              <a:gd name="T40" fmla="*/ 2147483647 w 55"/>
              <a:gd name="T41" fmla="*/ 2147483647 h 139"/>
              <a:gd name="T42" fmla="*/ 2147483647 w 55"/>
              <a:gd name="T43" fmla="*/ 2147483647 h 139"/>
              <a:gd name="T44" fmla="*/ 2147483647 w 55"/>
              <a:gd name="T45" fmla="*/ 2147483647 h 139"/>
              <a:gd name="T46" fmla="*/ 2147483647 w 55"/>
              <a:gd name="T47" fmla="*/ 2147483647 h 139"/>
              <a:gd name="T48" fmla="*/ 2147483647 w 55"/>
              <a:gd name="T49" fmla="*/ 2147483647 h 139"/>
              <a:gd name="T50" fmla="*/ 2147483647 w 55"/>
              <a:gd name="T51" fmla="*/ 2147483647 h 139"/>
              <a:gd name="T52" fmla="*/ 2147483647 w 55"/>
              <a:gd name="T53" fmla="*/ 2147483647 h 139"/>
              <a:gd name="T54" fmla="*/ 2147483647 w 55"/>
              <a:gd name="T55" fmla="*/ 2147483647 h 139"/>
              <a:gd name="T56" fmla="*/ 2147483647 w 55"/>
              <a:gd name="T57" fmla="*/ 2147483647 h 139"/>
              <a:gd name="T58" fmla="*/ 2147483647 w 55"/>
              <a:gd name="T59" fmla="*/ 2147483647 h 139"/>
              <a:gd name="T60" fmla="*/ 2147483647 w 55"/>
              <a:gd name="T61" fmla="*/ 2147483647 h 139"/>
              <a:gd name="T62" fmla="*/ 2147483647 w 55"/>
              <a:gd name="T63" fmla="*/ 2147483647 h 139"/>
              <a:gd name="T64" fmla="*/ 2147483647 w 55"/>
              <a:gd name="T65" fmla="*/ 2147483647 h 139"/>
              <a:gd name="T66" fmla="*/ 2147483647 w 55"/>
              <a:gd name="T67" fmla="*/ 2147483647 h 139"/>
              <a:gd name="T68" fmla="*/ 2147483647 w 55"/>
              <a:gd name="T69" fmla="*/ 2147483647 h 139"/>
              <a:gd name="T70" fmla="*/ 2147483647 w 55"/>
              <a:gd name="T71" fmla="*/ 2147483647 h 139"/>
              <a:gd name="T72" fmla="*/ 2147483647 w 55"/>
              <a:gd name="T73" fmla="*/ 2147483647 h 139"/>
              <a:gd name="T74" fmla="*/ 2147483647 w 55"/>
              <a:gd name="T75" fmla="*/ 2147483647 h 139"/>
              <a:gd name="T76" fmla="*/ 2147483647 w 55"/>
              <a:gd name="T77" fmla="*/ 2147483647 h 139"/>
              <a:gd name="T78" fmla="*/ 2147483647 w 55"/>
              <a:gd name="T79" fmla="*/ 2147483647 h 139"/>
              <a:gd name="T80" fmla="*/ 2147483647 w 55"/>
              <a:gd name="T81" fmla="*/ 2147483647 h 139"/>
              <a:gd name="T82" fmla="*/ 2147483647 w 55"/>
              <a:gd name="T83" fmla="*/ 2147483647 h 139"/>
              <a:gd name="T84" fmla="*/ 2147483647 w 55"/>
              <a:gd name="T85" fmla="*/ 2147483647 h 139"/>
              <a:gd name="T86" fmla="*/ 2147483647 w 55"/>
              <a:gd name="T87" fmla="*/ 2147483647 h 139"/>
              <a:gd name="T88" fmla="*/ 2147483647 w 55"/>
              <a:gd name="T89" fmla="*/ 2147483647 h 139"/>
              <a:gd name="T90" fmla="*/ 2147483647 w 55"/>
              <a:gd name="T91" fmla="*/ 2147483647 h 139"/>
              <a:gd name="T92" fmla="*/ 2147483647 w 55"/>
              <a:gd name="T93" fmla="*/ 2147483647 h 1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139"/>
              <a:gd name="T143" fmla="*/ 55 w 55"/>
              <a:gd name="T144" fmla="*/ 139 h 1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139">
                <a:moveTo>
                  <a:pt x="0" y="9"/>
                </a:moveTo>
                <a:lnTo>
                  <a:pt x="0" y="9"/>
                </a:lnTo>
                <a:lnTo>
                  <a:pt x="3" y="15"/>
                </a:lnTo>
                <a:lnTo>
                  <a:pt x="7" y="15"/>
                </a:lnTo>
                <a:lnTo>
                  <a:pt x="14" y="11"/>
                </a:lnTo>
                <a:lnTo>
                  <a:pt x="20" y="5"/>
                </a:lnTo>
                <a:lnTo>
                  <a:pt x="53" y="0"/>
                </a:lnTo>
                <a:lnTo>
                  <a:pt x="55" y="9"/>
                </a:lnTo>
                <a:lnTo>
                  <a:pt x="55" y="19"/>
                </a:lnTo>
                <a:lnTo>
                  <a:pt x="53" y="26"/>
                </a:lnTo>
                <a:lnTo>
                  <a:pt x="47" y="34"/>
                </a:lnTo>
                <a:lnTo>
                  <a:pt x="44" y="41"/>
                </a:lnTo>
                <a:lnTo>
                  <a:pt x="42" y="49"/>
                </a:lnTo>
                <a:lnTo>
                  <a:pt x="42" y="54"/>
                </a:lnTo>
                <a:lnTo>
                  <a:pt x="38" y="60"/>
                </a:lnTo>
                <a:lnTo>
                  <a:pt x="34" y="67"/>
                </a:lnTo>
                <a:lnTo>
                  <a:pt x="34" y="77"/>
                </a:lnTo>
                <a:lnTo>
                  <a:pt x="33" y="84"/>
                </a:lnTo>
                <a:lnTo>
                  <a:pt x="29" y="90"/>
                </a:lnTo>
                <a:lnTo>
                  <a:pt x="25" y="98"/>
                </a:lnTo>
                <a:lnTo>
                  <a:pt x="22" y="107"/>
                </a:lnTo>
                <a:lnTo>
                  <a:pt x="22" y="116"/>
                </a:lnTo>
                <a:lnTo>
                  <a:pt x="25" y="124"/>
                </a:lnTo>
                <a:lnTo>
                  <a:pt x="27" y="130"/>
                </a:lnTo>
                <a:lnTo>
                  <a:pt x="25" y="135"/>
                </a:lnTo>
                <a:lnTo>
                  <a:pt x="22" y="139"/>
                </a:lnTo>
                <a:lnTo>
                  <a:pt x="16" y="137"/>
                </a:lnTo>
                <a:lnTo>
                  <a:pt x="11" y="133"/>
                </a:lnTo>
                <a:lnTo>
                  <a:pt x="7" y="128"/>
                </a:lnTo>
                <a:lnTo>
                  <a:pt x="5" y="122"/>
                </a:lnTo>
                <a:lnTo>
                  <a:pt x="5" y="116"/>
                </a:lnTo>
                <a:lnTo>
                  <a:pt x="7" y="92"/>
                </a:lnTo>
                <a:lnTo>
                  <a:pt x="11" y="71"/>
                </a:lnTo>
                <a:lnTo>
                  <a:pt x="12" y="58"/>
                </a:lnTo>
                <a:lnTo>
                  <a:pt x="14" y="54"/>
                </a:lnTo>
                <a:lnTo>
                  <a:pt x="22" y="43"/>
                </a:lnTo>
                <a:lnTo>
                  <a:pt x="25" y="32"/>
                </a:lnTo>
                <a:lnTo>
                  <a:pt x="25" y="19"/>
                </a:lnTo>
                <a:lnTo>
                  <a:pt x="20" y="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196" name="Freeform 323">
            <a:extLst>
              <a:ext uri="{FF2B5EF4-FFF2-40B4-BE49-F238E27FC236}">
                <a16:creationId xmlns:a16="http://schemas.microsoft.com/office/drawing/2014/main" id="{D9F88030-8F7F-7EE9-01D1-558D473C7BB3}"/>
              </a:ext>
            </a:extLst>
          </p:cNvPr>
          <p:cNvSpPr>
            <a:spLocks/>
          </p:cNvSpPr>
          <p:nvPr/>
        </p:nvSpPr>
        <p:spPr bwMode="auto">
          <a:xfrm>
            <a:off x="3710043" y="3555972"/>
            <a:ext cx="816403" cy="979706"/>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2147483647 h 810"/>
              <a:gd name="T22" fmla="*/ 2147483647 w 621"/>
              <a:gd name="T23" fmla="*/ 0 h 810"/>
              <a:gd name="T24" fmla="*/ 0 w 621"/>
              <a:gd name="T25" fmla="*/ 2147483647 h 810"/>
              <a:gd name="T26" fmla="*/ 2147483647 w 621"/>
              <a:gd name="T27" fmla="*/ 2147483647 h 810"/>
              <a:gd name="T28" fmla="*/ 2147483647 w 621"/>
              <a:gd name="T29" fmla="*/ 2147483647 h 810"/>
              <a:gd name="T30" fmla="*/ 2147483647 w 621"/>
              <a:gd name="T31" fmla="*/ 2147483647 h 810"/>
              <a:gd name="T32" fmla="*/ 2147483647 w 621"/>
              <a:gd name="T33" fmla="*/ 2147483647 h 8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1"/>
              <a:gd name="T52" fmla="*/ 0 h 810"/>
              <a:gd name="T53" fmla="*/ 621 w 621"/>
              <a:gd name="T54" fmla="*/ 810 h 8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1" h="810">
                <a:moveTo>
                  <a:pt x="615" y="243"/>
                </a:moveTo>
                <a:lnTo>
                  <a:pt x="615" y="243"/>
                </a:ln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7" name="Freeform 325">
            <a:extLst>
              <a:ext uri="{FF2B5EF4-FFF2-40B4-BE49-F238E27FC236}">
                <a16:creationId xmlns:a16="http://schemas.microsoft.com/office/drawing/2014/main" id="{71D68146-AEF3-DB56-6A86-28C9CB2D5178}"/>
              </a:ext>
            </a:extLst>
          </p:cNvPr>
          <p:cNvSpPr>
            <a:spLocks/>
          </p:cNvSpPr>
          <p:nvPr/>
        </p:nvSpPr>
        <p:spPr bwMode="auto">
          <a:xfrm>
            <a:off x="2986180"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2147483647 h 1109"/>
              <a:gd name="T20" fmla="*/ 2147483647 w 688"/>
              <a:gd name="T21" fmla="*/ 0 h 1109"/>
              <a:gd name="T22" fmla="*/ 0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2147483647 w 688"/>
              <a:gd name="T49" fmla="*/ 2147483647 h 1109"/>
              <a:gd name="T50" fmla="*/ 2147483647 w 688"/>
              <a:gd name="T51" fmla="*/ 2147483647 h 1109"/>
              <a:gd name="T52" fmla="*/ 2147483647 w 688"/>
              <a:gd name="T53" fmla="*/ 2147483647 h 1109"/>
              <a:gd name="T54" fmla="*/ 2147483647 w 688"/>
              <a:gd name="T55" fmla="*/ 2147483647 h 1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8"/>
              <a:gd name="T85" fmla="*/ 0 h 1109"/>
              <a:gd name="T86" fmla="*/ 688 w 688"/>
              <a:gd name="T87" fmla="*/ 1109 h 1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8" h="1109">
                <a:moveTo>
                  <a:pt x="509" y="992"/>
                </a:moveTo>
                <a:lnTo>
                  <a:pt x="509" y="992"/>
                </a:ln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8" name="Freeform 327">
            <a:extLst>
              <a:ext uri="{FF2B5EF4-FFF2-40B4-BE49-F238E27FC236}">
                <a16:creationId xmlns:a16="http://schemas.microsoft.com/office/drawing/2014/main" id="{A85F37B0-4CBC-9FBE-81D4-374ABFBCDFE0}"/>
              </a:ext>
            </a:extLst>
          </p:cNvPr>
          <p:cNvSpPr>
            <a:spLocks/>
          </p:cNvSpPr>
          <p:nvPr/>
        </p:nvSpPr>
        <p:spPr bwMode="auto">
          <a:xfrm>
            <a:off x="3444766"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2147483647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2147483647 w 745"/>
              <a:gd name="T63" fmla="*/ 2147483647 h 900"/>
              <a:gd name="T64" fmla="*/ 2147483647 w 745"/>
              <a:gd name="T65" fmla="*/ 2147483647 h 900"/>
              <a:gd name="T66" fmla="*/ 2147483647 w 745"/>
              <a:gd name="T67" fmla="*/ 2147483647 h 900"/>
              <a:gd name="T68" fmla="*/ 2147483647 w 745"/>
              <a:gd name="T69" fmla="*/ 2147483647 h 900"/>
              <a:gd name="T70" fmla="*/ 2147483647 w 745"/>
              <a:gd name="T71" fmla="*/ 2147483647 h 900"/>
              <a:gd name="T72" fmla="*/ 2147483647 w 745"/>
              <a:gd name="T73" fmla="*/ 2147483647 h 900"/>
              <a:gd name="T74" fmla="*/ 2147483647 w 745"/>
              <a:gd name="T75" fmla="*/ 2147483647 h 900"/>
              <a:gd name="T76" fmla="*/ 0 w 745"/>
              <a:gd name="T77" fmla="*/ 2147483647 h 900"/>
              <a:gd name="T78" fmla="*/ 2147483647 w 745"/>
              <a:gd name="T79" fmla="*/ 2147483647 h 9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5"/>
              <a:gd name="T121" fmla="*/ 0 h 900"/>
              <a:gd name="T122" fmla="*/ 745 w 745"/>
              <a:gd name="T123" fmla="*/ 900 h 9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5" h="900">
                <a:moveTo>
                  <a:pt x="637" y="900"/>
                </a:moveTo>
                <a:lnTo>
                  <a:pt x="637" y="900"/>
                </a:ln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199" name="Freeform 329">
            <a:extLst>
              <a:ext uri="{FF2B5EF4-FFF2-40B4-BE49-F238E27FC236}">
                <a16:creationId xmlns:a16="http://schemas.microsoft.com/office/drawing/2014/main" id="{A19650E4-9394-283D-106D-AFE2AE00AB2A}"/>
              </a:ext>
            </a:extLst>
          </p:cNvPr>
          <p:cNvSpPr>
            <a:spLocks/>
          </p:cNvSpPr>
          <p:nvPr/>
        </p:nvSpPr>
        <p:spPr bwMode="auto">
          <a:xfrm>
            <a:off x="2490582"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42"/>
              <a:gd name="T175" fmla="*/ 0 h 1561"/>
              <a:gd name="T176" fmla="*/ 842 w 842"/>
              <a:gd name="T177" fmla="*/ 1561 h 156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0" name="Freeform 331">
            <a:extLst>
              <a:ext uri="{FF2B5EF4-FFF2-40B4-BE49-F238E27FC236}">
                <a16:creationId xmlns:a16="http://schemas.microsoft.com/office/drawing/2014/main" id="{4285EBD0-D240-3C16-8100-890B8D69044A}"/>
              </a:ext>
            </a:extLst>
          </p:cNvPr>
          <p:cNvSpPr>
            <a:spLocks/>
          </p:cNvSpPr>
          <p:nvPr/>
        </p:nvSpPr>
        <p:spPr bwMode="auto">
          <a:xfrm>
            <a:off x="2583120" y="2550219"/>
            <a:ext cx="1135151" cy="925611"/>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0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2147483647 w 863"/>
              <a:gd name="T91" fmla="*/ 2147483647 h 767"/>
              <a:gd name="T92" fmla="*/ 2147483647 w 863"/>
              <a:gd name="T93" fmla="*/ 2147483647 h 767"/>
              <a:gd name="T94" fmla="*/ 2147483647 w 863"/>
              <a:gd name="T95" fmla="*/ 2147483647 h 767"/>
              <a:gd name="T96" fmla="*/ 2147483647 w 863"/>
              <a:gd name="T97" fmla="*/ 2147483647 h 767"/>
              <a:gd name="T98" fmla="*/ 2147483647 w 863"/>
              <a:gd name="T99" fmla="*/ 2147483647 h 767"/>
              <a:gd name="T100" fmla="*/ 2147483647 w 863"/>
              <a:gd name="T101" fmla="*/ 2147483647 h 767"/>
              <a:gd name="T102" fmla="*/ 2147483647 w 863"/>
              <a:gd name="T103" fmla="*/ 2147483647 h 767"/>
              <a:gd name="T104" fmla="*/ 2147483647 w 863"/>
              <a:gd name="T105" fmla="*/ 2147483647 h 767"/>
              <a:gd name="T106" fmla="*/ 0 w 863"/>
              <a:gd name="T107" fmla="*/ 2147483647 h 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3"/>
              <a:gd name="T163" fmla="*/ 0 h 767"/>
              <a:gd name="T164" fmla="*/ 863 w 863"/>
              <a:gd name="T165" fmla="*/ 767 h 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1" name="Freeform 333">
            <a:extLst>
              <a:ext uri="{FF2B5EF4-FFF2-40B4-BE49-F238E27FC236}">
                <a16:creationId xmlns:a16="http://schemas.microsoft.com/office/drawing/2014/main" id="{DAC8594B-1279-14CA-3AF6-D2888A130080}"/>
              </a:ext>
            </a:extLst>
          </p:cNvPr>
          <p:cNvSpPr>
            <a:spLocks/>
          </p:cNvSpPr>
          <p:nvPr/>
        </p:nvSpPr>
        <p:spPr bwMode="auto">
          <a:xfrm>
            <a:off x="2852514" y="2127482"/>
            <a:ext cx="950070"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2147483647 h 560"/>
              <a:gd name="T30" fmla="*/ 2147483647 w 722"/>
              <a:gd name="T31" fmla="*/ 2147483647 h 560"/>
              <a:gd name="T32" fmla="*/ 2147483647 w 722"/>
              <a:gd name="T33" fmla="*/ 0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2147483647 w 722"/>
              <a:gd name="T101" fmla="*/ 2147483647 h 560"/>
              <a:gd name="T102" fmla="*/ 2147483647 w 722"/>
              <a:gd name="T103" fmla="*/ 2147483647 h 560"/>
              <a:gd name="T104" fmla="*/ 2147483647 w 722"/>
              <a:gd name="T105" fmla="*/ 2147483647 h 560"/>
              <a:gd name="T106" fmla="*/ 2147483647 w 722"/>
              <a:gd name="T107" fmla="*/ 2147483647 h 560"/>
              <a:gd name="T108" fmla="*/ 2147483647 w 722"/>
              <a:gd name="T109" fmla="*/ 2147483647 h 560"/>
              <a:gd name="T110" fmla="*/ 2147483647 w 722"/>
              <a:gd name="T111" fmla="*/ 2147483647 h 560"/>
              <a:gd name="T112" fmla="*/ 2147483647 w 722"/>
              <a:gd name="T113" fmla="*/ 2147483647 h 560"/>
              <a:gd name="T114" fmla="*/ 2147483647 w 722"/>
              <a:gd name="T115" fmla="*/ 2147483647 h 560"/>
              <a:gd name="T116" fmla="*/ 2147483647 w 722"/>
              <a:gd name="T117" fmla="*/ 2147483647 h 560"/>
              <a:gd name="T118" fmla="*/ 2147483647 w 722"/>
              <a:gd name="T119" fmla="*/ 2147483647 h 560"/>
              <a:gd name="T120" fmla="*/ 2147483647 w 722"/>
              <a:gd name="T121" fmla="*/ 2147483647 h 5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2"/>
              <a:gd name="T184" fmla="*/ 0 h 560"/>
              <a:gd name="T185" fmla="*/ 722 w 722"/>
              <a:gd name="T186" fmla="*/ 560 h 5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2" h="560">
                <a:moveTo>
                  <a:pt x="34" y="361"/>
                </a:moveTo>
                <a:lnTo>
                  <a:pt x="34" y="361"/>
                </a:ln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2" name="Freeform 335">
            <a:extLst>
              <a:ext uri="{FF2B5EF4-FFF2-40B4-BE49-F238E27FC236}">
                <a16:creationId xmlns:a16="http://schemas.microsoft.com/office/drawing/2014/main" id="{3C0A5175-8FEC-66E5-1712-6C99B3AB9D26}"/>
              </a:ext>
            </a:extLst>
          </p:cNvPr>
          <p:cNvSpPr>
            <a:spLocks/>
          </p:cNvSpPr>
          <p:nvPr/>
        </p:nvSpPr>
        <p:spPr bwMode="auto">
          <a:xfrm>
            <a:off x="3874557" y="2333842"/>
            <a:ext cx="1431276" cy="903574"/>
          </a:xfrm>
          <a:custGeom>
            <a:avLst/>
            <a:gdLst>
              <a:gd name="T0" fmla="*/ 2147483647 w 1087"/>
              <a:gd name="T1" fmla="*/ 2147483647 h 748"/>
              <a:gd name="T2" fmla="*/ 0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7"/>
              <a:gd name="T130" fmla="*/ 0 h 748"/>
              <a:gd name="T131" fmla="*/ 1087 w 1087"/>
              <a:gd name="T132" fmla="*/ 748 h 7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7" h="748">
                <a:moveTo>
                  <a:pt x="30" y="0"/>
                </a:moveTo>
                <a:lnTo>
                  <a:pt x="30" y="0"/>
                </a:ln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3" name="Freeform 338">
            <a:extLst>
              <a:ext uri="{FF2B5EF4-FFF2-40B4-BE49-F238E27FC236}">
                <a16:creationId xmlns:a16="http://schemas.microsoft.com/office/drawing/2014/main" id="{70290DF3-4F76-862E-1070-4B3581D9554F}"/>
              </a:ext>
            </a:extLst>
          </p:cNvPr>
          <p:cNvSpPr>
            <a:spLocks/>
          </p:cNvSpPr>
          <p:nvPr/>
        </p:nvSpPr>
        <p:spPr bwMode="auto">
          <a:xfrm>
            <a:off x="6570538" y="5337074"/>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2147483647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7"/>
              <a:gd name="T151" fmla="*/ 0 h 567"/>
              <a:gd name="T152" fmla="*/ 597 w 597"/>
              <a:gd name="T153" fmla="*/ 567 h 5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7" h="567">
                <a:moveTo>
                  <a:pt x="249" y="479"/>
                </a:move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4" name="Freeform 341">
            <a:extLst>
              <a:ext uri="{FF2B5EF4-FFF2-40B4-BE49-F238E27FC236}">
                <a16:creationId xmlns:a16="http://schemas.microsoft.com/office/drawing/2014/main" id="{3555E01A-26E1-0947-E2FC-0DEF6769D205}"/>
              </a:ext>
            </a:extLst>
          </p:cNvPr>
          <p:cNvSpPr>
            <a:spLocks/>
          </p:cNvSpPr>
          <p:nvPr/>
        </p:nvSpPr>
        <p:spPr bwMode="auto">
          <a:xfrm>
            <a:off x="4676566" y="4722004"/>
            <a:ext cx="1990625"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2147483647 w 1513"/>
              <a:gd name="T113" fmla="*/ 2147483647 h 1530"/>
              <a:gd name="T114" fmla="*/ 2147483647 w 1513"/>
              <a:gd name="T115" fmla="*/ 2147483647 h 1530"/>
              <a:gd name="T116" fmla="*/ 2147483647 w 1513"/>
              <a:gd name="T117" fmla="*/ 2147483647 h 1530"/>
              <a:gd name="T118" fmla="*/ 2147483647 w 1513"/>
              <a:gd name="T119" fmla="*/ 2147483647 h 15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3"/>
              <a:gd name="T181" fmla="*/ 0 h 1530"/>
              <a:gd name="T182" fmla="*/ 1513 w 1513"/>
              <a:gd name="T183" fmla="*/ 1530 h 15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3" h="1530">
                <a:moveTo>
                  <a:pt x="1466" y="999"/>
                </a:moveTo>
                <a:lnTo>
                  <a:pt x="1466" y="999"/>
                </a:ln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0" y="623"/>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r>
              <a:rPr lang="en-US" dirty="0">
                <a:latin typeface="Times"/>
              </a:rPr>
              <a:t> </a:t>
            </a:r>
          </a:p>
        </p:txBody>
      </p:sp>
      <p:sp>
        <p:nvSpPr>
          <p:cNvPr id="205" name="Freeform 342">
            <a:extLst>
              <a:ext uri="{FF2B5EF4-FFF2-40B4-BE49-F238E27FC236}">
                <a16:creationId xmlns:a16="http://schemas.microsoft.com/office/drawing/2014/main" id="{8F66CE68-D5A6-EB36-CAA4-11859BACB401}"/>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6" name="Line 343">
            <a:extLst>
              <a:ext uri="{FF2B5EF4-FFF2-40B4-BE49-F238E27FC236}">
                <a16:creationId xmlns:a16="http://schemas.microsoft.com/office/drawing/2014/main" id="{891817C9-6DC3-9A34-B6BD-EA3986DAFD1F}"/>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7" name="Freeform 345">
            <a:extLst>
              <a:ext uri="{FF2B5EF4-FFF2-40B4-BE49-F238E27FC236}">
                <a16:creationId xmlns:a16="http://schemas.microsoft.com/office/drawing/2014/main" id="{5A217809-8577-5DCA-FB5C-72891880E971}"/>
              </a:ext>
            </a:extLst>
          </p:cNvPr>
          <p:cNvSpPr>
            <a:spLocks/>
          </p:cNvSpPr>
          <p:nvPr/>
        </p:nvSpPr>
        <p:spPr bwMode="auto">
          <a:xfrm>
            <a:off x="6948920" y="5337074"/>
            <a:ext cx="312579" cy="464810"/>
          </a:xfrm>
          <a:custGeom>
            <a:avLst/>
            <a:gdLst>
              <a:gd name="T0" fmla="*/ 2147483647 w 236"/>
              <a:gd name="T1" fmla="*/ 2147483647 h 385"/>
              <a:gd name="T2" fmla="*/ 2147483647 w 236"/>
              <a:gd name="T3" fmla="*/ 2147483647 h 385"/>
              <a:gd name="T4" fmla="*/ 2147483647 w 236"/>
              <a:gd name="T5" fmla="*/ 2147483647 h 385"/>
              <a:gd name="T6" fmla="*/ 2147483647 w 236"/>
              <a:gd name="T7" fmla="*/ 2147483647 h 385"/>
              <a:gd name="T8" fmla="*/ 2147483647 w 236"/>
              <a:gd name="T9" fmla="*/ 2147483647 h 385"/>
              <a:gd name="T10" fmla="*/ 2147483647 w 236"/>
              <a:gd name="T11" fmla="*/ 2147483647 h 385"/>
              <a:gd name="T12" fmla="*/ 2147483647 w 236"/>
              <a:gd name="T13" fmla="*/ 2147483647 h 385"/>
              <a:gd name="T14" fmla="*/ 2147483647 w 236"/>
              <a:gd name="T15" fmla="*/ 2147483647 h 385"/>
              <a:gd name="T16" fmla="*/ 2147483647 w 236"/>
              <a:gd name="T17" fmla="*/ 2147483647 h 385"/>
              <a:gd name="T18" fmla="*/ 2147483647 w 236"/>
              <a:gd name="T19" fmla="*/ 2147483647 h 385"/>
              <a:gd name="T20" fmla="*/ 2147483647 w 236"/>
              <a:gd name="T21" fmla="*/ 2147483647 h 385"/>
              <a:gd name="T22" fmla="*/ 2147483647 w 236"/>
              <a:gd name="T23" fmla="*/ 2147483647 h 385"/>
              <a:gd name="T24" fmla="*/ 2147483647 w 236"/>
              <a:gd name="T25" fmla="*/ 2147483647 h 385"/>
              <a:gd name="T26" fmla="*/ 2147483647 w 236"/>
              <a:gd name="T27" fmla="*/ 2147483647 h 385"/>
              <a:gd name="T28" fmla="*/ 2147483647 w 236"/>
              <a:gd name="T29" fmla="*/ 2147483647 h 385"/>
              <a:gd name="T30" fmla="*/ 2147483647 w 236"/>
              <a:gd name="T31" fmla="*/ 2147483647 h 385"/>
              <a:gd name="T32" fmla="*/ 2147483647 w 236"/>
              <a:gd name="T33" fmla="*/ 2147483647 h 385"/>
              <a:gd name="T34" fmla="*/ 2147483647 w 236"/>
              <a:gd name="T35" fmla="*/ 2147483647 h 385"/>
              <a:gd name="T36" fmla="*/ 0 w 236"/>
              <a:gd name="T37" fmla="*/ 2147483647 h 385"/>
              <a:gd name="T38" fmla="*/ 0 w 236"/>
              <a:gd name="T39" fmla="*/ 2147483647 h 385"/>
              <a:gd name="T40" fmla="*/ 2147483647 w 236"/>
              <a:gd name="T41" fmla="*/ 2147483647 h 385"/>
              <a:gd name="T42" fmla="*/ 2147483647 w 236"/>
              <a:gd name="T43" fmla="*/ 2147483647 h 385"/>
              <a:gd name="T44" fmla="*/ 2147483647 w 236"/>
              <a:gd name="T45" fmla="*/ 2147483647 h 385"/>
              <a:gd name="T46" fmla="*/ 2147483647 w 236"/>
              <a:gd name="T47" fmla="*/ 2147483647 h 385"/>
              <a:gd name="T48" fmla="*/ 2147483647 w 236"/>
              <a:gd name="T49" fmla="*/ 2147483647 h 385"/>
              <a:gd name="T50" fmla="*/ 2147483647 w 236"/>
              <a:gd name="T51" fmla="*/ 2147483647 h 385"/>
              <a:gd name="T52" fmla="*/ 2147483647 w 236"/>
              <a:gd name="T53" fmla="*/ 2147483647 h 385"/>
              <a:gd name="T54" fmla="*/ 2147483647 w 236"/>
              <a:gd name="T55" fmla="*/ 2147483647 h 385"/>
              <a:gd name="T56" fmla="*/ 2147483647 w 236"/>
              <a:gd name="T57" fmla="*/ 2147483647 h 385"/>
              <a:gd name="T58" fmla="*/ 2147483647 w 236"/>
              <a:gd name="T59" fmla="*/ 2147483647 h 385"/>
              <a:gd name="T60" fmla="*/ 2147483647 w 236"/>
              <a:gd name="T61" fmla="*/ 2147483647 h 385"/>
              <a:gd name="T62" fmla="*/ 2147483647 w 236"/>
              <a:gd name="T63" fmla="*/ 2147483647 h 385"/>
              <a:gd name="T64" fmla="*/ 2147483647 w 236"/>
              <a:gd name="T65" fmla="*/ 2147483647 h 385"/>
              <a:gd name="T66" fmla="*/ 2147483647 w 236"/>
              <a:gd name="T67" fmla="*/ 2147483647 h 385"/>
              <a:gd name="T68" fmla="*/ 2147483647 w 236"/>
              <a:gd name="T69" fmla="*/ 2147483647 h 385"/>
              <a:gd name="T70" fmla="*/ 2147483647 w 236"/>
              <a:gd name="T71" fmla="*/ 2147483647 h 385"/>
              <a:gd name="T72" fmla="*/ 2147483647 w 236"/>
              <a:gd name="T73" fmla="*/ 2147483647 h 385"/>
              <a:gd name="T74" fmla="*/ 2147483647 w 236"/>
              <a:gd name="T75" fmla="*/ 2147483647 h 385"/>
              <a:gd name="T76" fmla="*/ 2147483647 w 236"/>
              <a:gd name="T77" fmla="*/ 2147483647 h 385"/>
              <a:gd name="T78" fmla="*/ 2147483647 w 236"/>
              <a:gd name="T79" fmla="*/ 2147483647 h 385"/>
              <a:gd name="T80" fmla="*/ 2147483647 w 236"/>
              <a:gd name="T81" fmla="*/ 2147483647 h 385"/>
              <a:gd name="T82" fmla="*/ 2147483647 w 236"/>
              <a:gd name="T83" fmla="*/ 2147483647 h 385"/>
              <a:gd name="T84" fmla="*/ 2147483647 w 236"/>
              <a:gd name="T85" fmla="*/ 2147483647 h 385"/>
              <a:gd name="T86" fmla="*/ 2147483647 w 236"/>
              <a:gd name="T87" fmla="*/ 2147483647 h 385"/>
              <a:gd name="T88" fmla="*/ 2147483647 w 236"/>
              <a:gd name="T89" fmla="*/ 2147483647 h 385"/>
              <a:gd name="T90" fmla="*/ 2147483647 w 236"/>
              <a:gd name="T91" fmla="*/ 2147483647 h 385"/>
              <a:gd name="T92" fmla="*/ 2147483647 w 236"/>
              <a:gd name="T93" fmla="*/ 2147483647 h 385"/>
              <a:gd name="T94" fmla="*/ 2147483647 w 236"/>
              <a:gd name="T95" fmla="*/ 2147483647 h 385"/>
              <a:gd name="T96" fmla="*/ 2147483647 w 236"/>
              <a:gd name="T97" fmla="*/ 2147483647 h 385"/>
              <a:gd name="T98" fmla="*/ 2147483647 w 236"/>
              <a:gd name="T99" fmla="*/ 2147483647 h 385"/>
              <a:gd name="T100" fmla="*/ 2147483647 w 236"/>
              <a:gd name="T101" fmla="*/ 2147483647 h 385"/>
              <a:gd name="T102" fmla="*/ 2147483647 w 236"/>
              <a:gd name="T103" fmla="*/ 2147483647 h 385"/>
              <a:gd name="T104" fmla="*/ 2147483647 w 236"/>
              <a:gd name="T105" fmla="*/ 2147483647 h 385"/>
              <a:gd name="T106" fmla="*/ 2147483647 w 236"/>
              <a:gd name="T107" fmla="*/ 2147483647 h 385"/>
              <a:gd name="T108" fmla="*/ 2147483647 w 236"/>
              <a:gd name="T109" fmla="*/ 2147483647 h 385"/>
              <a:gd name="T110" fmla="*/ 2147483647 w 236"/>
              <a:gd name="T111" fmla="*/ 2147483647 h 385"/>
              <a:gd name="T112" fmla="*/ 2147483647 w 236"/>
              <a:gd name="T113" fmla="*/ 0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6"/>
              <a:gd name="T172" fmla="*/ 0 h 385"/>
              <a:gd name="T173" fmla="*/ 236 w 236"/>
              <a:gd name="T174" fmla="*/ 385 h 3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6" h="385">
                <a:moveTo>
                  <a:pt x="236" y="385"/>
                </a:moveTo>
                <a:lnTo>
                  <a:pt x="236" y="385"/>
                </a:lnTo>
                <a:lnTo>
                  <a:pt x="227" y="361"/>
                </a:lnTo>
                <a:lnTo>
                  <a:pt x="217" y="348"/>
                </a:lnTo>
                <a:lnTo>
                  <a:pt x="208" y="338"/>
                </a:lnTo>
                <a:lnTo>
                  <a:pt x="203" y="321"/>
                </a:lnTo>
                <a:lnTo>
                  <a:pt x="205" y="312"/>
                </a:lnTo>
                <a:lnTo>
                  <a:pt x="208" y="302"/>
                </a:lnTo>
                <a:lnTo>
                  <a:pt x="210" y="293"/>
                </a:lnTo>
                <a:lnTo>
                  <a:pt x="212" y="280"/>
                </a:lnTo>
                <a:lnTo>
                  <a:pt x="7" y="289"/>
                </a:lnTo>
                <a:lnTo>
                  <a:pt x="7" y="284"/>
                </a:lnTo>
                <a:lnTo>
                  <a:pt x="7" y="280"/>
                </a:lnTo>
                <a:lnTo>
                  <a:pt x="5" y="276"/>
                </a:lnTo>
                <a:lnTo>
                  <a:pt x="1" y="274"/>
                </a:lnTo>
                <a:lnTo>
                  <a:pt x="0" y="270"/>
                </a:lnTo>
                <a:lnTo>
                  <a:pt x="0" y="265"/>
                </a:lnTo>
                <a:lnTo>
                  <a:pt x="1" y="257"/>
                </a:lnTo>
                <a:lnTo>
                  <a:pt x="5" y="254"/>
                </a:lnTo>
                <a:lnTo>
                  <a:pt x="7" y="248"/>
                </a:lnTo>
                <a:lnTo>
                  <a:pt x="7" y="239"/>
                </a:lnTo>
                <a:lnTo>
                  <a:pt x="5" y="229"/>
                </a:lnTo>
                <a:lnTo>
                  <a:pt x="9" y="229"/>
                </a:lnTo>
                <a:lnTo>
                  <a:pt x="9" y="203"/>
                </a:lnTo>
                <a:lnTo>
                  <a:pt x="16" y="203"/>
                </a:lnTo>
                <a:lnTo>
                  <a:pt x="27" y="175"/>
                </a:lnTo>
                <a:lnTo>
                  <a:pt x="36" y="161"/>
                </a:lnTo>
                <a:lnTo>
                  <a:pt x="44" y="152"/>
                </a:lnTo>
                <a:lnTo>
                  <a:pt x="45" y="143"/>
                </a:lnTo>
                <a:lnTo>
                  <a:pt x="53" y="128"/>
                </a:lnTo>
                <a:lnTo>
                  <a:pt x="54" y="114"/>
                </a:lnTo>
                <a:lnTo>
                  <a:pt x="60" y="107"/>
                </a:lnTo>
                <a:lnTo>
                  <a:pt x="69" y="103"/>
                </a:lnTo>
                <a:lnTo>
                  <a:pt x="69" y="96"/>
                </a:lnTo>
                <a:lnTo>
                  <a:pt x="64" y="92"/>
                </a:lnTo>
                <a:lnTo>
                  <a:pt x="62" y="86"/>
                </a:lnTo>
                <a:lnTo>
                  <a:pt x="58" y="81"/>
                </a:lnTo>
                <a:lnTo>
                  <a:pt x="51" y="77"/>
                </a:lnTo>
                <a:lnTo>
                  <a:pt x="47" y="58"/>
                </a:lnTo>
                <a:lnTo>
                  <a:pt x="45" y="47"/>
                </a:lnTo>
                <a:lnTo>
                  <a:pt x="45" y="41"/>
                </a:lnTo>
                <a:lnTo>
                  <a:pt x="38" y="39"/>
                </a:lnTo>
                <a:lnTo>
                  <a:pt x="42" y="30"/>
                </a:lnTo>
                <a:lnTo>
                  <a:pt x="45" y="24"/>
                </a:lnTo>
                <a:lnTo>
                  <a:pt x="49" y="19"/>
                </a:lnTo>
                <a:lnTo>
                  <a:pt x="51" y="15"/>
                </a:lnTo>
                <a:lnTo>
                  <a:pt x="36" y="15"/>
                </a:lnTo>
                <a:lnTo>
                  <a:pt x="36" y="0"/>
                </a:lnTo>
              </a:path>
            </a:pathLst>
          </a:custGeom>
          <a:solidFill>
            <a:srgbClr val="94C83D"/>
          </a:solid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8" name="Freeform 346">
            <a:extLst>
              <a:ext uri="{FF2B5EF4-FFF2-40B4-BE49-F238E27FC236}">
                <a16:creationId xmlns:a16="http://schemas.microsoft.com/office/drawing/2014/main" id="{D379EF82-B6F9-DD71-E010-D7A81F94BE85}"/>
              </a:ext>
            </a:extLst>
          </p:cNvPr>
          <p:cNvSpPr>
            <a:spLocks/>
          </p:cNvSpPr>
          <p:nvPr/>
        </p:nvSpPr>
        <p:spPr bwMode="auto">
          <a:xfrm>
            <a:off x="6570538" y="5337074"/>
            <a:ext cx="427737" cy="2004"/>
          </a:xfrm>
          <a:custGeom>
            <a:avLst/>
            <a:gdLst>
              <a:gd name="T0" fmla="*/ 2147483647 w 324"/>
              <a:gd name="T1" fmla="*/ 0 h 2"/>
              <a:gd name="T2" fmla="*/ 0 w 324"/>
              <a:gd name="T3" fmla="*/ 2147483647 h 2"/>
              <a:gd name="T4" fmla="*/ 2147483647 w 324"/>
              <a:gd name="T5" fmla="*/ 0 h 2"/>
              <a:gd name="T6" fmla="*/ 0 60000 65536"/>
              <a:gd name="T7" fmla="*/ 0 60000 65536"/>
              <a:gd name="T8" fmla="*/ 0 60000 65536"/>
              <a:gd name="T9" fmla="*/ 0 w 324"/>
              <a:gd name="T10" fmla="*/ 0 h 2"/>
              <a:gd name="T11" fmla="*/ 324 w 324"/>
              <a:gd name="T12" fmla="*/ 2 h 2"/>
            </a:gdLst>
            <a:ahLst/>
            <a:cxnLst>
              <a:cxn ang="T6">
                <a:pos x="T0" y="T1"/>
              </a:cxn>
              <a:cxn ang="T7">
                <a:pos x="T2" y="T3"/>
              </a:cxn>
              <a:cxn ang="T8">
                <a:pos x="T4" y="T5"/>
              </a:cxn>
            </a:cxnLst>
            <a:rect l="T9" t="T10" r="T11" b="T12"/>
            <a:pathLst>
              <a:path w="324" h="2">
                <a:moveTo>
                  <a:pt x="324" y="0"/>
                </a:moveTo>
                <a:lnTo>
                  <a:pt x="0" y="2"/>
                </a:lnTo>
                <a:lnTo>
                  <a:pt x="324" y="0"/>
                </a:lnTo>
                <a:close/>
              </a:path>
            </a:pathLst>
          </a:custGeom>
          <a:solidFill>
            <a:srgbClr val="94C83D"/>
          </a:solidFill>
          <a:ln w="9525">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09" name="Line 347">
            <a:extLst>
              <a:ext uri="{FF2B5EF4-FFF2-40B4-BE49-F238E27FC236}">
                <a16:creationId xmlns:a16="http://schemas.microsoft.com/office/drawing/2014/main" id="{407A11D2-E252-7063-E3C5-C6E7DEF5BD08}"/>
              </a:ext>
            </a:extLst>
          </p:cNvPr>
          <p:cNvSpPr>
            <a:spLocks noChangeShapeType="1"/>
          </p:cNvSpPr>
          <p:nvPr/>
        </p:nvSpPr>
        <p:spPr bwMode="auto">
          <a:xfrm flipH="1">
            <a:off x="6570538" y="5337074"/>
            <a:ext cx="427737" cy="2004"/>
          </a:xfrm>
          <a:prstGeom prst="line">
            <a:avLst/>
          </a:prstGeom>
          <a:noFill/>
          <a:ln w="0">
            <a:solidFill>
              <a:schemeClr val="bg1">
                <a:lumMod val="75000"/>
              </a:schemeClr>
            </a:solidFill>
            <a:round/>
            <a:headEnd/>
            <a:tailEnd/>
          </a:ln>
        </p:spPr>
        <p:txBody>
          <a:bodyPr lIns="86493" tIns="43247" rIns="86493" bIns="43247"/>
          <a:lstStyle/>
          <a:p>
            <a:pPr eaLnBrk="0" hangingPunct="0">
              <a:defRPr/>
            </a:pPr>
            <a:endParaRPr lang="en-US" dirty="0">
              <a:latin typeface="Times"/>
            </a:endParaRPr>
          </a:p>
        </p:txBody>
      </p:sp>
      <p:sp>
        <p:nvSpPr>
          <p:cNvPr id="210" name="Freeform 359">
            <a:extLst>
              <a:ext uri="{FF2B5EF4-FFF2-40B4-BE49-F238E27FC236}">
                <a16:creationId xmlns:a16="http://schemas.microsoft.com/office/drawing/2014/main" id="{1DDC72DA-1E08-9521-ADC9-3A6BA7A99A2F}"/>
              </a:ext>
            </a:extLst>
          </p:cNvPr>
          <p:cNvSpPr>
            <a:spLocks/>
          </p:cNvSpPr>
          <p:nvPr/>
        </p:nvSpPr>
        <p:spPr bwMode="auto">
          <a:xfrm>
            <a:off x="2838677" y="6011475"/>
            <a:ext cx="94596" cy="58102"/>
          </a:xfrm>
          <a:custGeom>
            <a:avLst/>
            <a:gdLst>
              <a:gd name="T0" fmla="*/ 2147483647 w 72"/>
              <a:gd name="T1" fmla="*/ 2147483647 h 48"/>
              <a:gd name="T2" fmla="*/ 2147483647 w 72"/>
              <a:gd name="T3" fmla="*/ 2147483647 h 48"/>
              <a:gd name="T4" fmla="*/ 2147483647 w 72"/>
              <a:gd name="T5" fmla="*/ 2147483647 h 48"/>
              <a:gd name="T6" fmla="*/ 2147483647 w 72"/>
              <a:gd name="T7" fmla="*/ 2147483647 h 48"/>
              <a:gd name="T8" fmla="*/ 2147483647 w 72"/>
              <a:gd name="T9" fmla="*/ 2147483647 h 48"/>
              <a:gd name="T10" fmla="*/ 2147483647 w 72"/>
              <a:gd name="T11" fmla="*/ 2147483647 h 48"/>
              <a:gd name="T12" fmla="*/ 2147483647 w 72"/>
              <a:gd name="T13" fmla="*/ 2147483647 h 48"/>
              <a:gd name="T14" fmla="*/ 2147483647 w 72"/>
              <a:gd name="T15" fmla="*/ 2147483647 h 48"/>
              <a:gd name="T16" fmla="*/ 2147483647 w 72"/>
              <a:gd name="T17" fmla="*/ 2147483647 h 48"/>
              <a:gd name="T18" fmla="*/ 2147483647 w 72"/>
              <a:gd name="T19" fmla="*/ 2147483647 h 48"/>
              <a:gd name="T20" fmla="*/ 2147483647 w 72"/>
              <a:gd name="T21" fmla="*/ 2147483647 h 48"/>
              <a:gd name="T22" fmla="*/ 2147483647 w 72"/>
              <a:gd name="T23" fmla="*/ 2147483647 h 48"/>
              <a:gd name="T24" fmla="*/ 2147483647 w 72"/>
              <a:gd name="T25" fmla="*/ 2147483647 h 48"/>
              <a:gd name="T26" fmla="*/ 2147483647 w 72"/>
              <a:gd name="T27" fmla="*/ 2147483647 h 48"/>
              <a:gd name="T28" fmla="*/ 2147483647 w 72"/>
              <a:gd name="T29" fmla="*/ 2147483647 h 48"/>
              <a:gd name="T30" fmla="*/ 2147483647 w 72"/>
              <a:gd name="T31" fmla="*/ 2147483647 h 48"/>
              <a:gd name="T32" fmla="*/ 2147483647 w 72"/>
              <a:gd name="T33" fmla="*/ 2147483647 h 48"/>
              <a:gd name="T34" fmla="*/ 2147483647 w 72"/>
              <a:gd name="T35" fmla="*/ 2147483647 h 48"/>
              <a:gd name="T36" fmla="*/ 2147483647 w 72"/>
              <a:gd name="T37" fmla="*/ 2147483647 h 48"/>
              <a:gd name="T38" fmla="*/ 2147483647 w 72"/>
              <a:gd name="T39" fmla="*/ 2147483647 h 48"/>
              <a:gd name="T40" fmla="*/ 2147483647 w 72"/>
              <a:gd name="T41" fmla="*/ 2147483647 h 48"/>
              <a:gd name="T42" fmla="*/ 2147483647 w 72"/>
              <a:gd name="T43" fmla="*/ 2147483647 h 48"/>
              <a:gd name="T44" fmla="*/ 2147483647 w 72"/>
              <a:gd name="T45" fmla="*/ 2147483647 h 48"/>
              <a:gd name="T46" fmla="*/ 2147483647 w 72"/>
              <a:gd name="T47" fmla="*/ 2147483647 h 48"/>
              <a:gd name="T48" fmla="*/ 2147483647 w 72"/>
              <a:gd name="T49" fmla="*/ 2147483647 h 48"/>
              <a:gd name="T50" fmla="*/ 2147483647 w 72"/>
              <a:gd name="T51" fmla="*/ 2147483647 h 48"/>
              <a:gd name="T52" fmla="*/ 2147483647 w 72"/>
              <a:gd name="T53" fmla="*/ 2147483647 h 48"/>
              <a:gd name="T54" fmla="*/ 2147483647 w 72"/>
              <a:gd name="T55" fmla="*/ 2147483647 h 48"/>
              <a:gd name="T56" fmla="*/ 2147483647 w 72"/>
              <a:gd name="T57" fmla="*/ 0 h 48"/>
              <a:gd name="T58" fmla="*/ 2147483647 w 72"/>
              <a:gd name="T59" fmla="*/ 0 h 48"/>
              <a:gd name="T60" fmla="*/ 2147483647 w 72"/>
              <a:gd name="T61" fmla="*/ 2147483647 h 48"/>
              <a:gd name="T62" fmla="*/ 2147483647 w 72"/>
              <a:gd name="T63" fmla="*/ 2147483647 h 48"/>
              <a:gd name="T64" fmla="*/ 2147483647 w 72"/>
              <a:gd name="T65" fmla="*/ 2147483647 h 48"/>
              <a:gd name="T66" fmla="*/ 2147483647 w 72"/>
              <a:gd name="T67" fmla="*/ 2147483647 h 48"/>
              <a:gd name="T68" fmla="*/ 0 w 72"/>
              <a:gd name="T69" fmla="*/ 2147483647 h 48"/>
              <a:gd name="T70" fmla="*/ 2147483647 w 72"/>
              <a:gd name="T71" fmla="*/ 2147483647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2"/>
              <a:gd name="T109" fmla="*/ 0 h 48"/>
              <a:gd name="T110" fmla="*/ 72 w 72"/>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2" h="48">
                <a:moveTo>
                  <a:pt x="8" y="15"/>
                </a:moveTo>
                <a:lnTo>
                  <a:pt x="8" y="15"/>
                </a:lnTo>
                <a:lnTo>
                  <a:pt x="13" y="18"/>
                </a:lnTo>
                <a:lnTo>
                  <a:pt x="17" y="22"/>
                </a:lnTo>
                <a:lnTo>
                  <a:pt x="19" y="26"/>
                </a:lnTo>
                <a:lnTo>
                  <a:pt x="19" y="30"/>
                </a:lnTo>
                <a:lnTo>
                  <a:pt x="21" y="33"/>
                </a:lnTo>
                <a:lnTo>
                  <a:pt x="28" y="39"/>
                </a:lnTo>
                <a:lnTo>
                  <a:pt x="35" y="41"/>
                </a:lnTo>
                <a:lnTo>
                  <a:pt x="43" y="39"/>
                </a:lnTo>
                <a:lnTo>
                  <a:pt x="48" y="39"/>
                </a:lnTo>
                <a:lnTo>
                  <a:pt x="54" y="43"/>
                </a:lnTo>
                <a:lnTo>
                  <a:pt x="59" y="48"/>
                </a:lnTo>
                <a:lnTo>
                  <a:pt x="66" y="48"/>
                </a:lnTo>
                <a:lnTo>
                  <a:pt x="72" y="45"/>
                </a:lnTo>
                <a:lnTo>
                  <a:pt x="72" y="41"/>
                </a:lnTo>
                <a:lnTo>
                  <a:pt x="68" y="37"/>
                </a:lnTo>
                <a:lnTo>
                  <a:pt x="66" y="28"/>
                </a:lnTo>
                <a:lnTo>
                  <a:pt x="63" y="22"/>
                </a:lnTo>
                <a:lnTo>
                  <a:pt x="54" y="18"/>
                </a:lnTo>
                <a:lnTo>
                  <a:pt x="46" y="15"/>
                </a:lnTo>
                <a:lnTo>
                  <a:pt x="44" y="5"/>
                </a:lnTo>
                <a:lnTo>
                  <a:pt x="43" y="2"/>
                </a:lnTo>
                <a:lnTo>
                  <a:pt x="41" y="0"/>
                </a:lnTo>
                <a:lnTo>
                  <a:pt x="35" y="0"/>
                </a:lnTo>
                <a:lnTo>
                  <a:pt x="30" y="3"/>
                </a:lnTo>
                <a:lnTo>
                  <a:pt x="19" y="5"/>
                </a:lnTo>
                <a:lnTo>
                  <a:pt x="6" y="5"/>
                </a:lnTo>
                <a:lnTo>
                  <a:pt x="0" y="7"/>
                </a:lnTo>
                <a:lnTo>
                  <a:pt x="8" y="15"/>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1" name="Freeform 363">
            <a:extLst>
              <a:ext uri="{FF2B5EF4-FFF2-40B4-BE49-F238E27FC236}">
                <a16:creationId xmlns:a16="http://schemas.microsoft.com/office/drawing/2014/main" id="{CCD9B501-12C5-32F7-73E7-48165F812F9C}"/>
              </a:ext>
            </a:extLst>
          </p:cNvPr>
          <p:cNvSpPr>
            <a:spLocks/>
          </p:cNvSpPr>
          <p:nvPr/>
        </p:nvSpPr>
        <p:spPr bwMode="auto">
          <a:xfrm>
            <a:off x="2756419" y="5895271"/>
            <a:ext cx="82256" cy="58102"/>
          </a:xfrm>
          <a:custGeom>
            <a:avLst/>
            <a:gdLst>
              <a:gd name="T0" fmla="*/ 2147483647 w 62"/>
              <a:gd name="T1" fmla="*/ 2147483647 h 47"/>
              <a:gd name="T2" fmla="*/ 2147483647 w 62"/>
              <a:gd name="T3" fmla="*/ 2147483647 h 47"/>
              <a:gd name="T4" fmla="*/ 2147483647 w 62"/>
              <a:gd name="T5" fmla="*/ 2147483647 h 47"/>
              <a:gd name="T6" fmla="*/ 2147483647 w 62"/>
              <a:gd name="T7" fmla="*/ 2147483647 h 47"/>
              <a:gd name="T8" fmla="*/ 2147483647 w 62"/>
              <a:gd name="T9" fmla="*/ 2147483647 h 47"/>
              <a:gd name="T10" fmla="*/ 2147483647 w 62"/>
              <a:gd name="T11" fmla="*/ 2147483647 h 47"/>
              <a:gd name="T12" fmla="*/ 2147483647 w 62"/>
              <a:gd name="T13" fmla="*/ 2147483647 h 47"/>
              <a:gd name="T14" fmla="*/ 2147483647 w 62"/>
              <a:gd name="T15" fmla="*/ 2147483647 h 47"/>
              <a:gd name="T16" fmla="*/ 2147483647 w 62"/>
              <a:gd name="T17" fmla="*/ 2147483647 h 47"/>
              <a:gd name="T18" fmla="*/ 2147483647 w 62"/>
              <a:gd name="T19" fmla="*/ 2147483647 h 47"/>
              <a:gd name="T20" fmla="*/ 2147483647 w 62"/>
              <a:gd name="T21" fmla="*/ 2147483647 h 47"/>
              <a:gd name="T22" fmla="*/ 2147483647 w 62"/>
              <a:gd name="T23" fmla="*/ 2147483647 h 47"/>
              <a:gd name="T24" fmla="*/ 2147483647 w 62"/>
              <a:gd name="T25" fmla="*/ 0 h 47"/>
              <a:gd name="T26" fmla="*/ 2147483647 w 62"/>
              <a:gd name="T27" fmla="*/ 0 h 47"/>
              <a:gd name="T28" fmla="*/ 2147483647 w 62"/>
              <a:gd name="T29" fmla="*/ 2147483647 h 47"/>
              <a:gd name="T30" fmla="*/ 2147483647 w 62"/>
              <a:gd name="T31" fmla="*/ 2147483647 h 47"/>
              <a:gd name="T32" fmla="*/ 2147483647 w 62"/>
              <a:gd name="T33" fmla="*/ 2147483647 h 47"/>
              <a:gd name="T34" fmla="*/ 2147483647 w 62"/>
              <a:gd name="T35" fmla="*/ 2147483647 h 47"/>
              <a:gd name="T36" fmla="*/ 2147483647 w 62"/>
              <a:gd name="T37" fmla="*/ 2147483647 h 47"/>
              <a:gd name="T38" fmla="*/ 2147483647 w 62"/>
              <a:gd name="T39" fmla="*/ 2147483647 h 47"/>
              <a:gd name="T40" fmla="*/ 2147483647 w 62"/>
              <a:gd name="T41" fmla="*/ 2147483647 h 47"/>
              <a:gd name="T42" fmla="*/ 2147483647 w 62"/>
              <a:gd name="T43" fmla="*/ 2147483647 h 47"/>
              <a:gd name="T44" fmla="*/ 0 w 62"/>
              <a:gd name="T45" fmla="*/ 2147483647 h 47"/>
              <a:gd name="T46" fmla="*/ 0 w 62"/>
              <a:gd name="T47" fmla="*/ 2147483647 h 47"/>
              <a:gd name="T48" fmla="*/ 2147483647 w 62"/>
              <a:gd name="T49" fmla="*/ 2147483647 h 47"/>
              <a:gd name="T50" fmla="*/ 2147483647 w 62"/>
              <a:gd name="T51" fmla="*/ 2147483647 h 47"/>
              <a:gd name="T52" fmla="*/ 2147483647 w 62"/>
              <a:gd name="T53" fmla="*/ 2147483647 h 47"/>
              <a:gd name="T54" fmla="*/ 2147483647 w 62"/>
              <a:gd name="T55" fmla="*/ 2147483647 h 47"/>
              <a:gd name="T56" fmla="*/ 2147483647 w 62"/>
              <a:gd name="T57" fmla="*/ 2147483647 h 47"/>
              <a:gd name="T58" fmla="*/ 2147483647 w 62"/>
              <a:gd name="T59" fmla="*/ 2147483647 h 47"/>
              <a:gd name="T60" fmla="*/ 2147483647 w 62"/>
              <a:gd name="T61" fmla="*/ 2147483647 h 47"/>
              <a:gd name="T62" fmla="*/ 2147483647 w 62"/>
              <a:gd name="T63" fmla="*/ 2147483647 h 47"/>
              <a:gd name="T64" fmla="*/ 2147483647 w 62"/>
              <a:gd name="T65" fmla="*/ 2147483647 h 47"/>
              <a:gd name="T66" fmla="*/ 2147483647 w 62"/>
              <a:gd name="T67" fmla="*/ 2147483647 h 47"/>
              <a:gd name="T68" fmla="*/ 2147483647 w 62"/>
              <a:gd name="T69" fmla="*/ 2147483647 h 47"/>
              <a:gd name="T70" fmla="*/ 2147483647 w 62"/>
              <a:gd name="T71" fmla="*/ 2147483647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47"/>
              <a:gd name="T110" fmla="*/ 62 w 62"/>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47">
                <a:moveTo>
                  <a:pt x="53" y="38"/>
                </a:moveTo>
                <a:lnTo>
                  <a:pt x="53" y="38"/>
                </a:lnTo>
                <a:lnTo>
                  <a:pt x="53" y="29"/>
                </a:lnTo>
                <a:lnTo>
                  <a:pt x="53" y="23"/>
                </a:lnTo>
                <a:lnTo>
                  <a:pt x="53" y="19"/>
                </a:lnTo>
                <a:lnTo>
                  <a:pt x="53" y="17"/>
                </a:lnTo>
                <a:lnTo>
                  <a:pt x="58" y="15"/>
                </a:lnTo>
                <a:lnTo>
                  <a:pt x="62" y="13"/>
                </a:lnTo>
                <a:lnTo>
                  <a:pt x="60" y="10"/>
                </a:lnTo>
                <a:lnTo>
                  <a:pt x="51" y="4"/>
                </a:lnTo>
                <a:lnTo>
                  <a:pt x="38" y="0"/>
                </a:lnTo>
                <a:lnTo>
                  <a:pt x="31" y="0"/>
                </a:lnTo>
                <a:lnTo>
                  <a:pt x="24" y="2"/>
                </a:lnTo>
                <a:lnTo>
                  <a:pt x="14" y="4"/>
                </a:lnTo>
                <a:lnTo>
                  <a:pt x="9" y="8"/>
                </a:lnTo>
                <a:lnTo>
                  <a:pt x="7" y="12"/>
                </a:lnTo>
                <a:lnTo>
                  <a:pt x="5" y="13"/>
                </a:lnTo>
                <a:lnTo>
                  <a:pt x="3" y="15"/>
                </a:lnTo>
                <a:lnTo>
                  <a:pt x="0" y="19"/>
                </a:lnTo>
                <a:lnTo>
                  <a:pt x="0" y="27"/>
                </a:lnTo>
                <a:lnTo>
                  <a:pt x="3" y="32"/>
                </a:lnTo>
                <a:lnTo>
                  <a:pt x="7" y="38"/>
                </a:lnTo>
                <a:lnTo>
                  <a:pt x="14" y="38"/>
                </a:lnTo>
                <a:lnTo>
                  <a:pt x="22" y="38"/>
                </a:lnTo>
                <a:lnTo>
                  <a:pt x="27" y="40"/>
                </a:lnTo>
                <a:lnTo>
                  <a:pt x="29" y="44"/>
                </a:lnTo>
                <a:lnTo>
                  <a:pt x="35" y="47"/>
                </a:lnTo>
                <a:lnTo>
                  <a:pt x="44" y="45"/>
                </a:lnTo>
                <a:lnTo>
                  <a:pt x="53" y="42"/>
                </a:lnTo>
                <a:lnTo>
                  <a:pt x="53" y="38"/>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2" name="Freeform 365">
            <a:extLst>
              <a:ext uri="{FF2B5EF4-FFF2-40B4-BE49-F238E27FC236}">
                <a16:creationId xmlns:a16="http://schemas.microsoft.com/office/drawing/2014/main" id="{DAFA685C-8DE5-31E3-6E50-246772C5BBCC}"/>
              </a:ext>
            </a:extLst>
          </p:cNvPr>
          <p:cNvSpPr>
            <a:spLocks/>
          </p:cNvSpPr>
          <p:nvPr/>
        </p:nvSpPr>
        <p:spPr bwMode="auto">
          <a:xfrm>
            <a:off x="2665936" y="5953372"/>
            <a:ext cx="47299" cy="36062"/>
          </a:xfrm>
          <a:custGeom>
            <a:avLst/>
            <a:gdLst>
              <a:gd name="T0" fmla="*/ 2147483647 w 35"/>
              <a:gd name="T1" fmla="*/ 2147483647 h 30"/>
              <a:gd name="T2" fmla="*/ 2147483647 w 35"/>
              <a:gd name="T3" fmla="*/ 2147483647 h 30"/>
              <a:gd name="T4" fmla="*/ 2147483647 w 35"/>
              <a:gd name="T5" fmla="*/ 2147483647 h 30"/>
              <a:gd name="T6" fmla="*/ 2147483647 w 35"/>
              <a:gd name="T7" fmla="*/ 0 h 30"/>
              <a:gd name="T8" fmla="*/ 2147483647 w 35"/>
              <a:gd name="T9" fmla="*/ 0 h 30"/>
              <a:gd name="T10" fmla="*/ 2147483647 w 35"/>
              <a:gd name="T11" fmla="*/ 2147483647 h 30"/>
              <a:gd name="T12" fmla="*/ 2147483647 w 35"/>
              <a:gd name="T13" fmla="*/ 2147483647 h 30"/>
              <a:gd name="T14" fmla="*/ 2147483647 w 35"/>
              <a:gd name="T15" fmla="*/ 2147483647 h 30"/>
              <a:gd name="T16" fmla="*/ 2147483647 w 35"/>
              <a:gd name="T17" fmla="*/ 2147483647 h 30"/>
              <a:gd name="T18" fmla="*/ 2147483647 w 35"/>
              <a:gd name="T19" fmla="*/ 2147483647 h 30"/>
              <a:gd name="T20" fmla="*/ 2147483647 w 35"/>
              <a:gd name="T21" fmla="*/ 2147483647 h 30"/>
              <a:gd name="T22" fmla="*/ 2147483647 w 35"/>
              <a:gd name="T23" fmla="*/ 2147483647 h 30"/>
              <a:gd name="T24" fmla="*/ 0 w 35"/>
              <a:gd name="T25" fmla="*/ 2147483647 h 30"/>
              <a:gd name="T26" fmla="*/ 2147483647 w 35"/>
              <a:gd name="T27" fmla="*/ 2147483647 h 30"/>
              <a:gd name="T28" fmla="*/ 2147483647 w 35"/>
              <a:gd name="T29" fmla="*/ 2147483647 h 30"/>
              <a:gd name="T30" fmla="*/ 2147483647 w 35"/>
              <a:gd name="T31" fmla="*/ 2147483647 h 30"/>
              <a:gd name="T32" fmla="*/ 2147483647 w 35"/>
              <a:gd name="T33" fmla="*/ 2147483647 h 30"/>
              <a:gd name="T34" fmla="*/ 2147483647 w 35"/>
              <a:gd name="T35" fmla="*/ 2147483647 h 30"/>
              <a:gd name="T36" fmla="*/ 2147483647 w 35"/>
              <a:gd name="T37" fmla="*/ 2147483647 h 30"/>
              <a:gd name="T38" fmla="*/ 2147483647 w 35"/>
              <a:gd name="T39" fmla="*/ 2147483647 h 30"/>
              <a:gd name="T40" fmla="*/ 2147483647 w 35"/>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0"/>
              <a:gd name="T65" fmla="*/ 35 w 35"/>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0">
                <a:moveTo>
                  <a:pt x="33" y="9"/>
                </a:moveTo>
                <a:lnTo>
                  <a:pt x="33" y="9"/>
                </a:lnTo>
                <a:lnTo>
                  <a:pt x="33" y="3"/>
                </a:lnTo>
                <a:lnTo>
                  <a:pt x="30" y="0"/>
                </a:lnTo>
                <a:lnTo>
                  <a:pt x="24" y="0"/>
                </a:lnTo>
                <a:lnTo>
                  <a:pt x="19" y="3"/>
                </a:lnTo>
                <a:lnTo>
                  <a:pt x="13" y="11"/>
                </a:lnTo>
                <a:lnTo>
                  <a:pt x="9" y="15"/>
                </a:lnTo>
                <a:lnTo>
                  <a:pt x="6" y="20"/>
                </a:lnTo>
                <a:lnTo>
                  <a:pt x="2" y="22"/>
                </a:lnTo>
                <a:lnTo>
                  <a:pt x="0" y="24"/>
                </a:lnTo>
                <a:lnTo>
                  <a:pt x="2" y="28"/>
                </a:lnTo>
                <a:lnTo>
                  <a:pt x="9" y="30"/>
                </a:lnTo>
                <a:lnTo>
                  <a:pt x="19" y="24"/>
                </a:lnTo>
                <a:lnTo>
                  <a:pt x="28" y="17"/>
                </a:lnTo>
                <a:lnTo>
                  <a:pt x="33" y="13"/>
                </a:lnTo>
                <a:lnTo>
                  <a:pt x="35" y="11"/>
                </a:lnTo>
                <a:lnTo>
                  <a:pt x="33" y="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4" name="Freeform 367">
            <a:extLst>
              <a:ext uri="{FF2B5EF4-FFF2-40B4-BE49-F238E27FC236}">
                <a16:creationId xmlns:a16="http://schemas.microsoft.com/office/drawing/2014/main" id="{6DE352E9-6946-D18B-6026-8774A84991C5}"/>
              </a:ext>
            </a:extLst>
          </p:cNvPr>
          <p:cNvSpPr>
            <a:spLocks/>
          </p:cNvSpPr>
          <p:nvPr/>
        </p:nvSpPr>
        <p:spPr bwMode="auto">
          <a:xfrm>
            <a:off x="391282" y="5211785"/>
            <a:ext cx="1546435" cy="1141992"/>
          </a:xfrm>
          <a:custGeom>
            <a:avLst/>
            <a:gdLst>
              <a:gd name="T0" fmla="*/ 2147483647 w 1175"/>
              <a:gd name="T1" fmla="*/ 2147483647 h 946"/>
              <a:gd name="T2" fmla="*/ 2147483647 w 1175"/>
              <a:gd name="T3" fmla="*/ 2147483647 h 946"/>
              <a:gd name="T4" fmla="*/ 2147483647 w 1175"/>
              <a:gd name="T5" fmla="*/ 2147483647 h 946"/>
              <a:gd name="T6" fmla="*/ 2147483647 w 1175"/>
              <a:gd name="T7" fmla="*/ 2147483647 h 946"/>
              <a:gd name="T8" fmla="*/ 2147483647 w 1175"/>
              <a:gd name="T9" fmla="*/ 2147483647 h 946"/>
              <a:gd name="T10" fmla="*/ 2147483647 w 1175"/>
              <a:gd name="T11" fmla="*/ 2147483647 h 946"/>
              <a:gd name="T12" fmla="*/ 2147483647 w 1175"/>
              <a:gd name="T13" fmla="*/ 2147483647 h 946"/>
              <a:gd name="T14" fmla="*/ 2147483647 w 1175"/>
              <a:gd name="T15" fmla="*/ 2147483647 h 946"/>
              <a:gd name="T16" fmla="*/ 2147483647 w 1175"/>
              <a:gd name="T17" fmla="*/ 2147483647 h 946"/>
              <a:gd name="T18" fmla="*/ 2147483647 w 1175"/>
              <a:gd name="T19" fmla="*/ 2147483647 h 946"/>
              <a:gd name="T20" fmla="*/ 2147483647 w 1175"/>
              <a:gd name="T21" fmla="*/ 2147483647 h 946"/>
              <a:gd name="T22" fmla="*/ 2147483647 w 1175"/>
              <a:gd name="T23" fmla="*/ 2147483647 h 946"/>
              <a:gd name="T24" fmla="*/ 2147483647 w 1175"/>
              <a:gd name="T25" fmla="*/ 2147483647 h 946"/>
              <a:gd name="T26" fmla="*/ 2147483647 w 1175"/>
              <a:gd name="T27" fmla="*/ 2147483647 h 946"/>
              <a:gd name="T28" fmla="*/ 2147483647 w 1175"/>
              <a:gd name="T29" fmla="*/ 2147483647 h 946"/>
              <a:gd name="T30" fmla="*/ 2147483647 w 1175"/>
              <a:gd name="T31" fmla="*/ 2147483647 h 946"/>
              <a:gd name="T32" fmla="*/ 2147483647 w 1175"/>
              <a:gd name="T33" fmla="*/ 2147483647 h 946"/>
              <a:gd name="T34" fmla="*/ 2147483647 w 1175"/>
              <a:gd name="T35" fmla="*/ 2147483647 h 946"/>
              <a:gd name="T36" fmla="*/ 2147483647 w 1175"/>
              <a:gd name="T37" fmla="*/ 2147483647 h 946"/>
              <a:gd name="T38" fmla="*/ 2147483647 w 1175"/>
              <a:gd name="T39" fmla="*/ 2147483647 h 946"/>
              <a:gd name="T40" fmla="*/ 2147483647 w 1175"/>
              <a:gd name="T41" fmla="*/ 2147483647 h 946"/>
              <a:gd name="T42" fmla="*/ 2147483647 w 1175"/>
              <a:gd name="T43" fmla="*/ 2147483647 h 946"/>
              <a:gd name="T44" fmla="*/ 2147483647 w 1175"/>
              <a:gd name="T45" fmla="*/ 2147483647 h 946"/>
              <a:gd name="T46" fmla="*/ 2147483647 w 1175"/>
              <a:gd name="T47" fmla="*/ 2147483647 h 946"/>
              <a:gd name="T48" fmla="*/ 2147483647 w 1175"/>
              <a:gd name="T49" fmla="*/ 2147483647 h 946"/>
              <a:gd name="T50" fmla="*/ 2147483647 w 1175"/>
              <a:gd name="T51" fmla="*/ 2147483647 h 946"/>
              <a:gd name="T52" fmla="*/ 2147483647 w 1175"/>
              <a:gd name="T53" fmla="*/ 2147483647 h 946"/>
              <a:gd name="T54" fmla="*/ 2147483647 w 1175"/>
              <a:gd name="T55" fmla="*/ 2147483647 h 946"/>
              <a:gd name="T56" fmla="*/ 2147483647 w 1175"/>
              <a:gd name="T57" fmla="*/ 2147483647 h 946"/>
              <a:gd name="T58" fmla="*/ 2147483647 w 1175"/>
              <a:gd name="T59" fmla="*/ 2147483647 h 946"/>
              <a:gd name="T60" fmla="*/ 2147483647 w 1175"/>
              <a:gd name="T61" fmla="*/ 2147483647 h 946"/>
              <a:gd name="T62" fmla="*/ 2147483647 w 1175"/>
              <a:gd name="T63" fmla="*/ 2147483647 h 946"/>
              <a:gd name="T64" fmla="*/ 2147483647 w 1175"/>
              <a:gd name="T65" fmla="*/ 2147483647 h 946"/>
              <a:gd name="T66" fmla="*/ 2147483647 w 1175"/>
              <a:gd name="T67" fmla="*/ 2147483647 h 946"/>
              <a:gd name="T68" fmla="*/ 2147483647 w 1175"/>
              <a:gd name="T69" fmla="*/ 2147483647 h 946"/>
              <a:gd name="T70" fmla="*/ 2147483647 w 1175"/>
              <a:gd name="T71" fmla="*/ 2147483647 h 946"/>
              <a:gd name="T72" fmla="*/ 2147483647 w 1175"/>
              <a:gd name="T73" fmla="*/ 2147483647 h 946"/>
              <a:gd name="T74" fmla="*/ 2147483647 w 1175"/>
              <a:gd name="T75" fmla="*/ 2147483647 h 946"/>
              <a:gd name="T76" fmla="*/ 2147483647 w 1175"/>
              <a:gd name="T77" fmla="*/ 2147483647 h 946"/>
              <a:gd name="T78" fmla="*/ 2147483647 w 1175"/>
              <a:gd name="T79" fmla="*/ 2147483647 h 946"/>
              <a:gd name="T80" fmla="*/ 2147483647 w 1175"/>
              <a:gd name="T81" fmla="*/ 2147483647 h 946"/>
              <a:gd name="T82" fmla="*/ 2147483647 w 1175"/>
              <a:gd name="T83" fmla="*/ 2147483647 h 946"/>
              <a:gd name="T84" fmla="*/ 2147483647 w 1175"/>
              <a:gd name="T85" fmla="*/ 2147483647 h 946"/>
              <a:gd name="T86" fmla="*/ 2147483647 w 1175"/>
              <a:gd name="T87" fmla="*/ 2147483647 h 946"/>
              <a:gd name="T88" fmla="*/ 2147483647 w 1175"/>
              <a:gd name="T89" fmla="*/ 2147483647 h 946"/>
              <a:gd name="T90" fmla="*/ 2147483647 w 1175"/>
              <a:gd name="T91" fmla="*/ 2147483647 h 946"/>
              <a:gd name="T92" fmla="*/ 2147483647 w 1175"/>
              <a:gd name="T93" fmla="*/ 2147483647 h 946"/>
              <a:gd name="T94" fmla="*/ 2147483647 w 1175"/>
              <a:gd name="T95" fmla="*/ 2147483647 h 946"/>
              <a:gd name="T96" fmla="*/ 2147483647 w 1175"/>
              <a:gd name="T97" fmla="*/ 2147483647 h 946"/>
              <a:gd name="T98" fmla="*/ 2147483647 w 1175"/>
              <a:gd name="T99" fmla="*/ 2147483647 h 946"/>
              <a:gd name="T100" fmla="*/ 2147483647 w 1175"/>
              <a:gd name="T101" fmla="*/ 2147483647 h 946"/>
              <a:gd name="T102" fmla="*/ 2147483647 w 1175"/>
              <a:gd name="T103" fmla="*/ 2147483647 h 946"/>
              <a:gd name="T104" fmla="*/ 2147483647 w 1175"/>
              <a:gd name="T105" fmla="*/ 2147483647 h 946"/>
              <a:gd name="T106" fmla="*/ 2147483647 w 1175"/>
              <a:gd name="T107" fmla="*/ 2147483647 h 946"/>
              <a:gd name="T108" fmla="*/ 2147483647 w 1175"/>
              <a:gd name="T109" fmla="*/ 2147483647 h 946"/>
              <a:gd name="T110" fmla="*/ 2147483647 w 1175"/>
              <a:gd name="T111" fmla="*/ 2147483647 h 946"/>
              <a:gd name="T112" fmla="*/ 2147483647 w 1175"/>
              <a:gd name="T113" fmla="*/ 2147483647 h 946"/>
              <a:gd name="T114" fmla="*/ 2147483647 w 1175"/>
              <a:gd name="T115" fmla="*/ 2147483647 h 946"/>
              <a:gd name="T116" fmla="*/ 2147483647 w 1175"/>
              <a:gd name="T117" fmla="*/ 2147483647 h 9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75"/>
              <a:gd name="T178" fmla="*/ 0 h 946"/>
              <a:gd name="T179" fmla="*/ 1175 w 1175"/>
              <a:gd name="T180" fmla="*/ 946 h 9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75" h="946">
                <a:moveTo>
                  <a:pt x="796" y="611"/>
                </a:moveTo>
                <a:lnTo>
                  <a:pt x="749" y="105"/>
                </a:lnTo>
                <a:lnTo>
                  <a:pt x="745" y="96"/>
                </a:lnTo>
                <a:lnTo>
                  <a:pt x="738" y="90"/>
                </a:lnTo>
                <a:lnTo>
                  <a:pt x="728" y="89"/>
                </a:lnTo>
                <a:lnTo>
                  <a:pt x="717" y="89"/>
                </a:lnTo>
                <a:lnTo>
                  <a:pt x="712" y="85"/>
                </a:lnTo>
                <a:lnTo>
                  <a:pt x="708" y="75"/>
                </a:lnTo>
                <a:lnTo>
                  <a:pt x="701" y="72"/>
                </a:lnTo>
                <a:lnTo>
                  <a:pt x="688" y="89"/>
                </a:lnTo>
                <a:lnTo>
                  <a:pt x="684" y="87"/>
                </a:lnTo>
                <a:lnTo>
                  <a:pt x="673" y="83"/>
                </a:lnTo>
                <a:lnTo>
                  <a:pt x="662" y="81"/>
                </a:lnTo>
                <a:lnTo>
                  <a:pt x="653" y="85"/>
                </a:lnTo>
                <a:lnTo>
                  <a:pt x="648" y="87"/>
                </a:lnTo>
                <a:lnTo>
                  <a:pt x="644" y="83"/>
                </a:lnTo>
                <a:lnTo>
                  <a:pt x="639" y="77"/>
                </a:lnTo>
                <a:lnTo>
                  <a:pt x="628" y="77"/>
                </a:lnTo>
                <a:lnTo>
                  <a:pt x="619" y="74"/>
                </a:lnTo>
                <a:lnTo>
                  <a:pt x="611" y="70"/>
                </a:lnTo>
                <a:lnTo>
                  <a:pt x="604" y="68"/>
                </a:lnTo>
                <a:lnTo>
                  <a:pt x="597" y="72"/>
                </a:lnTo>
                <a:lnTo>
                  <a:pt x="593" y="60"/>
                </a:lnTo>
                <a:lnTo>
                  <a:pt x="586" y="60"/>
                </a:lnTo>
                <a:lnTo>
                  <a:pt x="576" y="62"/>
                </a:lnTo>
                <a:lnTo>
                  <a:pt x="573" y="60"/>
                </a:lnTo>
                <a:lnTo>
                  <a:pt x="565" y="58"/>
                </a:lnTo>
                <a:lnTo>
                  <a:pt x="558" y="58"/>
                </a:lnTo>
                <a:lnTo>
                  <a:pt x="553" y="60"/>
                </a:lnTo>
                <a:lnTo>
                  <a:pt x="549" y="64"/>
                </a:lnTo>
                <a:lnTo>
                  <a:pt x="547" y="66"/>
                </a:lnTo>
                <a:lnTo>
                  <a:pt x="544" y="62"/>
                </a:lnTo>
                <a:lnTo>
                  <a:pt x="538" y="55"/>
                </a:lnTo>
                <a:lnTo>
                  <a:pt x="527" y="49"/>
                </a:lnTo>
                <a:lnTo>
                  <a:pt x="527" y="40"/>
                </a:lnTo>
                <a:lnTo>
                  <a:pt x="523" y="30"/>
                </a:lnTo>
                <a:lnTo>
                  <a:pt x="516" y="28"/>
                </a:lnTo>
                <a:lnTo>
                  <a:pt x="507" y="34"/>
                </a:lnTo>
                <a:lnTo>
                  <a:pt x="507" y="40"/>
                </a:lnTo>
                <a:lnTo>
                  <a:pt x="516" y="43"/>
                </a:lnTo>
                <a:lnTo>
                  <a:pt x="523" y="49"/>
                </a:lnTo>
                <a:lnTo>
                  <a:pt x="518" y="55"/>
                </a:lnTo>
                <a:lnTo>
                  <a:pt x="514" y="58"/>
                </a:lnTo>
                <a:lnTo>
                  <a:pt x="512" y="60"/>
                </a:lnTo>
                <a:lnTo>
                  <a:pt x="509" y="58"/>
                </a:lnTo>
                <a:lnTo>
                  <a:pt x="503" y="55"/>
                </a:lnTo>
                <a:lnTo>
                  <a:pt x="501" y="49"/>
                </a:lnTo>
                <a:lnTo>
                  <a:pt x="501" y="43"/>
                </a:lnTo>
                <a:lnTo>
                  <a:pt x="500" y="40"/>
                </a:lnTo>
                <a:lnTo>
                  <a:pt x="496" y="38"/>
                </a:lnTo>
                <a:lnTo>
                  <a:pt x="494" y="34"/>
                </a:lnTo>
                <a:lnTo>
                  <a:pt x="494" y="27"/>
                </a:lnTo>
                <a:lnTo>
                  <a:pt x="494" y="23"/>
                </a:lnTo>
                <a:lnTo>
                  <a:pt x="487" y="23"/>
                </a:lnTo>
                <a:lnTo>
                  <a:pt x="478" y="25"/>
                </a:lnTo>
                <a:lnTo>
                  <a:pt x="474" y="28"/>
                </a:lnTo>
                <a:lnTo>
                  <a:pt x="472" y="32"/>
                </a:lnTo>
                <a:lnTo>
                  <a:pt x="472" y="38"/>
                </a:lnTo>
                <a:lnTo>
                  <a:pt x="470" y="38"/>
                </a:lnTo>
                <a:lnTo>
                  <a:pt x="472" y="28"/>
                </a:lnTo>
                <a:lnTo>
                  <a:pt x="470" y="19"/>
                </a:lnTo>
                <a:lnTo>
                  <a:pt x="465" y="15"/>
                </a:lnTo>
                <a:lnTo>
                  <a:pt x="461" y="13"/>
                </a:lnTo>
                <a:lnTo>
                  <a:pt x="463" y="6"/>
                </a:lnTo>
                <a:lnTo>
                  <a:pt x="461" y="0"/>
                </a:lnTo>
                <a:lnTo>
                  <a:pt x="448" y="6"/>
                </a:lnTo>
                <a:lnTo>
                  <a:pt x="445" y="13"/>
                </a:lnTo>
                <a:lnTo>
                  <a:pt x="439" y="17"/>
                </a:lnTo>
                <a:lnTo>
                  <a:pt x="432" y="19"/>
                </a:lnTo>
                <a:lnTo>
                  <a:pt x="417" y="19"/>
                </a:lnTo>
                <a:lnTo>
                  <a:pt x="403" y="21"/>
                </a:lnTo>
                <a:lnTo>
                  <a:pt x="395" y="27"/>
                </a:lnTo>
                <a:lnTo>
                  <a:pt x="393" y="34"/>
                </a:lnTo>
                <a:lnTo>
                  <a:pt x="393" y="36"/>
                </a:lnTo>
                <a:lnTo>
                  <a:pt x="393" y="38"/>
                </a:lnTo>
                <a:lnTo>
                  <a:pt x="392" y="40"/>
                </a:lnTo>
                <a:lnTo>
                  <a:pt x="388" y="42"/>
                </a:lnTo>
                <a:lnTo>
                  <a:pt x="382" y="38"/>
                </a:lnTo>
                <a:lnTo>
                  <a:pt x="379" y="36"/>
                </a:lnTo>
                <a:lnTo>
                  <a:pt x="372" y="38"/>
                </a:lnTo>
                <a:lnTo>
                  <a:pt x="362" y="40"/>
                </a:lnTo>
                <a:lnTo>
                  <a:pt x="353" y="43"/>
                </a:lnTo>
                <a:lnTo>
                  <a:pt x="342" y="49"/>
                </a:lnTo>
                <a:lnTo>
                  <a:pt x="335" y="57"/>
                </a:lnTo>
                <a:lnTo>
                  <a:pt x="328" y="64"/>
                </a:lnTo>
                <a:lnTo>
                  <a:pt x="324" y="74"/>
                </a:lnTo>
                <a:lnTo>
                  <a:pt x="315" y="90"/>
                </a:lnTo>
                <a:lnTo>
                  <a:pt x="298" y="102"/>
                </a:lnTo>
                <a:lnTo>
                  <a:pt x="284" y="107"/>
                </a:lnTo>
                <a:lnTo>
                  <a:pt x="273" y="107"/>
                </a:lnTo>
                <a:lnTo>
                  <a:pt x="267" y="104"/>
                </a:lnTo>
                <a:lnTo>
                  <a:pt x="260" y="100"/>
                </a:lnTo>
                <a:lnTo>
                  <a:pt x="251" y="102"/>
                </a:lnTo>
                <a:lnTo>
                  <a:pt x="245" y="109"/>
                </a:lnTo>
                <a:lnTo>
                  <a:pt x="238" y="115"/>
                </a:lnTo>
                <a:lnTo>
                  <a:pt x="231" y="117"/>
                </a:lnTo>
                <a:lnTo>
                  <a:pt x="229" y="119"/>
                </a:lnTo>
                <a:lnTo>
                  <a:pt x="238" y="130"/>
                </a:lnTo>
                <a:lnTo>
                  <a:pt x="251" y="145"/>
                </a:lnTo>
                <a:lnTo>
                  <a:pt x="262" y="160"/>
                </a:lnTo>
                <a:lnTo>
                  <a:pt x="269" y="175"/>
                </a:lnTo>
                <a:lnTo>
                  <a:pt x="273" y="196"/>
                </a:lnTo>
                <a:lnTo>
                  <a:pt x="273" y="209"/>
                </a:lnTo>
                <a:lnTo>
                  <a:pt x="276" y="218"/>
                </a:lnTo>
                <a:lnTo>
                  <a:pt x="282" y="224"/>
                </a:lnTo>
                <a:lnTo>
                  <a:pt x="291" y="226"/>
                </a:lnTo>
                <a:lnTo>
                  <a:pt x="302" y="226"/>
                </a:lnTo>
                <a:lnTo>
                  <a:pt x="313" y="228"/>
                </a:lnTo>
                <a:lnTo>
                  <a:pt x="317" y="233"/>
                </a:lnTo>
                <a:lnTo>
                  <a:pt x="311" y="241"/>
                </a:lnTo>
                <a:lnTo>
                  <a:pt x="304" y="250"/>
                </a:lnTo>
                <a:lnTo>
                  <a:pt x="306" y="258"/>
                </a:lnTo>
                <a:lnTo>
                  <a:pt x="313" y="260"/>
                </a:lnTo>
                <a:lnTo>
                  <a:pt x="326" y="258"/>
                </a:lnTo>
                <a:lnTo>
                  <a:pt x="340" y="256"/>
                </a:lnTo>
                <a:lnTo>
                  <a:pt x="348" y="260"/>
                </a:lnTo>
                <a:lnTo>
                  <a:pt x="344" y="267"/>
                </a:lnTo>
                <a:lnTo>
                  <a:pt x="328" y="269"/>
                </a:lnTo>
                <a:lnTo>
                  <a:pt x="320" y="269"/>
                </a:lnTo>
                <a:lnTo>
                  <a:pt x="315" y="271"/>
                </a:lnTo>
                <a:lnTo>
                  <a:pt x="311" y="275"/>
                </a:lnTo>
                <a:lnTo>
                  <a:pt x="313" y="275"/>
                </a:lnTo>
                <a:lnTo>
                  <a:pt x="306" y="275"/>
                </a:lnTo>
                <a:lnTo>
                  <a:pt x="298" y="277"/>
                </a:lnTo>
                <a:lnTo>
                  <a:pt x="296" y="282"/>
                </a:lnTo>
                <a:lnTo>
                  <a:pt x="285" y="280"/>
                </a:lnTo>
                <a:lnTo>
                  <a:pt x="275" y="277"/>
                </a:lnTo>
                <a:lnTo>
                  <a:pt x="264" y="273"/>
                </a:lnTo>
                <a:lnTo>
                  <a:pt x="256" y="271"/>
                </a:lnTo>
                <a:lnTo>
                  <a:pt x="253" y="269"/>
                </a:lnTo>
                <a:lnTo>
                  <a:pt x="249" y="265"/>
                </a:lnTo>
                <a:lnTo>
                  <a:pt x="249" y="261"/>
                </a:lnTo>
                <a:lnTo>
                  <a:pt x="253" y="258"/>
                </a:lnTo>
                <a:lnTo>
                  <a:pt x="256" y="254"/>
                </a:lnTo>
                <a:lnTo>
                  <a:pt x="258" y="246"/>
                </a:lnTo>
                <a:lnTo>
                  <a:pt x="253" y="243"/>
                </a:lnTo>
                <a:lnTo>
                  <a:pt x="238" y="246"/>
                </a:lnTo>
                <a:lnTo>
                  <a:pt x="232" y="248"/>
                </a:lnTo>
                <a:lnTo>
                  <a:pt x="229" y="252"/>
                </a:lnTo>
                <a:lnTo>
                  <a:pt x="223" y="254"/>
                </a:lnTo>
                <a:lnTo>
                  <a:pt x="218" y="254"/>
                </a:lnTo>
                <a:lnTo>
                  <a:pt x="210" y="254"/>
                </a:lnTo>
                <a:lnTo>
                  <a:pt x="201" y="254"/>
                </a:lnTo>
                <a:lnTo>
                  <a:pt x="194" y="258"/>
                </a:lnTo>
                <a:lnTo>
                  <a:pt x="185" y="260"/>
                </a:lnTo>
                <a:lnTo>
                  <a:pt x="178" y="263"/>
                </a:lnTo>
                <a:lnTo>
                  <a:pt x="170" y="267"/>
                </a:lnTo>
                <a:lnTo>
                  <a:pt x="163" y="267"/>
                </a:lnTo>
                <a:lnTo>
                  <a:pt x="159" y="267"/>
                </a:lnTo>
                <a:lnTo>
                  <a:pt x="152" y="267"/>
                </a:lnTo>
                <a:lnTo>
                  <a:pt x="154" y="271"/>
                </a:lnTo>
                <a:lnTo>
                  <a:pt x="159" y="275"/>
                </a:lnTo>
                <a:lnTo>
                  <a:pt x="168" y="282"/>
                </a:lnTo>
                <a:lnTo>
                  <a:pt x="178" y="288"/>
                </a:lnTo>
                <a:lnTo>
                  <a:pt x="185" y="295"/>
                </a:lnTo>
                <a:lnTo>
                  <a:pt x="187" y="303"/>
                </a:lnTo>
                <a:lnTo>
                  <a:pt x="181" y="308"/>
                </a:lnTo>
                <a:lnTo>
                  <a:pt x="178" y="318"/>
                </a:lnTo>
                <a:lnTo>
                  <a:pt x="179" y="329"/>
                </a:lnTo>
                <a:lnTo>
                  <a:pt x="187" y="342"/>
                </a:lnTo>
                <a:lnTo>
                  <a:pt x="199" y="355"/>
                </a:lnTo>
                <a:lnTo>
                  <a:pt x="205" y="359"/>
                </a:lnTo>
                <a:lnTo>
                  <a:pt x="212" y="357"/>
                </a:lnTo>
                <a:lnTo>
                  <a:pt x="220" y="357"/>
                </a:lnTo>
                <a:lnTo>
                  <a:pt x="223" y="357"/>
                </a:lnTo>
                <a:lnTo>
                  <a:pt x="231" y="359"/>
                </a:lnTo>
                <a:lnTo>
                  <a:pt x="243" y="357"/>
                </a:lnTo>
                <a:lnTo>
                  <a:pt x="254" y="357"/>
                </a:lnTo>
                <a:lnTo>
                  <a:pt x="256" y="361"/>
                </a:lnTo>
                <a:lnTo>
                  <a:pt x="254" y="367"/>
                </a:lnTo>
                <a:lnTo>
                  <a:pt x="258" y="369"/>
                </a:lnTo>
                <a:lnTo>
                  <a:pt x="262" y="369"/>
                </a:lnTo>
                <a:lnTo>
                  <a:pt x="267" y="369"/>
                </a:lnTo>
                <a:lnTo>
                  <a:pt x="276" y="363"/>
                </a:lnTo>
                <a:lnTo>
                  <a:pt x="291" y="355"/>
                </a:lnTo>
                <a:lnTo>
                  <a:pt x="300" y="357"/>
                </a:lnTo>
                <a:lnTo>
                  <a:pt x="295" y="372"/>
                </a:lnTo>
                <a:lnTo>
                  <a:pt x="289" y="384"/>
                </a:lnTo>
                <a:lnTo>
                  <a:pt x="295" y="401"/>
                </a:lnTo>
                <a:lnTo>
                  <a:pt x="293" y="419"/>
                </a:lnTo>
                <a:lnTo>
                  <a:pt x="273" y="431"/>
                </a:lnTo>
                <a:lnTo>
                  <a:pt x="258" y="429"/>
                </a:lnTo>
                <a:lnTo>
                  <a:pt x="247" y="434"/>
                </a:lnTo>
                <a:lnTo>
                  <a:pt x="238" y="442"/>
                </a:lnTo>
                <a:lnTo>
                  <a:pt x="231" y="440"/>
                </a:lnTo>
                <a:lnTo>
                  <a:pt x="220" y="434"/>
                </a:lnTo>
                <a:lnTo>
                  <a:pt x="205" y="433"/>
                </a:lnTo>
                <a:lnTo>
                  <a:pt x="190" y="438"/>
                </a:lnTo>
                <a:lnTo>
                  <a:pt x="183" y="457"/>
                </a:lnTo>
                <a:lnTo>
                  <a:pt x="176" y="465"/>
                </a:lnTo>
                <a:lnTo>
                  <a:pt x="167" y="472"/>
                </a:lnTo>
                <a:lnTo>
                  <a:pt x="157" y="478"/>
                </a:lnTo>
                <a:lnTo>
                  <a:pt x="156" y="483"/>
                </a:lnTo>
                <a:lnTo>
                  <a:pt x="154" y="489"/>
                </a:lnTo>
                <a:lnTo>
                  <a:pt x="148" y="493"/>
                </a:lnTo>
                <a:lnTo>
                  <a:pt x="143" y="496"/>
                </a:lnTo>
                <a:lnTo>
                  <a:pt x="135" y="502"/>
                </a:lnTo>
                <a:lnTo>
                  <a:pt x="134" y="511"/>
                </a:lnTo>
                <a:lnTo>
                  <a:pt x="135" y="523"/>
                </a:lnTo>
                <a:lnTo>
                  <a:pt x="139" y="534"/>
                </a:lnTo>
                <a:lnTo>
                  <a:pt x="141" y="538"/>
                </a:lnTo>
                <a:lnTo>
                  <a:pt x="148" y="543"/>
                </a:lnTo>
                <a:lnTo>
                  <a:pt x="150" y="564"/>
                </a:lnTo>
                <a:lnTo>
                  <a:pt x="145" y="564"/>
                </a:lnTo>
                <a:lnTo>
                  <a:pt x="139" y="562"/>
                </a:lnTo>
                <a:lnTo>
                  <a:pt x="137" y="564"/>
                </a:lnTo>
                <a:lnTo>
                  <a:pt x="141" y="570"/>
                </a:lnTo>
                <a:lnTo>
                  <a:pt x="146" y="579"/>
                </a:lnTo>
                <a:lnTo>
                  <a:pt x="156" y="590"/>
                </a:lnTo>
                <a:lnTo>
                  <a:pt x="161" y="600"/>
                </a:lnTo>
                <a:lnTo>
                  <a:pt x="161" y="609"/>
                </a:lnTo>
                <a:lnTo>
                  <a:pt x="163" y="619"/>
                </a:lnTo>
                <a:lnTo>
                  <a:pt x="174" y="630"/>
                </a:lnTo>
                <a:lnTo>
                  <a:pt x="188" y="634"/>
                </a:lnTo>
                <a:lnTo>
                  <a:pt x="201" y="628"/>
                </a:lnTo>
                <a:lnTo>
                  <a:pt x="210" y="617"/>
                </a:lnTo>
                <a:lnTo>
                  <a:pt x="218" y="609"/>
                </a:lnTo>
                <a:lnTo>
                  <a:pt x="220" y="609"/>
                </a:lnTo>
                <a:lnTo>
                  <a:pt x="218" y="619"/>
                </a:lnTo>
                <a:lnTo>
                  <a:pt x="216" y="634"/>
                </a:lnTo>
                <a:lnTo>
                  <a:pt x="216" y="649"/>
                </a:lnTo>
                <a:lnTo>
                  <a:pt x="218" y="660"/>
                </a:lnTo>
                <a:lnTo>
                  <a:pt x="220" y="664"/>
                </a:lnTo>
                <a:lnTo>
                  <a:pt x="214" y="669"/>
                </a:lnTo>
                <a:lnTo>
                  <a:pt x="212" y="673"/>
                </a:lnTo>
                <a:lnTo>
                  <a:pt x="212" y="677"/>
                </a:lnTo>
                <a:lnTo>
                  <a:pt x="212" y="688"/>
                </a:lnTo>
                <a:lnTo>
                  <a:pt x="210" y="699"/>
                </a:lnTo>
                <a:lnTo>
                  <a:pt x="209" y="707"/>
                </a:lnTo>
                <a:lnTo>
                  <a:pt x="203" y="709"/>
                </a:lnTo>
                <a:lnTo>
                  <a:pt x="198" y="703"/>
                </a:lnTo>
                <a:lnTo>
                  <a:pt x="194" y="699"/>
                </a:lnTo>
                <a:lnTo>
                  <a:pt x="192" y="705"/>
                </a:lnTo>
                <a:lnTo>
                  <a:pt x="196" y="713"/>
                </a:lnTo>
                <a:lnTo>
                  <a:pt x="203" y="716"/>
                </a:lnTo>
                <a:lnTo>
                  <a:pt x="214" y="714"/>
                </a:lnTo>
                <a:lnTo>
                  <a:pt x="225" y="711"/>
                </a:lnTo>
                <a:lnTo>
                  <a:pt x="234" y="707"/>
                </a:lnTo>
                <a:lnTo>
                  <a:pt x="238" y="705"/>
                </a:lnTo>
                <a:lnTo>
                  <a:pt x="247" y="716"/>
                </a:lnTo>
                <a:lnTo>
                  <a:pt x="262" y="716"/>
                </a:lnTo>
                <a:lnTo>
                  <a:pt x="276" y="745"/>
                </a:lnTo>
                <a:lnTo>
                  <a:pt x="280" y="750"/>
                </a:lnTo>
                <a:lnTo>
                  <a:pt x="285" y="752"/>
                </a:lnTo>
                <a:lnTo>
                  <a:pt x="289" y="750"/>
                </a:lnTo>
                <a:lnTo>
                  <a:pt x="287" y="743"/>
                </a:lnTo>
                <a:lnTo>
                  <a:pt x="287" y="735"/>
                </a:lnTo>
                <a:lnTo>
                  <a:pt x="291" y="731"/>
                </a:lnTo>
                <a:lnTo>
                  <a:pt x="295" y="728"/>
                </a:lnTo>
                <a:lnTo>
                  <a:pt x="295" y="718"/>
                </a:lnTo>
                <a:lnTo>
                  <a:pt x="293" y="713"/>
                </a:lnTo>
                <a:lnTo>
                  <a:pt x="298" y="713"/>
                </a:lnTo>
                <a:lnTo>
                  <a:pt x="302" y="713"/>
                </a:lnTo>
                <a:lnTo>
                  <a:pt x="302" y="703"/>
                </a:lnTo>
                <a:lnTo>
                  <a:pt x="306" y="699"/>
                </a:lnTo>
                <a:lnTo>
                  <a:pt x="309" y="699"/>
                </a:lnTo>
                <a:lnTo>
                  <a:pt x="313" y="703"/>
                </a:lnTo>
                <a:lnTo>
                  <a:pt x="311" y="709"/>
                </a:lnTo>
                <a:lnTo>
                  <a:pt x="307" y="718"/>
                </a:lnTo>
                <a:lnTo>
                  <a:pt x="307" y="726"/>
                </a:lnTo>
                <a:lnTo>
                  <a:pt x="309" y="730"/>
                </a:lnTo>
                <a:lnTo>
                  <a:pt x="318" y="730"/>
                </a:lnTo>
                <a:lnTo>
                  <a:pt x="329" y="728"/>
                </a:lnTo>
                <a:lnTo>
                  <a:pt x="339" y="724"/>
                </a:lnTo>
                <a:lnTo>
                  <a:pt x="346" y="724"/>
                </a:lnTo>
                <a:lnTo>
                  <a:pt x="346" y="728"/>
                </a:lnTo>
                <a:lnTo>
                  <a:pt x="342" y="733"/>
                </a:lnTo>
                <a:lnTo>
                  <a:pt x="333" y="737"/>
                </a:lnTo>
                <a:lnTo>
                  <a:pt x="326" y="739"/>
                </a:lnTo>
                <a:lnTo>
                  <a:pt x="324" y="745"/>
                </a:lnTo>
                <a:lnTo>
                  <a:pt x="326" y="750"/>
                </a:lnTo>
                <a:lnTo>
                  <a:pt x="329" y="756"/>
                </a:lnTo>
                <a:lnTo>
                  <a:pt x="329" y="760"/>
                </a:lnTo>
                <a:lnTo>
                  <a:pt x="328" y="763"/>
                </a:lnTo>
                <a:lnTo>
                  <a:pt x="324" y="767"/>
                </a:lnTo>
                <a:lnTo>
                  <a:pt x="322" y="771"/>
                </a:lnTo>
                <a:lnTo>
                  <a:pt x="320" y="778"/>
                </a:lnTo>
                <a:lnTo>
                  <a:pt x="318" y="786"/>
                </a:lnTo>
                <a:lnTo>
                  <a:pt x="317" y="792"/>
                </a:lnTo>
                <a:lnTo>
                  <a:pt x="311" y="793"/>
                </a:lnTo>
                <a:lnTo>
                  <a:pt x="306" y="795"/>
                </a:lnTo>
                <a:lnTo>
                  <a:pt x="296" y="803"/>
                </a:lnTo>
                <a:lnTo>
                  <a:pt x="289" y="814"/>
                </a:lnTo>
                <a:lnTo>
                  <a:pt x="285" y="825"/>
                </a:lnTo>
                <a:lnTo>
                  <a:pt x="280" y="833"/>
                </a:lnTo>
                <a:lnTo>
                  <a:pt x="273" y="837"/>
                </a:lnTo>
                <a:lnTo>
                  <a:pt x="262" y="840"/>
                </a:lnTo>
                <a:lnTo>
                  <a:pt x="245" y="846"/>
                </a:lnTo>
                <a:lnTo>
                  <a:pt x="231" y="854"/>
                </a:lnTo>
                <a:lnTo>
                  <a:pt x="225" y="861"/>
                </a:lnTo>
                <a:lnTo>
                  <a:pt x="223" y="869"/>
                </a:lnTo>
                <a:lnTo>
                  <a:pt x="223" y="876"/>
                </a:lnTo>
                <a:lnTo>
                  <a:pt x="220" y="882"/>
                </a:lnTo>
                <a:lnTo>
                  <a:pt x="212" y="882"/>
                </a:lnTo>
                <a:lnTo>
                  <a:pt x="207" y="878"/>
                </a:lnTo>
                <a:lnTo>
                  <a:pt x="207" y="872"/>
                </a:lnTo>
                <a:lnTo>
                  <a:pt x="205" y="869"/>
                </a:lnTo>
                <a:lnTo>
                  <a:pt x="192" y="869"/>
                </a:lnTo>
                <a:lnTo>
                  <a:pt x="174" y="872"/>
                </a:lnTo>
                <a:lnTo>
                  <a:pt x="161" y="876"/>
                </a:lnTo>
                <a:lnTo>
                  <a:pt x="152" y="884"/>
                </a:lnTo>
                <a:lnTo>
                  <a:pt x="150" y="891"/>
                </a:lnTo>
                <a:lnTo>
                  <a:pt x="146" y="897"/>
                </a:lnTo>
                <a:lnTo>
                  <a:pt x="139" y="899"/>
                </a:lnTo>
                <a:lnTo>
                  <a:pt x="130" y="899"/>
                </a:lnTo>
                <a:lnTo>
                  <a:pt x="126" y="901"/>
                </a:lnTo>
                <a:lnTo>
                  <a:pt x="121" y="904"/>
                </a:lnTo>
                <a:lnTo>
                  <a:pt x="108" y="904"/>
                </a:lnTo>
                <a:lnTo>
                  <a:pt x="95" y="908"/>
                </a:lnTo>
                <a:lnTo>
                  <a:pt x="82" y="914"/>
                </a:lnTo>
                <a:lnTo>
                  <a:pt x="71" y="921"/>
                </a:lnTo>
                <a:lnTo>
                  <a:pt x="64" y="929"/>
                </a:lnTo>
                <a:lnTo>
                  <a:pt x="57" y="933"/>
                </a:lnTo>
                <a:lnTo>
                  <a:pt x="51" y="934"/>
                </a:lnTo>
                <a:lnTo>
                  <a:pt x="46" y="934"/>
                </a:lnTo>
                <a:lnTo>
                  <a:pt x="38" y="933"/>
                </a:lnTo>
                <a:lnTo>
                  <a:pt x="31" y="933"/>
                </a:lnTo>
                <a:lnTo>
                  <a:pt x="26" y="934"/>
                </a:lnTo>
                <a:lnTo>
                  <a:pt x="20" y="938"/>
                </a:lnTo>
                <a:lnTo>
                  <a:pt x="11" y="942"/>
                </a:lnTo>
                <a:lnTo>
                  <a:pt x="4" y="944"/>
                </a:lnTo>
                <a:lnTo>
                  <a:pt x="0" y="946"/>
                </a:lnTo>
                <a:lnTo>
                  <a:pt x="33" y="944"/>
                </a:lnTo>
                <a:lnTo>
                  <a:pt x="60" y="938"/>
                </a:lnTo>
                <a:lnTo>
                  <a:pt x="108" y="925"/>
                </a:lnTo>
                <a:lnTo>
                  <a:pt x="108" y="927"/>
                </a:lnTo>
                <a:lnTo>
                  <a:pt x="108" y="931"/>
                </a:lnTo>
                <a:lnTo>
                  <a:pt x="110" y="931"/>
                </a:lnTo>
                <a:lnTo>
                  <a:pt x="113" y="925"/>
                </a:lnTo>
                <a:lnTo>
                  <a:pt x="117" y="917"/>
                </a:lnTo>
                <a:lnTo>
                  <a:pt x="121" y="914"/>
                </a:lnTo>
                <a:lnTo>
                  <a:pt x="126" y="914"/>
                </a:lnTo>
                <a:lnTo>
                  <a:pt x="134" y="914"/>
                </a:lnTo>
                <a:lnTo>
                  <a:pt x="143" y="916"/>
                </a:lnTo>
                <a:lnTo>
                  <a:pt x="152" y="914"/>
                </a:lnTo>
                <a:lnTo>
                  <a:pt x="159" y="914"/>
                </a:lnTo>
                <a:lnTo>
                  <a:pt x="165" y="910"/>
                </a:lnTo>
                <a:lnTo>
                  <a:pt x="170" y="902"/>
                </a:lnTo>
                <a:lnTo>
                  <a:pt x="176" y="897"/>
                </a:lnTo>
                <a:lnTo>
                  <a:pt x="181" y="893"/>
                </a:lnTo>
                <a:lnTo>
                  <a:pt x="185" y="899"/>
                </a:lnTo>
                <a:lnTo>
                  <a:pt x="194" y="902"/>
                </a:lnTo>
                <a:lnTo>
                  <a:pt x="210" y="899"/>
                </a:lnTo>
                <a:lnTo>
                  <a:pt x="225" y="891"/>
                </a:lnTo>
                <a:lnTo>
                  <a:pt x="232" y="887"/>
                </a:lnTo>
                <a:lnTo>
                  <a:pt x="234" y="887"/>
                </a:lnTo>
                <a:lnTo>
                  <a:pt x="242" y="886"/>
                </a:lnTo>
                <a:lnTo>
                  <a:pt x="251" y="886"/>
                </a:lnTo>
                <a:lnTo>
                  <a:pt x="262" y="884"/>
                </a:lnTo>
                <a:lnTo>
                  <a:pt x="271" y="882"/>
                </a:lnTo>
                <a:lnTo>
                  <a:pt x="278" y="878"/>
                </a:lnTo>
                <a:lnTo>
                  <a:pt x="284" y="876"/>
                </a:lnTo>
                <a:lnTo>
                  <a:pt x="282" y="872"/>
                </a:lnTo>
                <a:lnTo>
                  <a:pt x="280" y="865"/>
                </a:lnTo>
                <a:lnTo>
                  <a:pt x="287" y="859"/>
                </a:lnTo>
                <a:lnTo>
                  <a:pt x="300" y="854"/>
                </a:lnTo>
                <a:lnTo>
                  <a:pt x="309" y="848"/>
                </a:lnTo>
                <a:lnTo>
                  <a:pt x="317" y="842"/>
                </a:lnTo>
                <a:lnTo>
                  <a:pt x="329" y="839"/>
                </a:lnTo>
                <a:lnTo>
                  <a:pt x="340" y="837"/>
                </a:lnTo>
                <a:lnTo>
                  <a:pt x="348" y="835"/>
                </a:lnTo>
                <a:lnTo>
                  <a:pt x="353" y="827"/>
                </a:lnTo>
                <a:lnTo>
                  <a:pt x="357" y="816"/>
                </a:lnTo>
                <a:lnTo>
                  <a:pt x="361" y="805"/>
                </a:lnTo>
                <a:lnTo>
                  <a:pt x="364" y="799"/>
                </a:lnTo>
                <a:lnTo>
                  <a:pt x="370" y="797"/>
                </a:lnTo>
                <a:lnTo>
                  <a:pt x="375" y="793"/>
                </a:lnTo>
                <a:lnTo>
                  <a:pt x="379" y="790"/>
                </a:lnTo>
                <a:lnTo>
                  <a:pt x="381" y="788"/>
                </a:lnTo>
                <a:lnTo>
                  <a:pt x="395" y="786"/>
                </a:lnTo>
                <a:lnTo>
                  <a:pt x="412" y="782"/>
                </a:lnTo>
                <a:lnTo>
                  <a:pt x="423" y="778"/>
                </a:lnTo>
                <a:lnTo>
                  <a:pt x="426" y="767"/>
                </a:lnTo>
                <a:lnTo>
                  <a:pt x="430" y="756"/>
                </a:lnTo>
                <a:lnTo>
                  <a:pt x="443" y="746"/>
                </a:lnTo>
                <a:lnTo>
                  <a:pt x="452" y="737"/>
                </a:lnTo>
                <a:lnTo>
                  <a:pt x="450" y="722"/>
                </a:lnTo>
                <a:lnTo>
                  <a:pt x="443" y="707"/>
                </a:lnTo>
                <a:lnTo>
                  <a:pt x="443" y="698"/>
                </a:lnTo>
                <a:lnTo>
                  <a:pt x="448" y="692"/>
                </a:lnTo>
                <a:lnTo>
                  <a:pt x="454" y="690"/>
                </a:lnTo>
                <a:lnTo>
                  <a:pt x="461" y="688"/>
                </a:lnTo>
                <a:lnTo>
                  <a:pt x="470" y="683"/>
                </a:lnTo>
                <a:lnTo>
                  <a:pt x="479" y="675"/>
                </a:lnTo>
                <a:lnTo>
                  <a:pt x="483" y="669"/>
                </a:lnTo>
                <a:lnTo>
                  <a:pt x="483" y="666"/>
                </a:lnTo>
                <a:lnTo>
                  <a:pt x="481" y="662"/>
                </a:lnTo>
                <a:lnTo>
                  <a:pt x="479" y="660"/>
                </a:lnTo>
                <a:lnTo>
                  <a:pt x="476" y="656"/>
                </a:lnTo>
                <a:lnTo>
                  <a:pt x="474" y="654"/>
                </a:lnTo>
                <a:lnTo>
                  <a:pt x="476" y="652"/>
                </a:lnTo>
                <a:lnTo>
                  <a:pt x="479" y="649"/>
                </a:lnTo>
                <a:lnTo>
                  <a:pt x="481" y="645"/>
                </a:lnTo>
                <a:lnTo>
                  <a:pt x="485" y="641"/>
                </a:lnTo>
                <a:lnTo>
                  <a:pt x="490" y="636"/>
                </a:lnTo>
                <a:lnTo>
                  <a:pt x="498" y="632"/>
                </a:lnTo>
                <a:lnTo>
                  <a:pt x="507" y="628"/>
                </a:lnTo>
                <a:lnTo>
                  <a:pt x="516" y="621"/>
                </a:lnTo>
                <a:lnTo>
                  <a:pt x="527" y="609"/>
                </a:lnTo>
                <a:lnTo>
                  <a:pt x="536" y="598"/>
                </a:lnTo>
                <a:lnTo>
                  <a:pt x="545" y="596"/>
                </a:lnTo>
                <a:lnTo>
                  <a:pt x="553" y="594"/>
                </a:lnTo>
                <a:lnTo>
                  <a:pt x="562" y="589"/>
                </a:lnTo>
                <a:lnTo>
                  <a:pt x="565" y="590"/>
                </a:lnTo>
                <a:lnTo>
                  <a:pt x="560" y="605"/>
                </a:lnTo>
                <a:lnTo>
                  <a:pt x="565" y="613"/>
                </a:lnTo>
                <a:lnTo>
                  <a:pt x="567" y="619"/>
                </a:lnTo>
                <a:lnTo>
                  <a:pt x="564" y="622"/>
                </a:lnTo>
                <a:lnTo>
                  <a:pt x="553" y="622"/>
                </a:lnTo>
                <a:lnTo>
                  <a:pt x="540" y="622"/>
                </a:lnTo>
                <a:lnTo>
                  <a:pt x="529" y="624"/>
                </a:lnTo>
                <a:lnTo>
                  <a:pt x="522" y="630"/>
                </a:lnTo>
                <a:lnTo>
                  <a:pt x="516" y="637"/>
                </a:lnTo>
                <a:lnTo>
                  <a:pt x="514" y="649"/>
                </a:lnTo>
                <a:lnTo>
                  <a:pt x="511" y="664"/>
                </a:lnTo>
                <a:lnTo>
                  <a:pt x="507" y="679"/>
                </a:lnTo>
                <a:lnTo>
                  <a:pt x="500" y="684"/>
                </a:lnTo>
                <a:lnTo>
                  <a:pt x="507" y="684"/>
                </a:lnTo>
                <a:lnTo>
                  <a:pt x="514" y="686"/>
                </a:lnTo>
                <a:lnTo>
                  <a:pt x="512" y="690"/>
                </a:lnTo>
                <a:lnTo>
                  <a:pt x="503" y="699"/>
                </a:lnTo>
                <a:lnTo>
                  <a:pt x="496" y="707"/>
                </a:lnTo>
                <a:lnTo>
                  <a:pt x="494" y="714"/>
                </a:lnTo>
                <a:lnTo>
                  <a:pt x="496" y="718"/>
                </a:lnTo>
                <a:lnTo>
                  <a:pt x="503" y="718"/>
                </a:lnTo>
                <a:lnTo>
                  <a:pt x="511" y="716"/>
                </a:lnTo>
                <a:lnTo>
                  <a:pt x="520" y="714"/>
                </a:lnTo>
                <a:lnTo>
                  <a:pt x="527" y="711"/>
                </a:lnTo>
                <a:lnTo>
                  <a:pt x="544" y="699"/>
                </a:lnTo>
                <a:lnTo>
                  <a:pt x="558" y="686"/>
                </a:lnTo>
                <a:lnTo>
                  <a:pt x="569" y="675"/>
                </a:lnTo>
                <a:lnTo>
                  <a:pt x="575" y="675"/>
                </a:lnTo>
                <a:lnTo>
                  <a:pt x="584" y="677"/>
                </a:lnTo>
                <a:lnTo>
                  <a:pt x="591" y="675"/>
                </a:lnTo>
                <a:lnTo>
                  <a:pt x="593" y="671"/>
                </a:lnTo>
                <a:lnTo>
                  <a:pt x="591" y="668"/>
                </a:lnTo>
                <a:lnTo>
                  <a:pt x="591" y="662"/>
                </a:lnTo>
                <a:lnTo>
                  <a:pt x="598" y="652"/>
                </a:lnTo>
                <a:lnTo>
                  <a:pt x="602" y="643"/>
                </a:lnTo>
                <a:lnTo>
                  <a:pt x="597" y="637"/>
                </a:lnTo>
                <a:lnTo>
                  <a:pt x="597" y="628"/>
                </a:lnTo>
                <a:lnTo>
                  <a:pt x="598" y="617"/>
                </a:lnTo>
                <a:lnTo>
                  <a:pt x="604" y="609"/>
                </a:lnTo>
                <a:lnTo>
                  <a:pt x="611" y="609"/>
                </a:lnTo>
                <a:lnTo>
                  <a:pt x="620" y="615"/>
                </a:lnTo>
                <a:lnTo>
                  <a:pt x="631" y="617"/>
                </a:lnTo>
                <a:lnTo>
                  <a:pt x="641" y="615"/>
                </a:lnTo>
                <a:lnTo>
                  <a:pt x="646" y="607"/>
                </a:lnTo>
                <a:lnTo>
                  <a:pt x="652" y="602"/>
                </a:lnTo>
                <a:lnTo>
                  <a:pt x="657" y="602"/>
                </a:lnTo>
                <a:lnTo>
                  <a:pt x="659" y="604"/>
                </a:lnTo>
                <a:lnTo>
                  <a:pt x="655" y="607"/>
                </a:lnTo>
                <a:lnTo>
                  <a:pt x="650" y="613"/>
                </a:lnTo>
                <a:lnTo>
                  <a:pt x="648" y="617"/>
                </a:lnTo>
                <a:lnTo>
                  <a:pt x="648" y="622"/>
                </a:lnTo>
                <a:lnTo>
                  <a:pt x="650" y="628"/>
                </a:lnTo>
                <a:lnTo>
                  <a:pt x="657" y="634"/>
                </a:lnTo>
                <a:lnTo>
                  <a:pt x="670" y="637"/>
                </a:lnTo>
                <a:lnTo>
                  <a:pt x="684" y="641"/>
                </a:lnTo>
                <a:lnTo>
                  <a:pt x="690" y="643"/>
                </a:lnTo>
                <a:lnTo>
                  <a:pt x="692" y="651"/>
                </a:lnTo>
                <a:lnTo>
                  <a:pt x="697" y="654"/>
                </a:lnTo>
                <a:lnTo>
                  <a:pt x="703" y="658"/>
                </a:lnTo>
                <a:lnTo>
                  <a:pt x="706" y="666"/>
                </a:lnTo>
                <a:lnTo>
                  <a:pt x="710" y="673"/>
                </a:lnTo>
                <a:lnTo>
                  <a:pt x="714" y="677"/>
                </a:lnTo>
                <a:lnTo>
                  <a:pt x="719" y="677"/>
                </a:lnTo>
                <a:lnTo>
                  <a:pt x="723" y="675"/>
                </a:lnTo>
                <a:lnTo>
                  <a:pt x="728" y="673"/>
                </a:lnTo>
                <a:lnTo>
                  <a:pt x="738" y="675"/>
                </a:lnTo>
                <a:lnTo>
                  <a:pt x="745" y="675"/>
                </a:lnTo>
                <a:lnTo>
                  <a:pt x="750" y="673"/>
                </a:lnTo>
                <a:lnTo>
                  <a:pt x="756" y="668"/>
                </a:lnTo>
                <a:lnTo>
                  <a:pt x="761" y="664"/>
                </a:lnTo>
                <a:lnTo>
                  <a:pt x="765" y="662"/>
                </a:lnTo>
                <a:lnTo>
                  <a:pt x="769" y="666"/>
                </a:lnTo>
                <a:lnTo>
                  <a:pt x="774" y="669"/>
                </a:lnTo>
                <a:lnTo>
                  <a:pt x="781" y="669"/>
                </a:lnTo>
                <a:lnTo>
                  <a:pt x="789" y="673"/>
                </a:lnTo>
                <a:lnTo>
                  <a:pt x="792" y="679"/>
                </a:lnTo>
                <a:lnTo>
                  <a:pt x="796" y="684"/>
                </a:lnTo>
                <a:lnTo>
                  <a:pt x="805" y="686"/>
                </a:lnTo>
                <a:lnTo>
                  <a:pt x="818" y="684"/>
                </a:lnTo>
                <a:lnTo>
                  <a:pt x="829" y="679"/>
                </a:lnTo>
                <a:lnTo>
                  <a:pt x="840" y="673"/>
                </a:lnTo>
                <a:lnTo>
                  <a:pt x="849" y="671"/>
                </a:lnTo>
                <a:lnTo>
                  <a:pt x="855" y="677"/>
                </a:lnTo>
                <a:lnTo>
                  <a:pt x="853" y="686"/>
                </a:lnTo>
                <a:lnTo>
                  <a:pt x="853" y="698"/>
                </a:lnTo>
                <a:lnTo>
                  <a:pt x="858" y="705"/>
                </a:lnTo>
                <a:lnTo>
                  <a:pt x="866" y="709"/>
                </a:lnTo>
                <a:lnTo>
                  <a:pt x="875" y="713"/>
                </a:lnTo>
                <a:lnTo>
                  <a:pt x="880" y="718"/>
                </a:lnTo>
                <a:lnTo>
                  <a:pt x="884" y="726"/>
                </a:lnTo>
                <a:lnTo>
                  <a:pt x="884" y="733"/>
                </a:lnTo>
                <a:lnTo>
                  <a:pt x="888" y="739"/>
                </a:lnTo>
                <a:lnTo>
                  <a:pt x="899" y="743"/>
                </a:lnTo>
                <a:lnTo>
                  <a:pt x="915" y="748"/>
                </a:lnTo>
                <a:lnTo>
                  <a:pt x="932" y="758"/>
                </a:lnTo>
                <a:lnTo>
                  <a:pt x="941" y="765"/>
                </a:lnTo>
                <a:lnTo>
                  <a:pt x="944" y="769"/>
                </a:lnTo>
                <a:lnTo>
                  <a:pt x="948" y="769"/>
                </a:lnTo>
                <a:lnTo>
                  <a:pt x="952" y="765"/>
                </a:lnTo>
                <a:lnTo>
                  <a:pt x="957" y="761"/>
                </a:lnTo>
                <a:lnTo>
                  <a:pt x="966" y="758"/>
                </a:lnTo>
                <a:lnTo>
                  <a:pt x="979" y="756"/>
                </a:lnTo>
                <a:lnTo>
                  <a:pt x="990" y="756"/>
                </a:lnTo>
                <a:lnTo>
                  <a:pt x="996" y="760"/>
                </a:lnTo>
                <a:lnTo>
                  <a:pt x="999" y="765"/>
                </a:lnTo>
                <a:lnTo>
                  <a:pt x="1008" y="771"/>
                </a:lnTo>
                <a:lnTo>
                  <a:pt x="1018" y="777"/>
                </a:lnTo>
                <a:lnTo>
                  <a:pt x="1023" y="786"/>
                </a:lnTo>
                <a:lnTo>
                  <a:pt x="1029" y="797"/>
                </a:lnTo>
                <a:lnTo>
                  <a:pt x="1038" y="805"/>
                </a:lnTo>
                <a:lnTo>
                  <a:pt x="1045" y="810"/>
                </a:lnTo>
                <a:lnTo>
                  <a:pt x="1050" y="812"/>
                </a:lnTo>
                <a:lnTo>
                  <a:pt x="1056" y="812"/>
                </a:lnTo>
                <a:lnTo>
                  <a:pt x="1065" y="814"/>
                </a:lnTo>
                <a:lnTo>
                  <a:pt x="1072" y="820"/>
                </a:lnTo>
                <a:lnTo>
                  <a:pt x="1078" y="827"/>
                </a:lnTo>
                <a:lnTo>
                  <a:pt x="1082" y="833"/>
                </a:lnTo>
                <a:lnTo>
                  <a:pt x="1087" y="837"/>
                </a:lnTo>
                <a:lnTo>
                  <a:pt x="1094" y="840"/>
                </a:lnTo>
                <a:lnTo>
                  <a:pt x="1100" y="848"/>
                </a:lnTo>
                <a:lnTo>
                  <a:pt x="1107" y="857"/>
                </a:lnTo>
                <a:lnTo>
                  <a:pt x="1111" y="854"/>
                </a:lnTo>
                <a:lnTo>
                  <a:pt x="1113" y="846"/>
                </a:lnTo>
                <a:lnTo>
                  <a:pt x="1118" y="846"/>
                </a:lnTo>
                <a:lnTo>
                  <a:pt x="1127" y="855"/>
                </a:lnTo>
                <a:lnTo>
                  <a:pt x="1136" y="871"/>
                </a:lnTo>
                <a:lnTo>
                  <a:pt x="1142" y="887"/>
                </a:lnTo>
                <a:lnTo>
                  <a:pt x="1144" y="899"/>
                </a:lnTo>
                <a:lnTo>
                  <a:pt x="1147" y="906"/>
                </a:lnTo>
                <a:lnTo>
                  <a:pt x="1157" y="912"/>
                </a:lnTo>
                <a:lnTo>
                  <a:pt x="1166" y="914"/>
                </a:lnTo>
                <a:lnTo>
                  <a:pt x="1173" y="910"/>
                </a:lnTo>
                <a:lnTo>
                  <a:pt x="1175" y="895"/>
                </a:lnTo>
                <a:lnTo>
                  <a:pt x="1171" y="872"/>
                </a:lnTo>
                <a:lnTo>
                  <a:pt x="1164" y="852"/>
                </a:lnTo>
                <a:lnTo>
                  <a:pt x="1151" y="842"/>
                </a:lnTo>
                <a:lnTo>
                  <a:pt x="1135" y="840"/>
                </a:lnTo>
                <a:lnTo>
                  <a:pt x="1124" y="835"/>
                </a:lnTo>
                <a:lnTo>
                  <a:pt x="1113" y="831"/>
                </a:lnTo>
                <a:lnTo>
                  <a:pt x="1104" y="827"/>
                </a:lnTo>
                <a:lnTo>
                  <a:pt x="1098" y="824"/>
                </a:lnTo>
                <a:lnTo>
                  <a:pt x="1094" y="818"/>
                </a:lnTo>
                <a:lnTo>
                  <a:pt x="1091" y="810"/>
                </a:lnTo>
                <a:lnTo>
                  <a:pt x="1087" y="803"/>
                </a:lnTo>
                <a:lnTo>
                  <a:pt x="1080" y="795"/>
                </a:lnTo>
                <a:lnTo>
                  <a:pt x="1071" y="784"/>
                </a:lnTo>
                <a:lnTo>
                  <a:pt x="1061" y="775"/>
                </a:lnTo>
                <a:lnTo>
                  <a:pt x="1058" y="765"/>
                </a:lnTo>
                <a:lnTo>
                  <a:pt x="1052" y="758"/>
                </a:lnTo>
                <a:lnTo>
                  <a:pt x="1043" y="746"/>
                </a:lnTo>
                <a:lnTo>
                  <a:pt x="1034" y="735"/>
                </a:lnTo>
                <a:lnTo>
                  <a:pt x="1027" y="728"/>
                </a:lnTo>
                <a:lnTo>
                  <a:pt x="1010" y="713"/>
                </a:lnTo>
                <a:lnTo>
                  <a:pt x="996" y="696"/>
                </a:lnTo>
                <a:lnTo>
                  <a:pt x="985" y="683"/>
                </a:lnTo>
                <a:lnTo>
                  <a:pt x="977" y="671"/>
                </a:lnTo>
                <a:lnTo>
                  <a:pt x="970" y="664"/>
                </a:lnTo>
                <a:lnTo>
                  <a:pt x="963" y="660"/>
                </a:lnTo>
                <a:lnTo>
                  <a:pt x="955" y="662"/>
                </a:lnTo>
                <a:lnTo>
                  <a:pt x="946" y="669"/>
                </a:lnTo>
                <a:lnTo>
                  <a:pt x="930" y="686"/>
                </a:lnTo>
                <a:lnTo>
                  <a:pt x="917" y="699"/>
                </a:lnTo>
                <a:lnTo>
                  <a:pt x="906" y="701"/>
                </a:lnTo>
                <a:lnTo>
                  <a:pt x="897" y="690"/>
                </a:lnTo>
                <a:lnTo>
                  <a:pt x="888" y="679"/>
                </a:lnTo>
                <a:lnTo>
                  <a:pt x="875" y="675"/>
                </a:lnTo>
                <a:lnTo>
                  <a:pt x="862" y="669"/>
                </a:lnTo>
                <a:lnTo>
                  <a:pt x="855" y="654"/>
                </a:lnTo>
                <a:lnTo>
                  <a:pt x="851" y="645"/>
                </a:lnTo>
                <a:lnTo>
                  <a:pt x="842" y="641"/>
                </a:lnTo>
                <a:lnTo>
                  <a:pt x="831" y="641"/>
                </a:lnTo>
                <a:lnTo>
                  <a:pt x="820" y="643"/>
                </a:lnTo>
                <a:lnTo>
                  <a:pt x="809" y="643"/>
                </a:lnTo>
                <a:lnTo>
                  <a:pt x="800" y="641"/>
                </a:lnTo>
                <a:lnTo>
                  <a:pt x="796" y="630"/>
                </a:lnTo>
                <a:lnTo>
                  <a:pt x="796" y="611"/>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5" name="Freeform 369">
            <a:extLst>
              <a:ext uri="{FF2B5EF4-FFF2-40B4-BE49-F238E27FC236}">
                <a16:creationId xmlns:a16="http://schemas.microsoft.com/office/drawing/2014/main" id="{5B4C84D1-1930-67A2-1788-514B146F5313}"/>
              </a:ext>
            </a:extLst>
          </p:cNvPr>
          <p:cNvSpPr>
            <a:spLocks/>
          </p:cNvSpPr>
          <p:nvPr/>
        </p:nvSpPr>
        <p:spPr bwMode="auto">
          <a:xfrm>
            <a:off x="9159969" y="3535941"/>
            <a:ext cx="267468" cy="120145"/>
          </a:xfrm>
          <a:custGeom>
            <a:avLst/>
            <a:gdLst>
              <a:gd name="T0" fmla="*/ 2147483647 w 179"/>
              <a:gd name="T1" fmla="*/ 2147483647 h 111"/>
              <a:gd name="T2" fmla="*/ 2147483647 w 179"/>
              <a:gd name="T3" fmla="*/ 2147483647 h 111"/>
              <a:gd name="T4" fmla="*/ 2147483647 w 179"/>
              <a:gd name="T5" fmla="*/ 2147483647 h 111"/>
              <a:gd name="T6" fmla="*/ 2147483647 w 179"/>
              <a:gd name="T7" fmla="*/ 2147483647 h 111"/>
              <a:gd name="T8" fmla="*/ 2147483647 w 179"/>
              <a:gd name="T9" fmla="*/ 2147483647 h 111"/>
              <a:gd name="T10" fmla="*/ 2147483647 w 179"/>
              <a:gd name="T11" fmla="*/ 2147483647 h 111"/>
              <a:gd name="T12" fmla="*/ 2147483647 w 179"/>
              <a:gd name="T13" fmla="*/ 2147483647 h 111"/>
              <a:gd name="T14" fmla="*/ 2147483647 w 179"/>
              <a:gd name="T15" fmla="*/ 2147483647 h 111"/>
              <a:gd name="T16" fmla="*/ 2147483647 w 179"/>
              <a:gd name="T17" fmla="*/ 2147483647 h 111"/>
              <a:gd name="T18" fmla="*/ 2147483647 w 179"/>
              <a:gd name="T19" fmla="*/ 2147483647 h 111"/>
              <a:gd name="T20" fmla="*/ 2147483647 w 179"/>
              <a:gd name="T21" fmla="*/ 2147483647 h 111"/>
              <a:gd name="T22" fmla="*/ 2147483647 w 179"/>
              <a:gd name="T23" fmla="*/ 2147483647 h 111"/>
              <a:gd name="T24" fmla="*/ 2147483647 w 179"/>
              <a:gd name="T25" fmla="*/ 2147483647 h 111"/>
              <a:gd name="T26" fmla="*/ 2147483647 w 179"/>
              <a:gd name="T27" fmla="*/ 2147483647 h 111"/>
              <a:gd name="T28" fmla="*/ 2147483647 w 179"/>
              <a:gd name="T29" fmla="*/ 2147483647 h 111"/>
              <a:gd name="T30" fmla="*/ 2147483647 w 179"/>
              <a:gd name="T31" fmla="*/ 2147483647 h 111"/>
              <a:gd name="T32" fmla="*/ 2147483647 w 179"/>
              <a:gd name="T33" fmla="*/ 2147483647 h 111"/>
              <a:gd name="T34" fmla="*/ 2147483647 w 179"/>
              <a:gd name="T35" fmla="*/ 2147483647 h 111"/>
              <a:gd name="T36" fmla="*/ 2147483647 w 179"/>
              <a:gd name="T37" fmla="*/ 2147483647 h 111"/>
              <a:gd name="T38" fmla="*/ 2147483647 w 179"/>
              <a:gd name="T39" fmla="*/ 2147483647 h 111"/>
              <a:gd name="T40" fmla="*/ 2147483647 w 179"/>
              <a:gd name="T41" fmla="*/ 2147483647 h 111"/>
              <a:gd name="T42" fmla="*/ 2147483647 w 179"/>
              <a:gd name="T43" fmla="*/ 2147483647 h 111"/>
              <a:gd name="T44" fmla="*/ 2147483647 w 179"/>
              <a:gd name="T45" fmla="*/ 2147483647 h 111"/>
              <a:gd name="T46" fmla="*/ 2147483647 w 179"/>
              <a:gd name="T47" fmla="*/ 2147483647 h 111"/>
              <a:gd name="T48" fmla="*/ 2147483647 w 179"/>
              <a:gd name="T49" fmla="*/ 2147483647 h 111"/>
              <a:gd name="T50" fmla="*/ 2147483647 w 179"/>
              <a:gd name="T51" fmla="*/ 2147483647 h 111"/>
              <a:gd name="T52" fmla="*/ 2147483647 w 179"/>
              <a:gd name="T53" fmla="*/ 2147483647 h 111"/>
              <a:gd name="T54" fmla="*/ 2147483647 w 179"/>
              <a:gd name="T55" fmla="*/ 2147483647 h 111"/>
              <a:gd name="T56" fmla="*/ 2147483647 w 179"/>
              <a:gd name="T57" fmla="*/ 2147483647 h 111"/>
              <a:gd name="T58" fmla="*/ 2147483647 w 179"/>
              <a:gd name="T59" fmla="*/ 2147483647 h 111"/>
              <a:gd name="T60" fmla="*/ 0 w 179"/>
              <a:gd name="T61" fmla="*/ 2147483647 h 111"/>
              <a:gd name="T62" fmla="*/ 2147483647 w 179"/>
              <a:gd name="T63" fmla="*/ 2147483647 h 111"/>
              <a:gd name="T64" fmla="*/ 2147483647 w 179"/>
              <a:gd name="T65" fmla="*/ 2147483647 h 111"/>
              <a:gd name="T66" fmla="*/ 2147483647 w 179"/>
              <a:gd name="T67" fmla="*/ 2147483647 h 111"/>
              <a:gd name="T68" fmla="*/ 2147483647 w 179"/>
              <a:gd name="T69" fmla="*/ 2147483647 h 111"/>
              <a:gd name="T70" fmla="*/ 2147483647 w 179"/>
              <a:gd name="T71" fmla="*/ 2147483647 h 111"/>
              <a:gd name="T72" fmla="*/ 2147483647 w 179"/>
              <a:gd name="T73" fmla="*/ 2147483647 h 111"/>
              <a:gd name="T74" fmla="*/ 2147483647 w 179"/>
              <a:gd name="T75" fmla="*/ 2147483647 h 111"/>
              <a:gd name="T76" fmla="*/ 2147483647 w 179"/>
              <a:gd name="T77" fmla="*/ 2147483647 h 111"/>
              <a:gd name="T78" fmla="*/ 2147483647 w 179"/>
              <a:gd name="T79" fmla="*/ 2147483647 h 111"/>
              <a:gd name="T80" fmla="*/ 2147483647 w 179"/>
              <a:gd name="T81" fmla="*/ 2147483647 h 111"/>
              <a:gd name="T82" fmla="*/ 2147483647 w 179"/>
              <a:gd name="T83" fmla="*/ 2147483647 h 111"/>
              <a:gd name="T84" fmla="*/ 2147483647 w 179"/>
              <a:gd name="T85" fmla="*/ 2147483647 h 111"/>
              <a:gd name="T86" fmla="*/ 2147483647 w 179"/>
              <a:gd name="T87" fmla="*/ 2147483647 h 111"/>
              <a:gd name="T88" fmla="*/ 2147483647 w 179"/>
              <a:gd name="T89" fmla="*/ 2147483647 h 111"/>
              <a:gd name="T90" fmla="*/ 2147483647 w 179"/>
              <a:gd name="T91" fmla="*/ 2147483647 h 111"/>
              <a:gd name="T92" fmla="*/ 2147483647 w 179"/>
              <a:gd name="T93" fmla="*/ 2147483647 h 111"/>
              <a:gd name="T94" fmla="*/ 2147483647 w 179"/>
              <a:gd name="T95" fmla="*/ 2147483647 h 111"/>
              <a:gd name="T96" fmla="*/ 2147483647 w 179"/>
              <a:gd name="T97" fmla="*/ 2147483647 h 111"/>
              <a:gd name="T98" fmla="*/ 2147483647 w 179"/>
              <a:gd name="T99" fmla="*/ 2147483647 h 1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9"/>
              <a:gd name="T151" fmla="*/ 0 h 111"/>
              <a:gd name="T152" fmla="*/ 179 w 179"/>
              <a:gd name="T153" fmla="*/ 111 h 1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9" h="111">
                <a:moveTo>
                  <a:pt x="76" y="53"/>
                </a:moveTo>
                <a:lnTo>
                  <a:pt x="76" y="53"/>
                </a:lnTo>
                <a:lnTo>
                  <a:pt x="84" y="47"/>
                </a:lnTo>
                <a:lnTo>
                  <a:pt x="93" y="40"/>
                </a:lnTo>
                <a:lnTo>
                  <a:pt x="104" y="34"/>
                </a:lnTo>
                <a:lnTo>
                  <a:pt x="115" y="32"/>
                </a:lnTo>
                <a:lnTo>
                  <a:pt x="122" y="32"/>
                </a:lnTo>
                <a:lnTo>
                  <a:pt x="128" y="27"/>
                </a:lnTo>
                <a:lnTo>
                  <a:pt x="131" y="23"/>
                </a:lnTo>
                <a:lnTo>
                  <a:pt x="139" y="17"/>
                </a:lnTo>
                <a:lnTo>
                  <a:pt x="144" y="13"/>
                </a:lnTo>
                <a:lnTo>
                  <a:pt x="148" y="12"/>
                </a:lnTo>
                <a:lnTo>
                  <a:pt x="151" y="10"/>
                </a:lnTo>
                <a:lnTo>
                  <a:pt x="155" y="10"/>
                </a:lnTo>
                <a:lnTo>
                  <a:pt x="175" y="2"/>
                </a:lnTo>
                <a:lnTo>
                  <a:pt x="179" y="0"/>
                </a:lnTo>
                <a:lnTo>
                  <a:pt x="173" y="6"/>
                </a:lnTo>
                <a:lnTo>
                  <a:pt x="166" y="13"/>
                </a:lnTo>
                <a:lnTo>
                  <a:pt x="159" y="17"/>
                </a:lnTo>
                <a:lnTo>
                  <a:pt x="151" y="23"/>
                </a:lnTo>
                <a:lnTo>
                  <a:pt x="142" y="28"/>
                </a:lnTo>
                <a:lnTo>
                  <a:pt x="133" y="34"/>
                </a:lnTo>
                <a:lnTo>
                  <a:pt x="124" y="42"/>
                </a:lnTo>
                <a:lnTo>
                  <a:pt x="117" y="47"/>
                </a:lnTo>
                <a:lnTo>
                  <a:pt x="109" y="53"/>
                </a:lnTo>
                <a:lnTo>
                  <a:pt x="106" y="57"/>
                </a:lnTo>
                <a:lnTo>
                  <a:pt x="97" y="64"/>
                </a:lnTo>
                <a:lnTo>
                  <a:pt x="93" y="68"/>
                </a:lnTo>
                <a:lnTo>
                  <a:pt x="89" y="74"/>
                </a:lnTo>
                <a:lnTo>
                  <a:pt x="80" y="81"/>
                </a:lnTo>
                <a:lnTo>
                  <a:pt x="67" y="89"/>
                </a:lnTo>
                <a:lnTo>
                  <a:pt x="64" y="90"/>
                </a:lnTo>
                <a:lnTo>
                  <a:pt x="65" y="87"/>
                </a:lnTo>
                <a:lnTo>
                  <a:pt x="75" y="77"/>
                </a:lnTo>
                <a:lnTo>
                  <a:pt x="75" y="75"/>
                </a:lnTo>
                <a:lnTo>
                  <a:pt x="67" y="81"/>
                </a:lnTo>
                <a:lnTo>
                  <a:pt x="54" y="89"/>
                </a:lnTo>
                <a:lnTo>
                  <a:pt x="45" y="96"/>
                </a:lnTo>
                <a:lnTo>
                  <a:pt x="42" y="98"/>
                </a:lnTo>
                <a:lnTo>
                  <a:pt x="34" y="104"/>
                </a:lnTo>
                <a:lnTo>
                  <a:pt x="27" y="109"/>
                </a:lnTo>
                <a:lnTo>
                  <a:pt x="23" y="107"/>
                </a:lnTo>
                <a:lnTo>
                  <a:pt x="22" y="102"/>
                </a:lnTo>
                <a:lnTo>
                  <a:pt x="20" y="102"/>
                </a:lnTo>
                <a:lnTo>
                  <a:pt x="18" y="104"/>
                </a:lnTo>
                <a:lnTo>
                  <a:pt x="18" y="107"/>
                </a:lnTo>
                <a:lnTo>
                  <a:pt x="16" y="111"/>
                </a:lnTo>
                <a:lnTo>
                  <a:pt x="12" y="111"/>
                </a:lnTo>
                <a:lnTo>
                  <a:pt x="7" y="111"/>
                </a:lnTo>
                <a:lnTo>
                  <a:pt x="1" y="107"/>
                </a:lnTo>
                <a:lnTo>
                  <a:pt x="0" y="104"/>
                </a:lnTo>
                <a:lnTo>
                  <a:pt x="3" y="100"/>
                </a:lnTo>
                <a:lnTo>
                  <a:pt x="9" y="96"/>
                </a:lnTo>
                <a:lnTo>
                  <a:pt x="14" y="90"/>
                </a:lnTo>
                <a:lnTo>
                  <a:pt x="18" y="85"/>
                </a:lnTo>
                <a:lnTo>
                  <a:pt x="25" y="79"/>
                </a:lnTo>
                <a:lnTo>
                  <a:pt x="31" y="75"/>
                </a:lnTo>
                <a:lnTo>
                  <a:pt x="34" y="70"/>
                </a:lnTo>
                <a:lnTo>
                  <a:pt x="38" y="66"/>
                </a:lnTo>
                <a:lnTo>
                  <a:pt x="43" y="62"/>
                </a:lnTo>
                <a:lnTo>
                  <a:pt x="47" y="62"/>
                </a:lnTo>
                <a:lnTo>
                  <a:pt x="51" y="60"/>
                </a:lnTo>
                <a:lnTo>
                  <a:pt x="58" y="53"/>
                </a:lnTo>
                <a:lnTo>
                  <a:pt x="69" y="45"/>
                </a:lnTo>
                <a:lnTo>
                  <a:pt x="76" y="38"/>
                </a:lnTo>
                <a:lnTo>
                  <a:pt x="80" y="32"/>
                </a:lnTo>
                <a:lnTo>
                  <a:pt x="84" y="27"/>
                </a:lnTo>
                <a:lnTo>
                  <a:pt x="89" y="21"/>
                </a:lnTo>
                <a:lnTo>
                  <a:pt x="97" y="15"/>
                </a:lnTo>
                <a:lnTo>
                  <a:pt x="102" y="17"/>
                </a:lnTo>
                <a:lnTo>
                  <a:pt x="109" y="15"/>
                </a:lnTo>
                <a:lnTo>
                  <a:pt x="117" y="12"/>
                </a:lnTo>
                <a:lnTo>
                  <a:pt x="122" y="10"/>
                </a:lnTo>
                <a:lnTo>
                  <a:pt x="122" y="12"/>
                </a:lnTo>
                <a:lnTo>
                  <a:pt x="119" y="17"/>
                </a:lnTo>
                <a:lnTo>
                  <a:pt x="113" y="21"/>
                </a:lnTo>
                <a:lnTo>
                  <a:pt x="108" y="25"/>
                </a:lnTo>
                <a:lnTo>
                  <a:pt x="102" y="28"/>
                </a:lnTo>
                <a:lnTo>
                  <a:pt x="97" y="32"/>
                </a:lnTo>
                <a:lnTo>
                  <a:pt x="87" y="40"/>
                </a:lnTo>
                <a:lnTo>
                  <a:pt x="80" y="47"/>
                </a:lnTo>
                <a:lnTo>
                  <a:pt x="76" y="53"/>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6" name="Freeform 285">
            <a:extLst>
              <a:ext uri="{FF2B5EF4-FFF2-40B4-BE49-F238E27FC236}">
                <a16:creationId xmlns:a16="http://schemas.microsoft.com/office/drawing/2014/main" id="{D60C5D8B-14E7-3E1E-0AB4-4F0C0ED1A4E4}"/>
              </a:ext>
            </a:extLst>
          </p:cNvPr>
          <p:cNvSpPr>
            <a:spLocks/>
          </p:cNvSpPr>
          <p:nvPr/>
        </p:nvSpPr>
        <p:spPr bwMode="auto">
          <a:xfrm>
            <a:off x="8020318" y="4016773"/>
            <a:ext cx="1063175" cy="595037"/>
          </a:xfrm>
          <a:custGeom>
            <a:avLst/>
            <a:gdLst>
              <a:gd name="T0" fmla="*/ 2147483647 w 807"/>
              <a:gd name="T1" fmla="*/ 2147483647 h 492"/>
              <a:gd name="T2" fmla="*/ 2147483647 w 807"/>
              <a:gd name="T3" fmla="*/ 2147483647 h 492"/>
              <a:gd name="T4" fmla="*/ 2147483647 w 807"/>
              <a:gd name="T5" fmla="*/ 2147483647 h 492"/>
              <a:gd name="T6" fmla="*/ 2147483647 w 807"/>
              <a:gd name="T7" fmla="*/ 2147483647 h 492"/>
              <a:gd name="T8" fmla="*/ 0 w 807"/>
              <a:gd name="T9" fmla="*/ 2147483647 h 492"/>
              <a:gd name="T10" fmla="*/ 2147483647 w 807"/>
              <a:gd name="T11" fmla="*/ 2147483647 h 492"/>
              <a:gd name="T12" fmla="*/ 2147483647 w 807"/>
              <a:gd name="T13" fmla="*/ 2147483647 h 492"/>
              <a:gd name="T14" fmla="*/ 2147483647 w 807"/>
              <a:gd name="T15" fmla="*/ 2147483647 h 492"/>
              <a:gd name="T16" fmla="*/ 2147483647 w 807"/>
              <a:gd name="T17" fmla="*/ 2147483647 h 492"/>
              <a:gd name="T18" fmla="*/ 2147483647 w 807"/>
              <a:gd name="T19" fmla="*/ 2147483647 h 492"/>
              <a:gd name="T20" fmla="*/ 2147483647 w 807"/>
              <a:gd name="T21" fmla="*/ 2147483647 h 492"/>
              <a:gd name="T22" fmla="*/ 2147483647 w 807"/>
              <a:gd name="T23" fmla="*/ 2147483647 h 492"/>
              <a:gd name="T24" fmla="*/ 2147483647 w 807"/>
              <a:gd name="T25" fmla="*/ 2147483647 h 492"/>
              <a:gd name="T26" fmla="*/ 2147483647 w 807"/>
              <a:gd name="T27" fmla="*/ 2147483647 h 492"/>
              <a:gd name="T28" fmla="*/ 2147483647 w 807"/>
              <a:gd name="T29" fmla="*/ 2147483647 h 492"/>
              <a:gd name="T30" fmla="*/ 2147483647 w 807"/>
              <a:gd name="T31" fmla="*/ 2147483647 h 492"/>
              <a:gd name="T32" fmla="*/ 2147483647 w 807"/>
              <a:gd name="T33" fmla="*/ 2147483647 h 492"/>
              <a:gd name="T34" fmla="*/ 2147483647 w 807"/>
              <a:gd name="T35" fmla="*/ 2147483647 h 492"/>
              <a:gd name="T36" fmla="*/ 2147483647 w 807"/>
              <a:gd name="T37" fmla="*/ 2147483647 h 492"/>
              <a:gd name="T38" fmla="*/ 2147483647 w 807"/>
              <a:gd name="T39" fmla="*/ 2147483647 h 492"/>
              <a:gd name="T40" fmla="*/ 2147483647 w 807"/>
              <a:gd name="T41" fmla="*/ 2147483647 h 492"/>
              <a:gd name="T42" fmla="*/ 2147483647 w 807"/>
              <a:gd name="T43" fmla="*/ 2147483647 h 492"/>
              <a:gd name="T44" fmla="*/ 2147483647 w 807"/>
              <a:gd name="T45" fmla="*/ 2147483647 h 492"/>
              <a:gd name="T46" fmla="*/ 2147483647 w 807"/>
              <a:gd name="T47" fmla="*/ 2147483647 h 492"/>
              <a:gd name="T48" fmla="*/ 2147483647 w 807"/>
              <a:gd name="T49" fmla="*/ 2147483647 h 492"/>
              <a:gd name="T50" fmla="*/ 2147483647 w 807"/>
              <a:gd name="T51" fmla="*/ 2147483647 h 492"/>
              <a:gd name="T52" fmla="*/ 2147483647 w 807"/>
              <a:gd name="T53" fmla="*/ 2147483647 h 492"/>
              <a:gd name="T54" fmla="*/ 2147483647 w 807"/>
              <a:gd name="T55" fmla="*/ 2147483647 h 492"/>
              <a:gd name="T56" fmla="*/ 2147483647 w 807"/>
              <a:gd name="T57" fmla="*/ 2147483647 h 492"/>
              <a:gd name="T58" fmla="*/ 2147483647 w 807"/>
              <a:gd name="T59" fmla="*/ 2147483647 h 492"/>
              <a:gd name="T60" fmla="*/ 2147483647 w 807"/>
              <a:gd name="T61" fmla="*/ 2147483647 h 492"/>
              <a:gd name="T62" fmla="*/ 2147483647 w 807"/>
              <a:gd name="T63" fmla="*/ 2147483647 h 492"/>
              <a:gd name="T64" fmla="*/ 2147483647 w 807"/>
              <a:gd name="T65" fmla="*/ 2147483647 h 492"/>
              <a:gd name="T66" fmla="*/ 2147483647 w 807"/>
              <a:gd name="T67" fmla="*/ 2147483647 h 492"/>
              <a:gd name="T68" fmla="*/ 2147483647 w 807"/>
              <a:gd name="T69" fmla="*/ 2147483647 h 492"/>
              <a:gd name="T70" fmla="*/ 2147483647 w 807"/>
              <a:gd name="T71" fmla="*/ 2147483647 h 492"/>
              <a:gd name="T72" fmla="*/ 2147483647 w 807"/>
              <a:gd name="T73" fmla="*/ 2147483647 h 492"/>
              <a:gd name="T74" fmla="*/ 2147483647 w 807"/>
              <a:gd name="T75" fmla="*/ 2147483647 h 492"/>
              <a:gd name="T76" fmla="*/ 2147483647 w 807"/>
              <a:gd name="T77" fmla="*/ 2147483647 h 492"/>
              <a:gd name="T78" fmla="*/ 2147483647 w 807"/>
              <a:gd name="T79" fmla="*/ 2147483647 h 492"/>
              <a:gd name="T80" fmla="*/ 2147483647 w 807"/>
              <a:gd name="T81" fmla="*/ 2147483647 h 492"/>
              <a:gd name="T82" fmla="*/ 2147483647 w 807"/>
              <a:gd name="T83" fmla="*/ 2147483647 h 492"/>
              <a:gd name="T84" fmla="*/ 2147483647 w 807"/>
              <a:gd name="T85" fmla="*/ 2147483647 h 492"/>
              <a:gd name="T86" fmla="*/ 2147483647 w 807"/>
              <a:gd name="T87" fmla="*/ 2147483647 h 492"/>
              <a:gd name="T88" fmla="*/ 2147483647 w 807"/>
              <a:gd name="T89" fmla="*/ 2147483647 h 492"/>
              <a:gd name="T90" fmla="*/ 2147483647 w 807"/>
              <a:gd name="T91" fmla="*/ 2147483647 h 492"/>
              <a:gd name="T92" fmla="*/ 2147483647 w 807"/>
              <a:gd name="T93" fmla="*/ 2147483647 h 492"/>
              <a:gd name="T94" fmla="*/ 2147483647 w 807"/>
              <a:gd name="T95" fmla="*/ 2147483647 h 492"/>
              <a:gd name="T96" fmla="*/ 2147483647 w 807"/>
              <a:gd name="T97" fmla="*/ 2147483647 h 492"/>
              <a:gd name="T98" fmla="*/ 2147483647 w 807"/>
              <a:gd name="T99" fmla="*/ 2147483647 h 492"/>
              <a:gd name="T100" fmla="*/ 2147483647 w 807"/>
              <a:gd name="T101" fmla="*/ 2147483647 h 492"/>
              <a:gd name="T102" fmla="*/ 2147483647 w 807"/>
              <a:gd name="T103" fmla="*/ 2147483647 h 492"/>
              <a:gd name="T104" fmla="*/ 2147483647 w 807"/>
              <a:gd name="T105" fmla="*/ 2147483647 h 492"/>
              <a:gd name="T106" fmla="*/ 2147483647 w 807"/>
              <a:gd name="T107" fmla="*/ 2147483647 h 492"/>
              <a:gd name="T108" fmla="*/ 2147483647 w 807"/>
              <a:gd name="T109" fmla="*/ 2147483647 h 492"/>
              <a:gd name="T110" fmla="*/ 2147483647 w 807"/>
              <a:gd name="T111" fmla="*/ 2147483647 h 492"/>
              <a:gd name="T112" fmla="*/ 2147483647 w 807"/>
              <a:gd name="T113" fmla="*/ 2147483647 h 492"/>
              <a:gd name="T114" fmla="*/ 2147483647 w 807"/>
              <a:gd name="T115" fmla="*/ 2147483647 h 492"/>
              <a:gd name="T116" fmla="*/ 2147483647 w 807"/>
              <a:gd name="T117" fmla="*/ 2147483647 h 4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7"/>
              <a:gd name="T178" fmla="*/ 0 h 492"/>
              <a:gd name="T179" fmla="*/ 807 w 807"/>
              <a:gd name="T180" fmla="*/ 492 h 4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7" h="492">
                <a:moveTo>
                  <a:pt x="156" y="336"/>
                </a:moveTo>
                <a:lnTo>
                  <a:pt x="156" y="336"/>
                </a:lnTo>
                <a:lnTo>
                  <a:pt x="152" y="344"/>
                </a:lnTo>
                <a:lnTo>
                  <a:pt x="145" y="353"/>
                </a:lnTo>
                <a:lnTo>
                  <a:pt x="134" y="364"/>
                </a:lnTo>
                <a:lnTo>
                  <a:pt x="121" y="376"/>
                </a:lnTo>
                <a:lnTo>
                  <a:pt x="106" y="389"/>
                </a:lnTo>
                <a:lnTo>
                  <a:pt x="91" y="402"/>
                </a:lnTo>
                <a:lnTo>
                  <a:pt x="81" y="417"/>
                </a:lnTo>
                <a:lnTo>
                  <a:pt x="73" y="430"/>
                </a:lnTo>
                <a:lnTo>
                  <a:pt x="64" y="443"/>
                </a:lnTo>
                <a:lnTo>
                  <a:pt x="57" y="447"/>
                </a:lnTo>
                <a:lnTo>
                  <a:pt x="48" y="451"/>
                </a:lnTo>
                <a:lnTo>
                  <a:pt x="38" y="464"/>
                </a:lnTo>
                <a:lnTo>
                  <a:pt x="29" y="472"/>
                </a:lnTo>
                <a:lnTo>
                  <a:pt x="18" y="475"/>
                </a:lnTo>
                <a:lnTo>
                  <a:pt x="7" y="483"/>
                </a:lnTo>
                <a:lnTo>
                  <a:pt x="0" y="492"/>
                </a:lnTo>
                <a:lnTo>
                  <a:pt x="37" y="487"/>
                </a:lnTo>
                <a:lnTo>
                  <a:pt x="70" y="483"/>
                </a:lnTo>
                <a:lnTo>
                  <a:pt x="101" y="477"/>
                </a:lnTo>
                <a:lnTo>
                  <a:pt x="130" y="473"/>
                </a:lnTo>
                <a:lnTo>
                  <a:pt x="154" y="470"/>
                </a:lnTo>
                <a:lnTo>
                  <a:pt x="176" y="466"/>
                </a:lnTo>
                <a:lnTo>
                  <a:pt x="194" y="464"/>
                </a:lnTo>
                <a:lnTo>
                  <a:pt x="209" y="462"/>
                </a:lnTo>
                <a:lnTo>
                  <a:pt x="236" y="458"/>
                </a:lnTo>
                <a:lnTo>
                  <a:pt x="267" y="453"/>
                </a:lnTo>
                <a:lnTo>
                  <a:pt x="302" y="447"/>
                </a:lnTo>
                <a:lnTo>
                  <a:pt x="339" y="440"/>
                </a:lnTo>
                <a:lnTo>
                  <a:pt x="377" y="432"/>
                </a:lnTo>
                <a:lnTo>
                  <a:pt x="417" y="425"/>
                </a:lnTo>
                <a:lnTo>
                  <a:pt x="458" y="417"/>
                </a:lnTo>
                <a:lnTo>
                  <a:pt x="498" y="410"/>
                </a:lnTo>
                <a:lnTo>
                  <a:pt x="536" y="404"/>
                </a:lnTo>
                <a:lnTo>
                  <a:pt x="573" y="396"/>
                </a:lnTo>
                <a:lnTo>
                  <a:pt x="606" y="389"/>
                </a:lnTo>
                <a:lnTo>
                  <a:pt x="635" y="383"/>
                </a:lnTo>
                <a:lnTo>
                  <a:pt x="659" y="379"/>
                </a:lnTo>
                <a:lnTo>
                  <a:pt x="679" y="376"/>
                </a:lnTo>
                <a:lnTo>
                  <a:pt x="692" y="372"/>
                </a:lnTo>
                <a:lnTo>
                  <a:pt x="699" y="370"/>
                </a:lnTo>
                <a:lnTo>
                  <a:pt x="705" y="366"/>
                </a:lnTo>
                <a:lnTo>
                  <a:pt x="710" y="364"/>
                </a:lnTo>
                <a:lnTo>
                  <a:pt x="716" y="361"/>
                </a:lnTo>
                <a:lnTo>
                  <a:pt x="725" y="359"/>
                </a:lnTo>
                <a:lnTo>
                  <a:pt x="736" y="355"/>
                </a:lnTo>
                <a:lnTo>
                  <a:pt x="750" y="353"/>
                </a:lnTo>
                <a:lnTo>
                  <a:pt x="770" y="349"/>
                </a:lnTo>
                <a:lnTo>
                  <a:pt x="796" y="347"/>
                </a:lnTo>
                <a:lnTo>
                  <a:pt x="802" y="338"/>
                </a:lnTo>
                <a:lnTo>
                  <a:pt x="807" y="327"/>
                </a:lnTo>
                <a:lnTo>
                  <a:pt x="805" y="316"/>
                </a:lnTo>
                <a:lnTo>
                  <a:pt x="794" y="306"/>
                </a:lnTo>
                <a:lnTo>
                  <a:pt x="778" y="299"/>
                </a:lnTo>
                <a:lnTo>
                  <a:pt x="767" y="297"/>
                </a:lnTo>
                <a:lnTo>
                  <a:pt x="761" y="299"/>
                </a:lnTo>
                <a:lnTo>
                  <a:pt x="761" y="304"/>
                </a:lnTo>
                <a:lnTo>
                  <a:pt x="748" y="302"/>
                </a:lnTo>
                <a:lnTo>
                  <a:pt x="734" y="299"/>
                </a:lnTo>
                <a:lnTo>
                  <a:pt x="721" y="291"/>
                </a:lnTo>
                <a:lnTo>
                  <a:pt x="714" y="282"/>
                </a:lnTo>
                <a:lnTo>
                  <a:pt x="710" y="274"/>
                </a:lnTo>
                <a:lnTo>
                  <a:pt x="705" y="272"/>
                </a:lnTo>
                <a:lnTo>
                  <a:pt x="694" y="272"/>
                </a:lnTo>
                <a:lnTo>
                  <a:pt x="672" y="272"/>
                </a:lnTo>
                <a:lnTo>
                  <a:pt x="666" y="272"/>
                </a:lnTo>
                <a:lnTo>
                  <a:pt x="664" y="270"/>
                </a:lnTo>
                <a:lnTo>
                  <a:pt x="670" y="270"/>
                </a:lnTo>
                <a:lnTo>
                  <a:pt x="686" y="270"/>
                </a:lnTo>
                <a:lnTo>
                  <a:pt x="705" y="270"/>
                </a:lnTo>
                <a:lnTo>
                  <a:pt x="714" y="270"/>
                </a:lnTo>
                <a:lnTo>
                  <a:pt x="719" y="270"/>
                </a:lnTo>
                <a:lnTo>
                  <a:pt x="721" y="276"/>
                </a:lnTo>
                <a:lnTo>
                  <a:pt x="725" y="282"/>
                </a:lnTo>
                <a:lnTo>
                  <a:pt x="728" y="284"/>
                </a:lnTo>
                <a:lnTo>
                  <a:pt x="732" y="282"/>
                </a:lnTo>
                <a:lnTo>
                  <a:pt x="734" y="282"/>
                </a:lnTo>
                <a:lnTo>
                  <a:pt x="736" y="285"/>
                </a:lnTo>
                <a:lnTo>
                  <a:pt x="739" y="291"/>
                </a:lnTo>
                <a:lnTo>
                  <a:pt x="745" y="295"/>
                </a:lnTo>
                <a:lnTo>
                  <a:pt x="752" y="297"/>
                </a:lnTo>
                <a:lnTo>
                  <a:pt x="756" y="282"/>
                </a:lnTo>
                <a:lnTo>
                  <a:pt x="747" y="270"/>
                </a:lnTo>
                <a:lnTo>
                  <a:pt x="736" y="259"/>
                </a:lnTo>
                <a:lnTo>
                  <a:pt x="734" y="240"/>
                </a:lnTo>
                <a:lnTo>
                  <a:pt x="741" y="238"/>
                </a:lnTo>
                <a:lnTo>
                  <a:pt x="750" y="235"/>
                </a:lnTo>
                <a:lnTo>
                  <a:pt x="752" y="229"/>
                </a:lnTo>
                <a:lnTo>
                  <a:pt x="738" y="220"/>
                </a:lnTo>
                <a:lnTo>
                  <a:pt x="732" y="210"/>
                </a:lnTo>
                <a:lnTo>
                  <a:pt x="721" y="208"/>
                </a:lnTo>
                <a:lnTo>
                  <a:pt x="710" y="205"/>
                </a:lnTo>
                <a:lnTo>
                  <a:pt x="705" y="199"/>
                </a:lnTo>
                <a:lnTo>
                  <a:pt x="697" y="190"/>
                </a:lnTo>
                <a:lnTo>
                  <a:pt x="683" y="180"/>
                </a:lnTo>
                <a:lnTo>
                  <a:pt x="666" y="173"/>
                </a:lnTo>
                <a:lnTo>
                  <a:pt x="655" y="161"/>
                </a:lnTo>
                <a:lnTo>
                  <a:pt x="650" y="154"/>
                </a:lnTo>
                <a:lnTo>
                  <a:pt x="639" y="150"/>
                </a:lnTo>
                <a:lnTo>
                  <a:pt x="628" y="148"/>
                </a:lnTo>
                <a:lnTo>
                  <a:pt x="622" y="141"/>
                </a:lnTo>
                <a:lnTo>
                  <a:pt x="637" y="141"/>
                </a:lnTo>
                <a:lnTo>
                  <a:pt x="650" y="143"/>
                </a:lnTo>
                <a:lnTo>
                  <a:pt x="659" y="148"/>
                </a:lnTo>
                <a:lnTo>
                  <a:pt x="666" y="156"/>
                </a:lnTo>
                <a:lnTo>
                  <a:pt x="672" y="161"/>
                </a:lnTo>
                <a:lnTo>
                  <a:pt x="681" y="169"/>
                </a:lnTo>
                <a:lnTo>
                  <a:pt x="692" y="178"/>
                </a:lnTo>
                <a:lnTo>
                  <a:pt x="705" y="186"/>
                </a:lnTo>
                <a:lnTo>
                  <a:pt x="716" y="193"/>
                </a:lnTo>
                <a:lnTo>
                  <a:pt x="727" y="197"/>
                </a:lnTo>
                <a:lnTo>
                  <a:pt x="732" y="199"/>
                </a:lnTo>
                <a:lnTo>
                  <a:pt x="734" y="197"/>
                </a:lnTo>
                <a:lnTo>
                  <a:pt x="734" y="184"/>
                </a:lnTo>
                <a:lnTo>
                  <a:pt x="738" y="173"/>
                </a:lnTo>
                <a:lnTo>
                  <a:pt x="738" y="167"/>
                </a:lnTo>
                <a:lnTo>
                  <a:pt x="734" y="161"/>
                </a:lnTo>
                <a:lnTo>
                  <a:pt x="716" y="158"/>
                </a:lnTo>
                <a:lnTo>
                  <a:pt x="708" y="152"/>
                </a:lnTo>
                <a:lnTo>
                  <a:pt x="703" y="146"/>
                </a:lnTo>
                <a:lnTo>
                  <a:pt x="690" y="144"/>
                </a:lnTo>
                <a:lnTo>
                  <a:pt x="672" y="143"/>
                </a:lnTo>
                <a:lnTo>
                  <a:pt x="661" y="141"/>
                </a:lnTo>
                <a:lnTo>
                  <a:pt x="655" y="135"/>
                </a:lnTo>
                <a:lnTo>
                  <a:pt x="655" y="131"/>
                </a:lnTo>
                <a:lnTo>
                  <a:pt x="653" y="128"/>
                </a:lnTo>
                <a:lnTo>
                  <a:pt x="651" y="124"/>
                </a:lnTo>
                <a:lnTo>
                  <a:pt x="644" y="122"/>
                </a:lnTo>
                <a:lnTo>
                  <a:pt x="630" y="120"/>
                </a:lnTo>
                <a:lnTo>
                  <a:pt x="617" y="120"/>
                </a:lnTo>
                <a:lnTo>
                  <a:pt x="609" y="111"/>
                </a:lnTo>
                <a:lnTo>
                  <a:pt x="609" y="99"/>
                </a:lnTo>
                <a:lnTo>
                  <a:pt x="619" y="90"/>
                </a:lnTo>
                <a:lnTo>
                  <a:pt x="628" y="79"/>
                </a:lnTo>
                <a:lnTo>
                  <a:pt x="633" y="62"/>
                </a:lnTo>
                <a:lnTo>
                  <a:pt x="626" y="45"/>
                </a:lnTo>
                <a:lnTo>
                  <a:pt x="602" y="24"/>
                </a:lnTo>
                <a:lnTo>
                  <a:pt x="597" y="20"/>
                </a:lnTo>
                <a:lnTo>
                  <a:pt x="589" y="19"/>
                </a:lnTo>
                <a:lnTo>
                  <a:pt x="582" y="15"/>
                </a:lnTo>
                <a:lnTo>
                  <a:pt x="575" y="11"/>
                </a:lnTo>
                <a:lnTo>
                  <a:pt x="565" y="9"/>
                </a:lnTo>
                <a:lnTo>
                  <a:pt x="560" y="5"/>
                </a:lnTo>
                <a:lnTo>
                  <a:pt x="553" y="4"/>
                </a:lnTo>
                <a:lnTo>
                  <a:pt x="547" y="0"/>
                </a:lnTo>
                <a:lnTo>
                  <a:pt x="540" y="22"/>
                </a:lnTo>
                <a:lnTo>
                  <a:pt x="527" y="17"/>
                </a:lnTo>
                <a:lnTo>
                  <a:pt x="514" y="11"/>
                </a:lnTo>
                <a:lnTo>
                  <a:pt x="505" y="7"/>
                </a:lnTo>
                <a:lnTo>
                  <a:pt x="496" y="4"/>
                </a:lnTo>
                <a:lnTo>
                  <a:pt x="489" y="4"/>
                </a:lnTo>
                <a:lnTo>
                  <a:pt x="483" y="7"/>
                </a:lnTo>
                <a:lnTo>
                  <a:pt x="479" y="13"/>
                </a:lnTo>
                <a:lnTo>
                  <a:pt x="478" y="24"/>
                </a:lnTo>
                <a:lnTo>
                  <a:pt x="470" y="47"/>
                </a:lnTo>
                <a:lnTo>
                  <a:pt x="454" y="67"/>
                </a:lnTo>
                <a:lnTo>
                  <a:pt x="437" y="84"/>
                </a:lnTo>
                <a:lnTo>
                  <a:pt x="428" y="103"/>
                </a:lnTo>
                <a:lnTo>
                  <a:pt x="425" y="124"/>
                </a:lnTo>
                <a:lnTo>
                  <a:pt x="417" y="143"/>
                </a:lnTo>
                <a:lnTo>
                  <a:pt x="406" y="154"/>
                </a:lnTo>
                <a:lnTo>
                  <a:pt x="390" y="150"/>
                </a:lnTo>
                <a:lnTo>
                  <a:pt x="382" y="144"/>
                </a:lnTo>
                <a:lnTo>
                  <a:pt x="375" y="141"/>
                </a:lnTo>
                <a:lnTo>
                  <a:pt x="370" y="144"/>
                </a:lnTo>
                <a:lnTo>
                  <a:pt x="368" y="158"/>
                </a:lnTo>
                <a:lnTo>
                  <a:pt x="362" y="182"/>
                </a:lnTo>
                <a:lnTo>
                  <a:pt x="351" y="212"/>
                </a:lnTo>
                <a:lnTo>
                  <a:pt x="339" y="242"/>
                </a:lnTo>
                <a:lnTo>
                  <a:pt x="329" y="270"/>
                </a:lnTo>
                <a:lnTo>
                  <a:pt x="328" y="285"/>
                </a:lnTo>
                <a:lnTo>
                  <a:pt x="333" y="291"/>
                </a:lnTo>
                <a:lnTo>
                  <a:pt x="335" y="297"/>
                </a:lnTo>
                <a:lnTo>
                  <a:pt x="324" y="304"/>
                </a:lnTo>
                <a:lnTo>
                  <a:pt x="309" y="314"/>
                </a:lnTo>
                <a:lnTo>
                  <a:pt x="298" y="319"/>
                </a:lnTo>
                <a:lnTo>
                  <a:pt x="285" y="325"/>
                </a:lnTo>
                <a:lnTo>
                  <a:pt x="276" y="327"/>
                </a:lnTo>
                <a:lnTo>
                  <a:pt x="269" y="329"/>
                </a:lnTo>
                <a:lnTo>
                  <a:pt x="267" y="332"/>
                </a:lnTo>
                <a:lnTo>
                  <a:pt x="265" y="338"/>
                </a:lnTo>
                <a:lnTo>
                  <a:pt x="265" y="342"/>
                </a:lnTo>
                <a:lnTo>
                  <a:pt x="262" y="346"/>
                </a:lnTo>
                <a:lnTo>
                  <a:pt x="256" y="349"/>
                </a:lnTo>
                <a:lnTo>
                  <a:pt x="245" y="351"/>
                </a:lnTo>
                <a:lnTo>
                  <a:pt x="229" y="351"/>
                </a:lnTo>
                <a:lnTo>
                  <a:pt x="225" y="347"/>
                </a:lnTo>
                <a:lnTo>
                  <a:pt x="221" y="344"/>
                </a:lnTo>
                <a:lnTo>
                  <a:pt x="218" y="346"/>
                </a:lnTo>
                <a:lnTo>
                  <a:pt x="212" y="359"/>
                </a:lnTo>
                <a:lnTo>
                  <a:pt x="207" y="366"/>
                </a:lnTo>
                <a:lnTo>
                  <a:pt x="201" y="370"/>
                </a:lnTo>
                <a:lnTo>
                  <a:pt x="194" y="370"/>
                </a:lnTo>
                <a:lnTo>
                  <a:pt x="181" y="368"/>
                </a:lnTo>
                <a:lnTo>
                  <a:pt x="168" y="364"/>
                </a:lnTo>
                <a:lnTo>
                  <a:pt x="161" y="357"/>
                </a:lnTo>
                <a:lnTo>
                  <a:pt x="156" y="346"/>
                </a:lnTo>
                <a:lnTo>
                  <a:pt x="156" y="336"/>
                </a:lnTo>
              </a:path>
            </a:pathLst>
          </a:custGeom>
          <a:solidFill>
            <a:srgbClr val="002060"/>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7" name="Freeform 316">
            <a:extLst>
              <a:ext uri="{FF2B5EF4-FFF2-40B4-BE49-F238E27FC236}">
                <a16:creationId xmlns:a16="http://schemas.microsoft.com/office/drawing/2014/main" id="{BD9C7D8D-F62C-7DDC-E8AC-5F627588C123}"/>
              </a:ext>
            </a:extLst>
          </p:cNvPr>
          <p:cNvSpPr>
            <a:spLocks/>
          </p:cNvSpPr>
          <p:nvPr/>
        </p:nvSpPr>
        <p:spPr bwMode="auto">
          <a:xfrm>
            <a:off x="8102576" y="3856496"/>
            <a:ext cx="639550" cy="681186"/>
          </a:xfrm>
          <a:custGeom>
            <a:avLst/>
            <a:gdLst>
              <a:gd name="T0" fmla="*/ 2147483647 w 485"/>
              <a:gd name="T1" fmla="*/ 2147483647 h 564"/>
              <a:gd name="T2" fmla="*/ 2147483647 w 485"/>
              <a:gd name="T3" fmla="*/ 2147483647 h 564"/>
              <a:gd name="T4" fmla="*/ 2147483647 w 485"/>
              <a:gd name="T5" fmla="*/ 2147483647 h 564"/>
              <a:gd name="T6" fmla="*/ 2147483647 w 485"/>
              <a:gd name="T7" fmla="*/ 2147483647 h 564"/>
              <a:gd name="T8" fmla="*/ 2147483647 w 485"/>
              <a:gd name="T9" fmla="*/ 2147483647 h 564"/>
              <a:gd name="T10" fmla="*/ 2147483647 w 485"/>
              <a:gd name="T11" fmla="*/ 2147483647 h 564"/>
              <a:gd name="T12" fmla="*/ 2147483647 w 485"/>
              <a:gd name="T13" fmla="*/ 2147483647 h 564"/>
              <a:gd name="T14" fmla="*/ 2147483647 w 485"/>
              <a:gd name="T15" fmla="*/ 2147483647 h 564"/>
              <a:gd name="T16" fmla="*/ 2147483647 w 485"/>
              <a:gd name="T17" fmla="*/ 2147483647 h 564"/>
              <a:gd name="T18" fmla="*/ 2147483647 w 485"/>
              <a:gd name="T19" fmla="*/ 2147483647 h 564"/>
              <a:gd name="T20" fmla="*/ 2147483647 w 485"/>
              <a:gd name="T21" fmla="*/ 2147483647 h 564"/>
              <a:gd name="T22" fmla="*/ 2147483647 w 485"/>
              <a:gd name="T23" fmla="*/ 2147483647 h 564"/>
              <a:gd name="T24" fmla="*/ 2147483647 w 485"/>
              <a:gd name="T25" fmla="*/ 2147483647 h 564"/>
              <a:gd name="T26" fmla="*/ 2147483647 w 485"/>
              <a:gd name="T27" fmla="*/ 2147483647 h 564"/>
              <a:gd name="T28" fmla="*/ 2147483647 w 485"/>
              <a:gd name="T29" fmla="*/ 2147483647 h 564"/>
              <a:gd name="T30" fmla="*/ 2147483647 w 485"/>
              <a:gd name="T31" fmla="*/ 2147483647 h 564"/>
              <a:gd name="T32" fmla="*/ 2147483647 w 485"/>
              <a:gd name="T33" fmla="*/ 2147483647 h 564"/>
              <a:gd name="T34" fmla="*/ 2147483647 w 485"/>
              <a:gd name="T35" fmla="*/ 2147483647 h 564"/>
              <a:gd name="T36" fmla="*/ 2147483647 w 485"/>
              <a:gd name="T37" fmla="*/ 2147483647 h 564"/>
              <a:gd name="T38" fmla="*/ 2147483647 w 485"/>
              <a:gd name="T39" fmla="*/ 2147483647 h 564"/>
              <a:gd name="T40" fmla="*/ 2147483647 w 485"/>
              <a:gd name="T41" fmla="*/ 2147483647 h 564"/>
              <a:gd name="T42" fmla="*/ 2147483647 w 485"/>
              <a:gd name="T43" fmla="*/ 2147483647 h 564"/>
              <a:gd name="T44" fmla="*/ 2147483647 w 485"/>
              <a:gd name="T45" fmla="*/ 2147483647 h 564"/>
              <a:gd name="T46" fmla="*/ 2147483647 w 485"/>
              <a:gd name="T47" fmla="*/ 2147483647 h 564"/>
              <a:gd name="T48" fmla="*/ 2147483647 w 485"/>
              <a:gd name="T49" fmla="*/ 2147483647 h 564"/>
              <a:gd name="T50" fmla="*/ 2147483647 w 485"/>
              <a:gd name="T51" fmla="*/ 2147483647 h 564"/>
              <a:gd name="T52" fmla="*/ 2147483647 w 485"/>
              <a:gd name="T53" fmla="*/ 2147483647 h 564"/>
              <a:gd name="T54" fmla="*/ 2147483647 w 485"/>
              <a:gd name="T55" fmla="*/ 2147483647 h 564"/>
              <a:gd name="T56" fmla="*/ 2147483647 w 485"/>
              <a:gd name="T57" fmla="*/ 2147483647 h 564"/>
              <a:gd name="T58" fmla="*/ 2147483647 w 485"/>
              <a:gd name="T59" fmla="*/ 2147483647 h 564"/>
              <a:gd name="T60" fmla="*/ 2147483647 w 485"/>
              <a:gd name="T61" fmla="*/ 2147483647 h 564"/>
              <a:gd name="T62" fmla="*/ 2147483647 w 485"/>
              <a:gd name="T63" fmla="*/ 2147483647 h 564"/>
              <a:gd name="T64" fmla="*/ 2147483647 w 485"/>
              <a:gd name="T65" fmla="*/ 2147483647 h 564"/>
              <a:gd name="T66" fmla="*/ 2147483647 w 485"/>
              <a:gd name="T67" fmla="*/ 2147483647 h 564"/>
              <a:gd name="T68" fmla="*/ 2147483647 w 485"/>
              <a:gd name="T69" fmla="*/ 2147483647 h 564"/>
              <a:gd name="T70" fmla="*/ 2147483647 w 485"/>
              <a:gd name="T71" fmla="*/ 2147483647 h 564"/>
              <a:gd name="T72" fmla="*/ 2147483647 w 485"/>
              <a:gd name="T73" fmla="*/ 2147483647 h 564"/>
              <a:gd name="T74" fmla="*/ 2147483647 w 485"/>
              <a:gd name="T75" fmla="*/ 2147483647 h 564"/>
              <a:gd name="T76" fmla="*/ 2147483647 w 485"/>
              <a:gd name="T77" fmla="*/ 2147483647 h 564"/>
              <a:gd name="T78" fmla="*/ 2147483647 w 485"/>
              <a:gd name="T79" fmla="*/ 2147483647 h 564"/>
              <a:gd name="T80" fmla="*/ 2147483647 w 485"/>
              <a:gd name="T81" fmla="*/ 2147483647 h 564"/>
              <a:gd name="T82" fmla="*/ 2147483647 w 485"/>
              <a:gd name="T83" fmla="*/ 2147483647 h 564"/>
              <a:gd name="T84" fmla="*/ 2147483647 w 485"/>
              <a:gd name="T85" fmla="*/ 2147483647 h 564"/>
              <a:gd name="T86" fmla="*/ 2147483647 w 485"/>
              <a:gd name="T87" fmla="*/ 2147483647 h 564"/>
              <a:gd name="T88" fmla="*/ 2147483647 w 485"/>
              <a:gd name="T89" fmla="*/ 2147483647 h 564"/>
              <a:gd name="T90" fmla="*/ 2147483647 w 485"/>
              <a:gd name="T91" fmla="*/ 2147483647 h 564"/>
              <a:gd name="T92" fmla="*/ 2147483647 w 485"/>
              <a:gd name="T93" fmla="*/ 2147483647 h 564"/>
              <a:gd name="T94" fmla="*/ 2147483647 w 485"/>
              <a:gd name="T95" fmla="*/ 2147483647 h 564"/>
              <a:gd name="T96" fmla="*/ 2147483647 w 485"/>
              <a:gd name="T97" fmla="*/ 2147483647 h 564"/>
              <a:gd name="T98" fmla="*/ 2147483647 w 485"/>
              <a:gd name="T99" fmla="*/ 2147483647 h 5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5"/>
              <a:gd name="T151" fmla="*/ 0 h 564"/>
              <a:gd name="T152" fmla="*/ 485 w 485"/>
              <a:gd name="T153" fmla="*/ 564 h 5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5" h="564">
                <a:moveTo>
                  <a:pt x="11" y="564"/>
                </a:moveTo>
                <a:lnTo>
                  <a:pt x="19" y="551"/>
                </a:lnTo>
                <a:lnTo>
                  <a:pt x="29" y="536"/>
                </a:lnTo>
                <a:lnTo>
                  <a:pt x="44" y="523"/>
                </a:lnTo>
                <a:lnTo>
                  <a:pt x="59" y="510"/>
                </a:lnTo>
                <a:lnTo>
                  <a:pt x="72" y="498"/>
                </a:lnTo>
                <a:lnTo>
                  <a:pt x="83" y="487"/>
                </a:lnTo>
                <a:lnTo>
                  <a:pt x="90" y="478"/>
                </a:lnTo>
                <a:lnTo>
                  <a:pt x="94" y="470"/>
                </a:lnTo>
                <a:lnTo>
                  <a:pt x="86" y="461"/>
                </a:lnTo>
                <a:lnTo>
                  <a:pt x="73" y="459"/>
                </a:lnTo>
                <a:lnTo>
                  <a:pt x="64" y="455"/>
                </a:lnTo>
                <a:lnTo>
                  <a:pt x="55" y="450"/>
                </a:lnTo>
                <a:lnTo>
                  <a:pt x="50" y="442"/>
                </a:lnTo>
                <a:lnTo>
                  <a:pt x="44" y="434"/>
                </a:lnTo>
                <a:lnTo>
                  <a:pt x="39" y="425"/>
                </a:lnTo>
                <a:lnTo>
                  <a:pt x="33" y="416"/>
                </a:lnTo>
                <a:lnTo>
                  <a:pt x="28" y="408"/>
                </a:lnTo>
                <a:lnTo>
                  <a:pt x="15" y="395"/>
                </a:lnTo>
                <a:lnTo>
                  <a:pt x="11" y="376"/>
                </a:lnTo>
                <a:lnTo>
                  <a:pt x="9" y="359"/>
                </a:lnTo>
                <a:lnTo>
                  <a:pt x="0" y="346"/>
                </a:lnTo>
                <a:lnTo>
                  <a:pt x="13" y="350"/>
                </a:lnTo>
                <a:lnTo>
                  <a:pt x="24" y="350"/>
                </a:lnTo>
                <a:lnTo>
                  <a:pt x="33" y="344"/>
                </a:lnTo>
                <a:lnTo>
                  <a:pt x="37" y="327"/>
                </a:lnTo>
                <a:lnTo>
                  <a:pt x="50" y="322"/>
                </a:lnTo>
                <a:lnTo>
                  <a:pt x="46" y="284"/>
                </a:lnTo>
                <a:lnTo>
                  <a:pt x="55" y="258"/>
                </a:lnTo>
                <a:lnTo>
                  <a:pt x="66" y="252"/>
                </a:lnTo>
                <a:lnTo>
                  <a:pt x="70" y="269"/>
                </a:lnTo>
                <a:lnTo>
                  <a:pt x="66" y="275"/>
                </a:lnTo>
                <a:lnTo>
                  <a:pt x="68" y="277"/>
                </a:lnTo>
                <a:lnTo>
                  <a:pt x="72" y="275"/>
                </a:lnTo>
                <a:lnTo>
                  <a:pt x="75" y="273"/>
                </a:lnTo>
                <a:lnTo>
                  <a:pt x="81" y="271"/>
                </a:lnTo>
                <a:lnTo>
                  <a:pt x="86" y="269"/>
                </a:lnTo>
                <a:lnTo>
                  <a:pt x="88" y="263"/>
                </a:lnTo>
                <a:lnTo>
                  <a:pt x="81" y="256"/>
                </a:lnTo>
                <a:lnTo>
                  <a:pt x="79" y="248"/>
                </a:lnTo>
                <a:lnTo>
                  <a:pt x="81" y="237"/>
                </a:lnTo>
                <a:lnTo>
                  <a:pt x="88" y="222"/>
                </a:lnTo>
                <a:lnTo>
                  <a:pt x="101" y="207"/>
                </a:lnTo>
                <a:lnTo>
                  <a:pt x="110" y="201"/>
                </a:lnTo>
                <a:lnTo>
                  <a:pt x="117" y="201"/>
                </a:lnTo>
                <a:lnTo>
                  <a:pt x="123" y="200"/>
                </a:lnTo>
                <a:lnTo>
                  <a:pt x="128" y="192"/>
                </a:lnTo>
                <a:lnTo>
                  <a:pt x="143" y="175"/>
                </a:lnTo>
                <a:lnTo>
                  <a:pt x="158" y="156"/>
                </a:lnTo>
                <a:lnTo>
                  <a:pt x="165" y="132"/>
                </a:lnTo>
                <a:lnTo>
                  <a:pt x="161" y="96"/>
                </a:lnTo>
                <a:lnTo>
                  <a:pt x="163" y="81"/>
                </a:lnTo>
                <a:lnTo>
                  <a:pt x="169" y="70"/>
                </a:lnTo>
                <a:lnTo>
                  <a:pt x="170" y="55"/>
                </a:lnTo>
                <a:lnTo>
                  <a:pt x="165" y="21"/>
                </a:lnTo>
                <a:lnTo>
                  <a:pt x="161" y="12"/>
                </a:lnTo>
                <a:lnTo>
                  <a:pt x="169" y="8"/>
                </a:lnTo>
                <a:lnTo>
                  <a:pt x="176" y="6"/>
                </a:lnTo>
                <a:lnTo>
                  <a:pt x="176" y="0"/>
                </a:lnTo>
                <a:lnTo>
                  <a:pt x="196" y="132"/>
                </a:lnTo>
                <a:lnTo>
                  <a:pt x="203" y="132"/>
                </a:lnTo>
                <a:lnTo>
                  <a:pt x="212" y="130"/>
                </a:lnTo>
                <a:lnTo>
                  <a:pt x="223" y="128"/>
                </a:lnTo>
                <a:lnTo>
                  <a:pt x="236" y="126"/>
                </a:lnTo>
                <a:lnTo>
                  <a:pt x="249" y="124"/>
                </a:lnTo>
                <a:lnTo>
                  <a:pt x="266" y="121"/>
                </a:lnTo>
                <a:lnTo>
                  <a:pt x="282" y="117"/>
                </a:lnTo>
                <a:lnTo>
                  <a:pt x="300" y="113"/>
                </a:lnTo>
                <a:lnTo>
                  <a:pt x="308" y="177"/>
                </a:lnTo>
                <a:lnTo>
                  <a:pt x="317" y="171"/>
                </a:lnTo>
                <a:lnTo>
                  <a:pt x="326" y="162"/>
                </a:lnTo>
                <a:lnTo>
                  <a:pt x="335" y="151"/>
                </a:lnTo>
                <a:lnTo>
                  <a:pt x="346" y="143"/>
                </a:lnTo>
                <a:lnTo>
                  <a:pt x="357" y="136"/>
                </a:lnTo>
                <a:lnTo>
                  <a:pt x="361" y="128"/>
                </a:lnTo>
                <a:lnTo>
                  <a:pt x="364" y="121"/>
                </a:lnTo>
                <a:lnTo>
                  <a:pt x="370" y="121"/>
                </a:lnTo>
                <a:lnTo>
                  <a:pt x="385" y="122"/>
                </a:lnTo>
                <a:lnTo>
                  <a:pt x="397" y="121"/>
                </a:lnTo>
                <a:lnTo>
                  <a:pt x="405" y="119"/>
                </a:lnTo>
                <a:lnTo>
                  <a:pt x="408" y="111"/>
                </a:lnTo>
                <a:lnTo>
                  <a:pt x="412" y="102"/>
                </a:lnTo>
                <a:lnTo>
                  <a:pt x="421" y="96"/>
                </a:lnTo>
                <a:lnTo>
                  <a:pt x="430" y="94"/>
                </a:lnTo>
                <a:lnTo>
                  <a:pt x="443" y="96"/>
                </a:lnTo>
                <a:lnTo>
                  <a:pt x="460" y="106"/>
                </a:lnTo>
                <a:lnTo>
                  <a:pt x="469" y="113"/>
                </a:lnTo>
                <a:lnTo>
                  <a:pt x="474" y="122"/>
                </a:lnTo>
                <a:lnTo>
                  <a:pt x="485" y="134"/>
                </a:lnTo>
                <a:lnTo>
                  <a:pt x="478" y="156"/>
                </a:lnTo>
                <a:lnTo>
                  <a:pt x="465" y="151"/>
                </a:lnTo>
                <a:lnTo>
                  <a:pt x="452" y="145"/>
                </a:lnTo>
                <a:lnTo>
                  <a:pt x="443" y="141"/>
                </a:lnTo>
                <a:lnTo>
                  <a:pt x="434" y="138"/>
                </a:lnTo>
                <a:lnTo>
                  <a:pt x="427" y="138"/>
                </a:lnTo>
                <a:lnTo>
                  <a:pt x="421" y="141"/>
                </a:lnTo>
                <a:lnTo>
                  <a:pt x="417" y="147"/>
                </a:lnTo>
                <a:lnTo>
                  <a:pt x="416" y="158"/>
                </a:lnTo>
                <a:lnTo>
                  <a:pt x="408" y="181"/>
                </a:lnTo>
                <a:lnTo>
                  <a:pt x="392" y="201"/>
                </a:lnTo>
                <a:lnTo>
                  <a:pt x="375" y="218"/>
                </a:lnTo>
                <a:lnTo>
                  <a:pt x="366" y="237"/>
                </a:lnTo>
                <a:lnTo>
                  <a:pt x="363" y="258"/>
                </a:lnTo>
                <a:lnTo>
                  <a:pt x="355" y="277"/>
                </a:lnTo>
                <a:lnTo>
                  <a:pt x="344" y="288"/>
                </a:lnTo>
                <a:lnTo>
                  <a:pt x="328" y="284"/>
                </a:lnTo>
                <a:lnTo>
                  <a:pt x="320" y="278"/>
                </a:lnTo>
                <a:lnTo>
                  <a:pt x="313" y="275"/>
                </a:lnTo>
                <a:lnTo>
                  <a:pt x="308" y="278"/>
                </a:lnTo>
                <a:lnTo>
                  <a:pt x="306" y="292"/>
                </a:lnTo>
                <a:lnTo>
                  <a:pt x="300" y="316"/>
                </a:lnTo>
                <a:lnTo>
                  <a:pt x="289" y="346"/>
                </a:lnTo>
                <a:lnTo>
                  <a:pt x="277" y="376"/>
                </a:lnTo>
                <a:lnTo>
                  <a:pt x="267" y="404"/>
                </a:lnTo>
                <a:lnTo>
                  <a:pt x="266" y="419"/>
                </a:lnTo>
                <a:lnTo>
                  <a:pt x="271" y="425"/>
                </a:lnTo>
                <a:lnTo>
                  <a:pt x="273" y="431"/>
                </a:lnTo>
                <a:lnTo>
                  <a:pt x="262" y="438"/>
                </a:lnTo>
                <a:lnTo>
                  <a:pt x="247" y="448"/>
                </a:lnTo>
                <a:lnTo>
                  <a:pt x="236" y="453"/>
                </a:lnTo>
                <a:lnTo>
                  <a:pt x="223" y="459"/>
                </a:lnTo>
                <a:lnTo>
                  <a:pt x="214" y="461"/>
                </a:lnTo>
                <a:lnTo>
                  <a:pt x="207" y="463"/>
                </a:lnTo>
                <a:lnTo>
                  <a:pt x="205" y="466"/>
                </a:lnTo>
                <a:lnTo>
                  <a:pt x="203" y="472"/>
                </a:lnTo>
                <a:lnTo>
                  <a:pt x="203" y="476"/>
                </a:lnTo>
                <a:lnTo>
                  <a:pt x="200" y="480"/>
                </a:lnTo>
                <a:lnTo>
                  <a:pt x="194" y="483"/>
                </a:lnTo>
                <a:lnTo>
                  <a:pt x="183" y="485"/>
                </a:lnTo>
                <a:lnTo>
                  <a:pt x="167" y="485"/>
                </a:lnTo>
                <a:lnTo>
                  <a:pt x="163" y="481"/>
                </a:lnTo>
                <a:lnTo>
                  <a:pt x="159" y="478"/>
                </a:lnTo>
                <a:lnTo>
                  <a:pt x="156" y="480"/>
                </a:lnTo>
                <a:lnTo>
                  <a:pt x="150" y="493"/>
                </a:lnTo>
                <a:lnTo>
                  <a:pt x="145" y="500"/>
                </a:lnTo>
                <a:lnTo>
                  <a:pt x="139" y="504"/>
                </a:lnTo>
                <a:lnTo>
                  <a:pt x="132" y="504"/>
                </a:lnTo>
                <a:lnTo>
                  <a:pt x="119" y="502"/>
                </a:lnTo>
                <a:lnTo>
                  <a:pt x="106" y="498"/>
                </a:lnTo>
                <a:lnTo>
                  <a:pt x="99" y="491"/>
                </a:lnTo>
                <a:lnTo>
                  <a:pt x="94" y="480"/>
                </a:lnTo>
                <a:lnTo>
                  <a:pt x="94" y="470"/>
                </a:lnTo>
                <a:lnTo>
                  <a:pt x="90" y="478"/>
                </a:lnTo>
                <a:lnTo>
                  <a:pt x="83" y="487"/>
                </a:lnTo>
                <a:lnTo>
                  <a:pt x="72" y="498"/>
                </a:lnTo>
                <a:lnTo>
                  <a:pt x="59" y="510"/>
                </a:lnTo>
                <a:lnTo>
                  <a:pt x="44" y="523"/>
                </a:lnTo>
                <a:lnTo>
                  <a:pt x="29" y="536"/>
                </a:lnTo>
                <a:lnTo>
                  <a:pt x="19" y="551"/>
                </a:lnTo>
                <a:lnTo>
                  <a:pt x="11"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8" name="Freeform 288">
            <a:extLst>
              <a:ext uri="{FF2B5EF4-FFF2-40B4-BE49-F238E27FC236}">
                <a16:creationId xmlns:a16="http://schemas.microsoft.com/office/drawing/2014/main" id="{AE81E6B9-2AA8-5DA8-0735-7D625BCCEB5B}"/>
              </a:ext>
            </a:extLst>
          </p:cNvPr>
          <p:cNvSpPr>
            <a:spLocks/>
          </p:cNvSpPr>
          <p:nvPr/>
        </p:nvSpPr>
        <p:spPr bwMode="auto">
          <a:xfrm>
            <a:off x="7742701" y="3634107"/>
            <a:ext cx="590195" cy="645125"/>
          </a:xfrm>
          <a:custGeom>
            <a:avLst/>
            <a:gdLst>
              <a:gd name="T0" fmla="*/ 0 w 448"/>
              <a:gd name="T1" fmla="*/ 2147483647 h 534"/>
              <a:gd name="T2" fmla="*/ 2147483647 w 448"/>
              <a:gd name="T3" fmla="*/ 2147483647 h 534"/>
              <a:gd name="T4" fmla="*/ 2147483647 w 448"/>
              <a:gd name="T5" fmla="*/ 2147483647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2147483647 w 448"/>
              <a:gd name="T61" fmla="*/ 2147483647 h 534"/>
              <a:gd name="T62" fmla="*/ 2147483647 w 448"/>
              <a:gd name="T63" fmla="*/ 2147483647 h 534"/>
              <a:gd name="T64" fmla="*/ 2147483647 w 448"/>
              <a:gd name="T65" fmla="*/ 2147483647 h 534"/>
              <a:gd name="T66" fmla="*/ 2147483647 w 448"/>
              <a:gd name="T67" fmla="*/ 2147483647 h 534"/>
              <a:gd name="T68" fmla="*/ 2147483647 w 448"/>
              <a:gd name="T69" fmla="*/ 2147483647 h 534"/>
              <a:gd name="T70" fmla="*/ 2147483647 w 448"/>
              <a:gd name="T71" fmla="*/ 2147483647 h 534"/>
              <a:gd name="T72" fmla="*/ 2147483647 w 448"/>
              <a:gd name="T73" fmla="*/ 2147483647 h 534"/>
              <a:gd name="T74" fmla="*/ 2147483647 w 448"/>
              <a:gd name="T75" fmla="*/ 2147483647 h 534"/>
              <a:gd name="T76" fmla="*/ 2147483647 w 448"/>
              <a:gd name="T77" fmla="*/ 2147483647 h 534"/>
              <a:gd name="T78" fmla="*/ 2147483647 w 448"/>
              <a:gd name="T79" fmla="*/ 2147483647 h 534"/>
              <a:gd name="T80" fmla="*/ 2147483647 w 448"/>
              <a:gd name="T81" fmla="*/ 2147483647 h 534"/>
              <a:gd name="T82" fmla="*/ 2147483647 w 448"/>
              <a:gd name="T83" fmla="*/ 2147483647 h 534"/>
              <a:gd name="T84" fmla="*/ 2147483647 w 448"/>
              <a:gd name="T85" fmla="*/ 2147483647 h 534"/>
              <a:gd name="T86" fmla="*/ 2147483647 w 448"/>
              <a:gd name="T87" fmla="*/ 2147483647 h 534"/>
              <a:gd name="T88" fmla="*/ 2147483647 w 448"/>
              <a:gd name="T89" fmla="*/ 2147483647 h 534"/>
              <a:gd name="T90" fmla="*/ 2147483647 w 448"/>
              <a:gd name="T91" fmla="*/ 2147483647 h 534"/>
              <a:gd name="T92" fmla="*/ 2147483647 w 448"/>
              <a:gd name="T93" fmla="*/ 2147483647 h 534"/>
              <a:gd name="T94" fmla="*/ 2147483647 w 448"/>
              <a:gd name="T95" fmla="*/ 2147483647 h 534"/>
              <a:gd name="T96" fmla="*/ 2147483647 w 448"/>
              <a:gd name="T97" fmla="*/ 2147483647 h 534"/>
              <a:gd name="T98" fmla="*/ 2147483647 w 448"/>
              <a:gd name="T99" fmla="*/ 2147483647 h 5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8"/>
              <a:gd name="T151" fmla="*/ 0 h 534"/>
              <a:gd name="T152" fmla="*/ 448 w 448"/>
              <a:gd name="T153" fmla="*/ 534 h 5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8" h="534">
                <a:moveTo>
                  <a:pt x="135" y="90"/>
                </a:moveTo>
                <a:lnTo>
                  <a:pt x="0" y="102"/>
                </a:lnTo>
                <a:lnTo>
                  <a:pt x="40" y="472"/>
                </a:lnTo>
                <a:lnTo>
                  <a:pt x="45" y="472"/>
                </a:lnTo>
                <a:lnTo>
                  <a:pt x="53" y="470"/>
                </a:lnTo>
                <a:lnTo>
                  <a:pt x="60" y="468"/>
                </a:lnTo>
                <a:lnTo>
                  <a:pt x="67" y="466"/>
                </a:lnTo>
                <a:lnTo>
                  <a:pt x="76" y="468"/>
                </a:lnTo>
                <a:lnTo>
                  <a:pt x="84" y="474"/>
                </a:lnTo>
                <a:lnTo>
                  <a:pt x="93" y="483"/>
                </a:lnTo>
                <a:lnTo>
                  <a:pt x="102" y="500"/>
                </a:lnTo>
                <a:lnTo>
                  <a:pt x="109" y="500"/>
                </a:lnTo>
                <a:lnTo>
                  <a:pt x="118" y="502"/>
                </a:lnTo>
                <a:lnTo>
                  <a:pt x="128" y="508"/>
                </a:lnTo>
                <a:lnTo>
                  <a:pt x="139" y="511"/>
                </a:lnTo>
                <a:lnTo>
                  <a:pt x="146" y="509"/>
                </a:lnTo>
                <a:lnTo>
                  <a:pt x="151" y="511"/>
                </a:lnTo>
                <a:lnTo>
                  <a:pt x="157" y="513"/>
                </a:lnTo>
                <a:lnTo>
                  <a:pt x="161" y="515"/>
                </a:lnTo>
                <a:lnTo>
                  <a:pt x="164" y="517"/>
                </a:lnTo>
                <a:lnTo>
                  <a:pt x="172" y="517"/>
                </a:lnTo>
                <a:lnTo>
                  <a:pt x="181" y="517"/>
                </a:lnTo>
                <a:lnTo>
                  <a:pt x="195" y="513"/>
                </a:lnTo>
                <a:lnTo>
                  <a:pt x="204" y="523"/>
                </a:lnTo>
                <a:lnTo>
                  <a:pt x="208" y="523"/>
                </a:lnTo>
                <a:lnTo>
                  <a:pt x="210" y="519"/>
                </a:lnTo>
                <a:lnTo>
                  <a:pt x="215" y="515"/>
                </a:lnTo>
                <a:lnTo>
                  <a:pt x="225" y="515"/>
                </a:lnTo>
                <a:lnTo>
                  <a:pt x="228" y="509"/>
                </a:lnTo>
                <a:lnTo>
                  <a:pt x="234" y="506"/>
                </a:lnTo>
                <a:lnTo>
                  <a:pt x="245" y="506"/>
                </a:lnTo>
                <a:lnTo>
                  <a:pt x="250" y="509"/>
                </a:lnTo>
                <a:lnTo>
                  <a:pt x="252" y="517"/>
                </a:lnTo>
                <a:lnTo>
                  <a:pt x="258" y="525"/>
                </a:lnTo>
                <a:lnTo>
                  <a:pt x="272" y="530"/>
                </a:lnTo>
                <a:lnTo>
                  <a:pt x="285" y="534"/>
                </a:lnTo>
                <a:lnTo>
                  <a:pt x="296" y="534"/>
                </a:lnTo>
                <a:lnTo>
                  <a:pt x="305" y="528"/>
                </a:lnTo>
                <a:lnTo>
                  <a:pt x="309" y="511"/>
                </a:lnTo>
                <a:lnTo>
                  <a:pt x="322" y="506"/>
                </a:lnTo>
                <a:lnTo>
                  <a:pt x="318" y="468"/>
                </a:lnTo>
                <a:lnTo>
                  <a:pt x="327" y="442"/>
                </a:lnTo>
                <a:lnTo>
                  <a:pt x="338" y="436"/>
                </a:lnTo>
                <a:lnTo>
                  <a:pt x="342" y="453"/>
                </a:lnTo>
                <a:lnTo>
                  <a:pt x="338" y="459"/>
                </a:lnTo>
                <a:lnTo>
                  <a:pt x="340" y="461"/>
                </a:lnTo>
                <a:lnTo>
                  <a:pt x="344" y="459"/>
                </a:lnTo>
                <a:lnTo>
                  <a:pt x="347" y="457"/>
                </a:lnTo>
                <a:lnTo>
                  <a:pt x="353" y="455"/>
                </a:lnTo>
                <a:lnTo>
                  <a:pt x="358" y="453"/>
                </a:lnTo>
                <a:lnTo>
                  <a:pt x="360" y="447"/>
                </a:lnTo>
                <a:lnTo>
                  <a:pt x="353" y="440"/>
                </a:lnTo>
                <a:lnTo>
                  <a:pt x="351" y="432"/>
                </a:lnTo>
                <a:lnTo>
                  <a:pt x="353" y="421"/>
                </a:lnTo>
                <a:lnTo>
                  <a:pt x="360" y="406"/>
                </a:lnTo>
                <a:lnTo>
                  <a:pt x="373" y="391"/>
                </a:lnTo>
                <a:lnTo>
                  <a:pt x="382" y="385"/>
                </a:lnTo>
                <a:lnTo>
                  <a:pt x="389" y="385"/>
                </a:lnTo>
                <a:lnTo>
                  <a:pt x="395" y="384"/>
                </a:lnTo>
                <a:lnTo>
                  <a:pt x="400" y="376"/>
                </a:lnTo>
                <a:lnTo>
                  <a:pt x="415" y="359"/>
                </a:lnTo>
                <a:lnTo>
                  <a:pt x="430" y="340"/>
                </a:lnTo>
                <a:lnTo>
                  <a:pt x="437" y="316"/>
                </a:lnTo>
                <a:lnTo>
                  <a:pt x="433" y="280"/>
                </a:lnTo>
                <a:lnTo>
                  <a:pt x="435" y="265"/>
                </a:lnTo>
                <a:lnTo>
                  <a:pt x="441" y="254"/>
                </a:lnTo>
                <a:lnTo>
                  <a:pt x="442" y="239"/>
                </a:lnTo>
                <a:lnTo>
                  <a:pt x="437" y="205"/>
                </a:lnTo>
                <a:lnTo>
                  <a:pt x="433" y="196"/>
                </a:lnTo>
                <a:lnTo>
                  <a:pt x="441" y="192"/>
                </a:lnTo>
                <a:lnTo>
                  <a:pt x="448" y="190"/>
                </a:lnTo>
                <a:lnTo>
                  <a:pt x="448" y="184"/>
                </a:lnTo>
                <a:lnTo>
                  <a:pt x="420" y="0"/>
                </a:lnTo>
                <a:lnTo>
                  <a:pt x="413" y="8"/>
                </a:lnTo>
                <a:lnTo>
                  <a:pt x="402" y="11"/>
                </a:lnTo>
                <a:lnTo>
                  <a:pt x="389" y="15"/>
                </a:lnTo>
                <a:lnTo>
                  <a:pt x="380" y="21"/>
                </a:lnTo>
                <a:lnTo>
                  <a:pt x="375" y="28"/>
                </a:lnTo>
                <a:lnTo>
                  <a:pt x="367" y="32"/>
                </a:lnTo>
                <a:lnTo>
                  <a:pt x="362" y="36"/>
                </a:lnTo>
                <a:lnTo>
                  <a:pt x="356" y="40"/>
                </a:lnTo>
                <a:lnTo>
                  <a:pt x="349" y="43"/>
                </a:lnTo>
                <a:lnTo>
                  <a:pt x="338" y="53"/>
                </a:lnTo>
                <a:lnTo>
                  <a:pt x="325" y="66"/>
                </a:lnTo>
                <a:lnTo>
                  <a:pt x="309" y="87"/>
                </a:lnTo>
                <a:lnTo>
                  <a:pt x="300" y="92"/>
                </a:lnTo>
                <a:lnTo>
                  <a:pt x="289" y="94"/>
                </a:lnTo>
                <a:lnTo>
                  <a:pt x="276" y="96"/>
                </a:lnTo>
                <a:lnTo>
                  <a:pt x="263" y="96"/>
                </a:lnTo>
                <a:lnTo>
                  <a:pt x="248" y="98"/>
                </a:lnTo>
                <a:lnTo>
                  <a:pt x="232" y="102"/>
                </a:lnTo>
                <a:lnTo>
                  <a:pt x="215" y="109"/>
                </a:lnTo>
                <a:lnTo>
                  <a:pt x="197" y="120"/>
                </a:lnTo>
                <a:lnTo>
                  <a:pt x="194" y="120"/>
                </a:lnTo>
                <a:lnTo>
                  <a:pt x="190" y="117"/>
                </a:lnTo>
                <a:lnTo>
                  <a:pt x="186" y="109"/>
                </a:lnTo>
                <a:lnTo>
                  <a:pt x="181" y="103"/>
                </a:lnTo>
                <a:lnTo>
                  <a:pt x="173" y="96"/>
                </a:lnTo>
                <a:lnTo>
                  <a:pt x="164" y="92"/>
                </a:lnTo>
                <a:lnTo>
                  <a:pt x="151" y="88"/>
                </a:lnTo>
                <a:lnTo>
                  <a:pt x="135" y="9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19" name="Freeform 254">
            <a:extLst>
              <a:ext uri="{FF2B5EF4-FFF2-40B4-BE49-F238E27FC236}">
                <a16:creationId xmlns:a16="http://schemas.microsoft.com/office/drawing/2014/main" id="{627138FB-B6F2-0398-86EC-0C9FEB363340}"/>
              </a:ext>
            </a:extLst>
          </p:cNvPr>
          <p:cNvSpPr>
            <a:spLocks/>
          </p:cNvSpPr>
          <p:nvPr/>
        </p:nvSpPr>
        <p:spPr bwMode="auto">
          <a:xfrm>
            <a:off x="7370488" y="3756321"/>
            <a:ext cx="438020" cy="719252"/>
          </a:xfrm>
          <a:custGeom>
            <a:avLst/>
            <a:gdLst>
              <a:gd name="T0" fmla="*/ 2147483647 w 333"/>
              <a:gd name="T1" fmla="*/ 2147483647 h 595"/>
              <a:gd name="T2" fmla="*/ 0 w 333"/>
              <a:gd name="T3" fmla="*/ 2147483647 h 595"/>
              <a:gd name="T4" fmla="*/ 2147483647 w 333"/>
              <a:gd name="T5" fmla="*/ 2147483647 h 595"/>
              <a:gd name="T6" fmla="*/ 2147483647 w 333"/>
              <a:gd name="T7" fmla="*/ 2147483647 h 595"/>
              <a:gd name="T8" fmla="*/ 2147483647 w 333"/>
              <a:gd name="T9" fmla="*/ 2147483647 h 595"/>
              <a:gd name="T10" fmla="*/ 2147483647 w 333"/>
              <a:gd name="T11" fmla="*/ 2147483647 h 595"/>
              <a:gd name="T12" fmla="*/ 2147483647 w 333"/>
              <a:gd name="T13" fmla="*/ 2147483647 h 595"/>
              <a:gd name="T14" fmla="*/ 2147483647 w 333"/>
              <a:gd name="T15" fmla="*/ 2147483647 h 595"/>
              <a:gd name="T16" fmla="*/ 2147483647 w 333"/>
              <a:gd name="T17" fmla="*/ 2147483647 h 595"/>
              <a:gd name="T18" fmla="*/ 2147483647 w 333"/>
              <a:gd name="T19" fmla="*/ 2147483647 h 595"/>
              <a:gd name="T20" fmla="*/ 2147483647 w 333"/>
              <a:gd name="T21" fmla="*/ 2147483647 h 595"/>
              <a:gd name="T22" fmla="*/ 2147483647 w 333"/>
              <a:gd name="T23" fmla="*/ 2147483647 h 595"/>
              <a:gd name="T24" fmla="*/ 2147483647 w 333"/>
              <a:gd name="T25" fmla="*/ 2147483647 h 595"/>
              <a:gd name="T26" fmla="*/ 2147483647 w 333"/>
              <a:gd name="T27" fmla="*/ 2147483647 h 595"/>
              <a:gd name="T28" fmla="*/ 2147483647 w 333"/>
              <a:gd name="T29" fmla="*/ 2147483647 h 595"/>
              <a:gd name="T30" fmla="*/ 2147483647 w 333"/>
              <a:gd name="T31" fmla="*/ 2147483647 h 595"/>
              <a:gd name="T32" fmla="*/ 2147483647 w 333"/>
              <a:gd name="T33" fmla="*/ 2147483647 h 595"/>
              <a:gd name="T34" fmla="*/ 2147483647 w 333"/>
              <a:gd name="T35" fmla="*/ 2147483647 h 595"/>
              <a:gd name="T36" fmla="*/ 2147483647 w 333"/>
              <a:gd name="T37" fmla="*/ 2147483647 h 595"/>
              <a:gd name="T38" fmla="*/ 2147483647 w 333"/>
              <a:gd name="T39" fmla="*/ 2147483647 h 595"/>
              <a:gd name="T40" fmla="*/ 2147483647 w 333"/>
              <a:gd name="T41" fmla="*/ 2147483647 h 595"/>
              <a:gd name="T42" fmla="*/ 2147483647 w 333"/>
              <a:gd name="T43" fmla="*/ 2147483647 h 595"/>
              <a:gd name="T44" fmla="*/ 2147483647 w 333"/>
              <a:gd name="T45" fmla="*/ 2147483647 h 595"/>
              <a:gd name="T46" fmla="*/ 2147483647 w 333"/>
              <a:gd name="T47" fmla="*/ 2147483647 h 595"/>
              <a:gd name="T48" fmla="*/ 2147483647 w 333"/>
              <a:gd name="T49" fmla="*/ 2147483647 h 595"/>
              <a:gd name="T50" fmla="*/ 2147483647 w 333"/>
              <a:gd name="T51" fmla="*/ 2147483647 h 595"/>
              <a:gd name="T52" fmla="*/ 2147483647 w 333"/>
              <a:gd name="T53" fmla="*/ 2147483647 h 595"/>
              <a:gd name="T54" fmla="*/ 2147483647 w 333"/>
              <a:gd name="T55" fmla="*/ 2147483647 h 595"/>
              <a:gd name="T56" fmla="*/ 2147483647 w 333"/>
              <a:gd name="T57" fmla="*/ 2147483647 h 595"/>
              <a:gd name="T58" fmla="*/ 2147483647 w 333"/>
              <a:gd name="T59" fmla="*/ 2147483647 h 595"/>
              <a:gd name="T60" fmla="*/ 2147483647 w 333"/>
              <a:gd name="T61" fmla="*/ 2147483647 h 595"/>
              <a:gd name="T62" fmla="*/ 2147483647 w 333"/>
              <a:gd name="T63" fmla="*/ 2147483647 h 595"/>
              <a:gd name="T64" fmla="*/ 2147483647 w 333"/>
              <a:gd name="T65" fmla="*/ 2147483647 h 595"/>
              <a:gd name="T66" fmla="*/ 2147483647 w 333"/>
              <a:gd name="T67" fmla="*/ 2147483647 h 595"/>
              <a:gd name="T68" fmla="*/ 2147483647 w 333"/>
              <a:gd name="T69" fmla="*/ 2147483647 h 595"/>
              <a:gd name="T70" fmla="*/ 2147483647 w 333"/>
              <a:gd name="T71" fmla="*/ 2147483647 h 595"/>
              <a:gd name="T72" fmla="*/ 2147483647 w 333"/>
              <a:gd name="T73" fmla="*/ 2147483647 h 595"/>
              <a:gd name="T74" fmla="*/ 2147483647 w 333"/>
              <a:gd name="T75" fmla="*/ 2147483647 h 595"/>
              <a:gd name="T76" fmla="*/ 2147483647 w 333"/>
              <a:gd name="T77" fmla="*/ 2147483647 h 595"/>
              <a:gd name="T78" fmla="*/ 2147483647 w 333"/>
              <a:gd name="T79" fmla="*/ 2147483647 h 595"/>
              <a:gd name="T80" fmla="*/ 2147483647 w 333"/>
              <a:gd name="T81" fmla="*/ 2147483647 h 595"/>
              <a:gd name="T82" fmla="*/ 2147483647 w 333"/>
              <a:gd name="T83" fmla="*/ 2147483647 h 595"/>
              <a:gd name="T84" fmla="*/ 2147483647 w 333"/>
              <a:gd name="T85" fmla="*/ 2147483647 h 595"/>
              <a:gd name="T86" fmla="*/ 2147483647 w 333"/>
              <a:gd name="T87" fmla="*/ 2147483647 h 595"/>
              <a:gd name="T88" fmla="*/ 2147483647 w 333"/>
              <a:gd name="T89" fmla="*/ 2147483647 h 595"/>
              <a:gd name="T90" fmla="*/ 2147483647 w 333"/>
              <a:gd name="T91" fmla="*/ 2147483647 h 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3"/>
              <a:gd name="T139" fmla="*/ 0 h 595"/>
              <a:gd name="T140" fmla="*/ 333 w 333"/>
              <a:gd name="T141" fmla="*/ 595 h 5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3" h="595">
                <a:moveTo>
                  <a:pt x="2" y="595"/>
                </a:moveTo>
                <a:lnTo>
                  <a:pt x="2" y="588"/>
                </a:lnTo>
                <a:lnTo>
                  <a:pt x="0" y="579"/>
                </a:lnTo>
                <a:lnTo>
                  <a:pt x="0" y="567"/>
                </a:lnTo>
                <a:lnTo>
                  <a:pt x="2" y="556"/>
                </a:lnTo>
                <a:lnTo>
                  <a:pt x="11" y="552"/>
                </a:lnTo>
                <a:lnTo>
                  <a:pt x="14" y="547"/>
                </a:lnTo>
                <a:lnTo>
                  <a:pt x="14" y="539"/>
                </a:lnTo>
                <a:lnTo>
                  <a:pt x="11" y="533"/>
                </a:lnTo>
                <a:lnTo>
                  <a:pt x="14" y="522"/>
                </a:lnTo>
                <a:lnTo>
                  <a:pt x="22" y="515"/>
                </a:lnTo>
                <a:lnTo>
                  <a:pt x="31" y="505"/>
                </a:lnTo>
                <a:lnTo>
                  <a:pt x="35" y="494"/>
                </a:lnTo>
                <a:lnTo>
                  <a:pt x="38" y="486"/>
                </a:lnTo>
                <a:lnTo>
                  <a:pt x="44" y="475"/>
                </a:lnTo>
                <a:lnTo>
                  <a:pt x="51" y="460"/>
                </a:lnTo>
                <a:lnTo>
                  <a:pt x="53" y="439"/>
                </a:lnTo>
                <a:lnTo>
                  <a:pt x="47" y="424"/>
                </a:lnTo>
                <a:lnTo>
                  <a:pt x="38" y="413"/>
                </a:lnTo>
                <a:lnTo>
                  <a:pt x="31" y="402"/>
                </a:lnTo>
                <a:lnTo>
                  <a:pt x="33" y="392"/>
                </a:lnTo>
                <a:lnTo>
                  <a:pt x="38" y="383"/>
                </a:lnTo>
                <a:lnTo>
                  <a:pt x="42" y="374"/>
                </a:lnTo>
                <a:lnTo>
                  <a:pt x="40" y="362"/>
                </a:lnTo>
                <a:lnTo>
                  <a:pt x="38" y="349"/>
                </a:lnTo>
                <a:lnTo>
                  <a:pt x="13" y="37"/>
                </a:lnTo>
                <a:lnTo>
                  <a:pt x="18" y="43"/>
                </a:lnTo>
                <a:lnTo>
                  <a:pt x="25" y="47"/>
                </a:lnTo>
                <a:lnTo>
                  <a:pt x="35" y="47"/>
                </a:lnTo>
                <a:lnTo>
                  <a:pt x="42" y="45"/>
                </a:lnTo>
                <a:lnTo>
                  <a:pt x="51" y="41"/>
                </a:lnTo>
                <a:lnTo>
                  <a:pt x="60" y="35"/>
                </a:lnTo>
                <a:lnTo>
                  <a:pt x="69" y="30"/>
                </a:lnTo>
                <a:lnTo>
                  <a:pt x="77" y="22"/>
                </a:lnTo>
                <a:lnTo>
                  <a:pt x="284" y="0"/>
                </a:lnTo>
                <a:lnTo>
                  <a:pt x="324" y="370"/>
                </a:lnTo>
                <a:lnTo>
                  <a:pt x="320" y="383"/>
                </a:lnTo>
                <a:lnTo>
                  <a:pt x="324" y="387"/>
                </a:lnTo>
                <a:lnTo>
                  <a:pt x="331" y="391"/>
                </a:lnTo>
                <a:lnTo>
                  <a:pt x="333" y="409"/>
                </a:lnTo>
                <a:lnTo>
                  <a:pt x="327" y="417"/>
                </a:lnTo>
                <a:lnTo>
                  <a:pt x="316" y="419"/>
                </a:lnTo>
                <a:lnTo>
                  <a:pt x="305" y="421"/>
                </a:lnTo>
                <a:lnTo>
                  <a:pt x="298" y="428"/>
                </a:lnTo>
                <a:lnTo>
                  <a:pt x="291" y="436"/>
                </a:lnTo>
                <a:lnTo>
                  <a:pt x="280" y="438"/>
                </a:lnTo>
                <a:lnTo>
                  <a:pt x="269" y="439"/>
                </a:lnTo>
                <a:lnTo>
                  <a:pt x="263" y="451"/>
                </a:lnTo>
                <a:lnTo>
                  <a:pt x="260" y="470"/>
                </a:lnTo>
                <a:lnTo>
                  <a:pt x="252" y="477"/>
                </a:lnTo>
                <a:lnTo>
                  <a:pt x="245" y="485"/>
                </a:lnTo>
                <a:lnTo>
                  <a:pt x="245" y="500"/>
                </a:lnTo>
                <a:lnTo>
                  <a:pt x="227" y="501"/>
                </a:lnTo>
                <a:lnTo>
                  <a:pt x="225" y="516"/>
                </a:lnTo>
                <a:lnTo>
                  <a:pt x="221" y="530"/>
                </a:lnTo>
                <a:lnTo>
                  <a:pt x="216" y="541"/>
                </a:lnTo>
                <a:lnTo>
                  <a:pt x="210" y="547"/>
                </a:lnTo>
                <a:lnTo>
                  <a:pt x="199" y="547"/>
                </a:lnTo>
                <a:lnTo>
                  <a:pt x="194" y="543"/>
                </a:lnTo>
                <a:lnTo>
                  <a:pt x="190" y="537"/>
                </a:lnTo>
                <a:lnTo>
                  <a:pt x="181" y="535"/>
                </a:lnTo>
                <a:lnTo>
                  <a:pt x="166" y="537"/>
                </a:lnTo>
                <a:lnTo>
                  <a:pt x="163" y="545"/>
                </a:lnTo>
                <a:lnTo>
                  <a:pt x="161" y="554"/>
                </a:lnTo>
                <a:lnTo>
                  <a:pt x="159" y="560"/>
                </a:lnTo>
                <a:lnTo>
                  <a:pt x="155" y="567"/>
                </a:lnTo>
                <a:lnTo>
                  <a:pt x="157" y="573"/>
                </a:lnTo>
                <a:lnTo>
                  <a:pt x="155" y="573"/>
                </a:lnTo>
                <a:lnTo>
                  <a:pt x="146" y="563"/>
                </a:lnTo>
                <a:lnTo>
                  <a:pt x="137" y="560"/>
                </a:lnTo>
                <a:lnTo>
                  <a:pt x="130" y="556"/>
                </a:lnTo>
                <a:lnTo>
                  <a:pt x="122" y="554"/>
                </a:lnTo>
                <a:lnTo>
                  <a:pt x="119" y="560"/>
                </a:lnTo>
                <a:lnTo>
                  <a:pt x="115" y="569"/>
                </a:lnTo>
                <a:lnTo>
                  <a:pt x="111" y="579"/>
                </a:lnTo>
                <a:lnTo>
                  <a:pt x="106" y="586"/>
                </a:lnTo>
                <a:lnTo>
                  <a:pt x="104" y="588"/>
                </a:lnTo>
                <a:lnTo>
                  <a:pt x="99" y="582"/>
                </a:lnTo>
                <a:lnTo>
                  <a:pt x="90" y="575"/>
                </a:lnTo>
                <a:lnTo>
                  <a:pt x="77" y="571"/>
                </a:lnTo>
                <a:lnTo>
                  <a:pt x="66" y="575"/>
                </a:lnTo>
                <a:lnTo>
                  <a:pt x="62" y="579"/>
                </a:lnTo>
                <a:lnTo>
                  <a:pt x="60" y="582"/>
                </a:lnTo>
                <a:lnTo>
                  <a:pt x="58" y="586"/>
                </a:lnTo>
                <a:lnTo>
                  <a:pt x="49" y="586"/>
                </a:lnTo>
                <a:lnTo>
                  <a:pt x="42" y="582"/>
                </a:lnTo>
                <a:lnTo>
                  <a:pt x="31" y="577"/>
                </a:lnTo>
                <a:lnTo>
                  <a:pt x="22" y="579"/>
                </a:lnTo>
                <a:lnTo>
                  <a:pt x="22" y="592"/>
                </a:lnTo>
                <a:lnTo>
                  <a:pt x="25" y="595"/>
                </a:lnTo>
                <a:lnTo>
                  <a:pt x="24" y="595"/>
                </a:lnTo>
                <a:lnTo>
                  <a:pt x="14" y="595"/>
                </a:lnTo>
                <a:lnTo>
                  <a:pt x="2" y="59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0" name="Freeform 256">
            <a:extLst>
              <a:ext uri="{FF2B5EF4-FFF2-40B4-BE49-F238E27FC236}">
                <a16:creationId xmlns:a16="http://schemas.microsoft.com/office/drawing/2014/main" id="{B65DDD7A-2123-8014-C64F-8A2564161A91}"/>
              </a:ext>
            </a:extLst>
          </p:cNvPr>
          <p:cNvSpPr>
            <a:spLocks/>
          </p:cNvSpPr>
          <p:nvPr/>
        </p:nvSpPr>
        <p:spPr bwMode="auto">
          <a:xfrm>
            <a:off x="7473309" y="3065114"/>
            <a:ext cx="542899" cy="717248"/>
          </a:xfrm>
          <a:custGeom>
            <a:avLst/>
            <a:gdLst>
              <a:gd name="T0" fmla="*/ 2147483647 w 413"/>
              <a:gd name="T1" fmla="*/ 2147483647 h 594"/>
              <a:gd name="T2" fmla="*/ 2147483647 w 413"/>
              <a:gd name="T3" fmla="*/ 2147483647 h 594"/>
              <a:gd name="T4" fmla="*/ 2147483647 w 413"/>
              <a:gd name="T5" fmla="*/ 2147483647 h 594"/>
              <a:gd name="T6" fmla="*/ 2147483647 w 413"/>
              <a:gd name="T7" fmla="*/ 2147483647 h 594"/>
              <a:gd name="T8" fmla="*/ 2147483647 w 413"/>
              <a:gd name="T9" fmla="*/ 2147483647 h 594"/>
              <a:gd name="T10" fmla="*/ 2147483647 w 413"/>
              <a:gd name="T11" fmla="*/ 2147483647 h 594"/>
              <a:gd name="T12" fmla="*/ 2147483647 w 413"/>
              <a:gd name="T13" fmla="*/ 2147483647 h 594"/>
              <a:gd name="T14" fmla="*/ 2147483647 w 413"/>
              <a:gd name="T15" fmla="*/ 2147483647 h 594"/>
              <a:gd name="T16" fmla="*/ 2147483647 w 413"/>
              <a:gd name="T17" fmla="*/ 2147483647 h 594"/>
              <a:gd name="T18" fmla="*/ 2147483647 w 413"/>
              <a:gd name="T19" fmla="*/ 2147483647 h 594"/>
              <a:gd name="T20" fmla="*/ 2147483647 w 413"/>
              <a:gd name="T21" fmla="*/ 2147483647 h 594"/>
              <a:gd name="T22" fmla="*/ 2147483647 w 413"/>
              <a:gd name="T23" fmla="*/ 2147483647 h 594"/>
              <a:gd name="T24" fmla="*/ 2147483647 w 413"/>
              <a:gd name="T25" fmla="*/ 2147483647 h 594"/>
              <a:gd name="T26" fmla="*/ 2147483647 w 413"/>
              <a:gd name="T27" fmla="*/ 2147483647 h 594"/>
              <a:gd name="T28" fmla="*/ 2147483647 w 413"/>
              <a:gd name="T29" fmla="*/ 2147483647 h 594"/>
              <a:gd name="T30" fmla="*/ 2147483647 w 413"/>
              <a:gd name="T31" fmla="*/ 2147483647 h 594"/>
              <a:gd name="T32" fmla="*/ 2147483647 w 413"/>
              <a:gd name="T33" fmla="*/ 2147483647 h 594"/>
              <a:gd name="T34" fmla="*/ 2147483647 w 413"/>
              <a:gd name="T35" fmla="*/ 2147483647 h 594"/>
              <a:gd name="T36" fmla="*/ 2147483647 w 413"/>
              <a:gd name="T37" fmla="*/ 2147483647 h 594"/>
              <a:gd name="T38" fmla="*/ 2147483647 w 413"/>
              <a:gd name="T39" fmla="*/ 2147483647 h 594"/>
              <a:gd name="T40" fmla="*/ 2147483647 w 413"/>
              <a:gd name="T41" fmla="*/ 2147483647 h 594"/>
              <a:gd name="T42" fmla="*/ 2147483647 w 413"/>
              <a:gd name="T43" fmla="*/ 2147483647 h 594"/>
              <a:gd name="T44" fmla="*/ 2147483647 w 413"/>
              <a:gd name="T45" fmla="*/ 0 h 594"/>
              <a:gd name="T46" fmla="*/ 2147483647 w 413"/>
              <a:gd name="T47" fmla="*/ 2147483647 h 594"/>
              <a:gd name="T48" fmla="*/ 2147483647 w 413"/>
              <a:gd name="T49" fmla="*/ 2147483647 h 594"/>
              <a:gd name="T50" fmla="*/ 2147483647 w 413"/>
              <a:gd name="T51" fmla="*/ 2147483647 h 594"/>
              <a:gd name="T52" fmla="*/ 2147483647 w 413"/>
              <a:gd name="T53" fmla="*/ 2147483647 h 594"/>
              <a:gd name="T54" fmla="*/ 2147483647 w 413"/>
              <a:gd name="T55" fmla="*/ 2147483647 h 594"/>
              <a:gd name="T56" fmla="*/ 2147483647 w 413"/>
              <a:gd name="T57" fmla="*/ 2147483647 h 594"/>
              <a:gd name="T58" fmla="*/ 2147483647 w 413"/>
              <a:gd name="T59" fmla="*/ 2147483647 h 594"/>
              <a:gd name="T60" fmla="*/ 2147483647 w 413"/>
              <a:gd name="T61" fmla="*/ 2147483647 h 594"/>
              <a:gd name="T62" fmla="*/ 2147483647 w 413"/>
              <a:gd name="T63" fmla="*/ 2147483647 h 594"/>
              <a:gd name="T64" fmla="*/ 2147483647 w 413"/>
              <a:gd name="T65" fmla="*/ 2147483647 h 594"/>
              <a:gd name="T66" fmla="*/ 2147483647 w 413"/>
              <a:gd name="T67" fmla="*/ 2147483647 h 594"/>
              <a:gd name="T68" fmla="*/ 2147483647 w 413"/>
              <a:gd name="T69" fmla="*/ 2147483647 h 594"/>
              <a:gd name="T70" fmla="*/ 2147483647 w 413"/>
              <a:gd name="T71" fmla="*/ 2147483647 h 594"/>
              <a:gd name="T72" fmla="*/ 2147483647 w 413"/>
              <a:gd name="T73" fmla="*/ 2147483647 h 594"/>
              <a:gd name="T74" fmla="*/ 2147483647 w 413"/>
              <a:gd name="T75" fmla="*/ 2147483647 h 594"/>
              <a:gd name="T76" fmla="*/ 2147483647 w 413"/>
              <a:gd name="T77" fmla="*/ 2147483647 h 594"/>
              <a:gd name="T78" fmla="*/ 2147483647 w 413"/>
              <a:gd name="T79" fmla="*/ 2147483647 h 594"/>
              <a:gd name="T80" fmla="*/ 2147483647 w 413"/>
              <a:gd name="T81" fmla="*/ 2147483647 h 594"/>
              <a:gd name="T82" fmla="*/ 2147483647 w 413"/>
              <a:gd name="T83" fmla="*/ 2147483647 h 594"/>
              <a:gd name="T84" fmla="*/ 2147483647 w 413"/>
              <a:gd name="T85" fmla="*/ 2147483647 h 594"/>
              <a:gd name="T86" fmla="*/ 2147483647 w 413"/>
              <a:gd name="T87" fmla="*/ 2147483647 h 594"/>
              <a:gd name="T88" fmla="*/ 2147483647 w 413"/>
              <a:gd name="T89" fmla="*/ 2147483647 h 594"/>
              <a:gd name="T90" fmla="*/ 2147483647 w 413"/>
              <a:gd name="T91" fmla="*/ 2147483647 h 594"/>
              <a:gd name="T92" fmla="*/ 2147483647 w 413"/>
              <a:gd name="T93" fmla="*/ 2147483647 h 594"/>
              <a:gd name="T94" fmla="*/ 2147483647 w 413"/>
              <a:gd name="T95" fmla="*/ 2147483647 h 594"/>
              <a:gd name="T96" fmla="*/ 2147483647 w 413"/>
              <a:gd name="T97" fmla="*/ 2147483647 h 594"/>
              <a:gd name="T98" fmla="*/ 2147483647 w 413"/>
              <a:gd name="T99" fmla="*/ 2147483647 h 594"/>
              <a:gd name="T100" fmla="*/ 2147483647 w 413"/>
              <a:gd name="T101" fmla="*/ 2147483647 h 594"/>
              <a:gd name="T102" fmla="*/ 2147483647 w 413"/>
              <a:gd name="T103" fmla="*/ 2147483647 h 594"/>
              <a:gd name="T104" fmla="*/ 2147483647 w 413"/>
              <a:gd name="T105" fmla="*/ 2147483647 h 594"/>
              <a:gd name="T106" fmla="*/ 2147483647 w 413"/>
              <a:gd name="T107" fmla="*/ 2147483647 h 594"/>
              <a:gd name="T108" fmla="*/ 2147483647 w 413"/>
              <a:gd name="T109" fmla="*/ 2147483647 h 594"/>
              <a:gd name="T110" fmla="*/ 2147483647 w 413"/>
              <a:gd name="T111" fmla="*/ 2147483647 h 5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3"/>
              <a:gd name="T169" fmla="*/ 0 h 594"/>
              <a:gd name="T170" fmla="*/ 413 w 413"/>
              <a:gd name="T171" fmla="*/ 594 h 5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3" h="594">
                <a:moveTo>
                  <a:pt x="342" y="560"/>
                </a:moveTo>
                <a:lnTo>
                  <a:pt x="207" y="572"/>
                </a:lnTo>
                <a:lnTo>
                  <a:pt x="0" y="594"/>
                </a:lnTo>
                <a:lnTo>
                  <a:pt x="14" y="575"/>
                </a:lnTo>
                <a:lnTo>
                  <a:pt x="29" y="551"/>
                </a:lnTo>
                <a:lnTo>
                  <a:pt x="38" y="525"/>
                </a:lnTo>
                <a:lnTo>
                  <a:pt x="45" y="495"/>
                </a:lnTo>
                <a:lnTo>
                  <a:pt x="49" y="464"/>
                </a:lnTo>
                <a:lnTo>
                  <a:pt x="47" y="434"/>
                </a:lnTo>
                <a:lnTo>
                  <a:pt x="40" y="404"/>
                </a:lnTo>
                <a:lnTo>
                  <a:pt x="27" y="374"/>
                </a:lnTo>
                <a:lnTo>
                  <a:pt x="11" y="339"/>
                </a:lnTo>
                <a:lnTo>
                  <a:pt x="11" y="312"/>
                </a:lnTo>
                <a:lnTo>
                  <a:pt x="13" y="293"/>
                </a:lnTo>
                <a:lnTo>
                  <a:pt x="7" y="278"/>
                </a:lnTo>
                <a:lnTo>
                  <a:pt x="5" y="261"/>
                </a:lnTo>
                <a:lnTo>
                  <a:pt x="14" y="241"/>
                </a:lnTo>
                <a:lnTo>
                  <a:pt x="22" y="213"/>
                </a:lnTo>
                <a:lnTo>
                  <a:pt x="20" y="173"/>
                </a:lnTo>
                <a:lnTo>
                  <a:pt x="22" y="162"/>
                </a:lnTo>
                <a:lnTo>
                  <a:pt x="27" y="162"/>
                </a:lnTo>
                <a:lnTo>
                  <a:pt x="33" y="158"/>
                </a:lnTo>
                <a:lnTo>
                  <a:pt x="33" y="141"/>
                </a:lnTo>
                <a:lnTo>
                  <a:pt x="53" y="122"/>
                </a:lnTo>
                <a:lnTo>
                  <a:pt x="67" y="105"/>
                </a:lnTo>
                <a:lnTo>
                  <a:pt x="75" y="94"/>
                </a:lnTo>
                <a:lnTo>
                  <a:pt x="77" y="98"/>
                </a:lnTo>
                <a:lnTo>
                  <a:pt x="77" y="143"/>
                </a:lnTo>
                <a:lnTo>
                  <a:pt x="89" y="137"/>
                </a:lnTo>
                <a:lnTo>
                  <a:pt x="93" y="107"/>
                </a:lnTo>
                <a:lnTo>
                  <a:pt x="95" y="75"/>
                </a:lnTo>
                <a:lnTo>
                  <a:pt x="106" y="64"/>
                </a:lnTo>
                <a:lnTo>
                  <a:pt x="113" y="66"/>
                </a:lnTo>
                <a:lnTo>
                  <a:pt x="122" y="64"/>
                </a:lnTo>
                <a:lnTo>
                  <a:pt x="128" y="58"/>
                </a:lnTo>
                <a:lnTo>
                  <a:pt x="128" y="49"/>
                </a:lnTo>
                <a:lnTo>
                  <a:pt x="119" y="47"/>
                </a:lnTo>
                <a:lnTo>
                  <a:pt x="111" y="40"/>
                </a:lnTo>
                <a:lnTo>
                  <a:pt x="110" y="30"/>
                </a:lnTo>
                <a:lnTo>
                  <a:pt x="115" y="21"/>
                </a:lnTo>
                <a:lnTo>
                  <a:pt x="119" y="15"/>
                </a:lnTo>
                <a:lnTo>
                  <a:pt x="119" y="8"/>
                </a:lnTo>
                <a:lnTo>
                  <a:pt x="122" y="4"/>
                </a:lnTo>
                <a:lnTo>
                  <a:pt x="133" y="6"/>
                </a:lnTo>
                <a:lnTo>
                  <a:pt x="141" y="2"/>
                </a:lnTo>
                <a:lnTo>
                  <a:pt x="146" y="0"/>
                </a:lnTo>
                <a:lnTo>
                  <a:pt x="155" y="4"/>
                </a:lnTo>
                <a:lnTo>
                  <a:pt x="166" y="10"/>
                </a:lnTo>
                <a:lnTo>
                  <a:pt x="177" y="13"/>
                </a:lnTo>
                <a:lnTo>
                  <a:pt x="186" y="15"/>
                </a:lnTo>
                <a:lnTo>
                  <a:pt x="192" y="17"/>
                </a:lnTo>
                <a:lnTo>
                  <a:pt x="201" y="25"/>
                </a:lnTo>
                <a:lnTo>
                  <a:pt x="208" y="28"/>
                </a:lnTo>
                <a:lnTo>
                  <a:pt x="218" y="32"/>
                </a:lnTo>
                <a:lnTo>
                  <a:pt x="227" y="34"/>
                </a:lnTo>
                <a:lnTo>
                  <a:pt x="238" y="34"/>
                </a:lnTo>
                <a:lnTo>
                  <a:pt x="247" y="36"/>
                </a:lnTo>
                <a:lnTo>
                  <a:pt x="256" y="36"/>
                </a:lnTo>
                <a:lnTo>
                  <a:pt x="265" y="38"/>
                </a:lnTo>
                <a:lnTo>
                  <a:pt x="272" y="40"/>
                </a:lnTo>
                <a:lnTo>
                  <a:pt x="282" y="47"/>
                </a:lnTo>
                <a:lnTo>
                  <a:pt x="287" y="57"/>
                </a:lnTo>
                <a:lnTo>
                  <a:pt x="291" y="66"/>
                </a:lnTo>
                <a:lnTo>
                  <a:pt x="291" y="70"/>
                </a:lnTo>
                <a:lnTo>
                  <a:pt x="287" y="72"/>
                </a:lnTo>
                <a:lnTo>
                  <a:pt x="282" y="77"/>
                </a:lnTo>
                <a:lnTo>
                  <a:pt x="280" y="87"/>
                </a:lnTo>
                <a:lnTo>
                  <a:pt x="287" y="100"/>
                </a:lnTo>
                <a:lnTo>
                  <a:pt x="300" y="119"/>
                </a:lnTo>
                <a:lnTo>
                  <a:pt x="307" y="147"/>
                </a:lnTo>
                <a:lnTo>
                  <a:pt x="305" y="173"/>
                </a:lnTo>
                <a:lnTo>
                  <a:pt x="293" y="194"/>
                </a:lnTo>
                <a:lnTo>
                  <a:pt x="289" y="209"/>
                </a:lnTo>
                <a:lnTo>
                  <a:pt x="287" y="220"/>
                </a:lnTo>
                <a:lnTo>
                  <a:pt x="280" y="231"/>
                </a:lnTo>
                <a:lnTo>
                  <a:pt x="260" y="237"/>
                </a:lnTo>
                <a:lnTo>
                  <a:pt x="258" y="254"/>
                </a:lnTo>
                <a:lnTo>
                  <a:pt x="258" y="271"/>
                </a:lnTo>
                <a:lnTo>
                  <a:pt x="263" y="284"/>
                </a:lnTo>
                <a:lnTo>
                  <a:pt x="276" y="288"/>
                </a:lnTo>
                <a:lnTo>
                  <a:pt x="285" y="288"/>
                </a:lnTo>
                <a:lnTo>
                  <a:pt x="294" y="286"/>
                </a:lnTo>
                <a:lnTo>
                  <a:pt x="300" y="278"/>
                </a:lnTo>
                <a:lnTo>
                  <a:pt x="304" y="267"/>
                </a:lnTo>
                <a:lnTo>
                  <a:pt x="307" y="254"/>
                </a:lnTo>
                <a:lnTo>
                  <a:pt x="314" y="243"/>
                </a:lnTo>
                <a:lnTo>
                  <a:pt x="324" y="235"/>
                </a:lnTo>
                <a:lnTo>
                  <a:pt x="331" y="231"/>
                </a:lnTo>
                <a:lnTo>
                  <a:pt x="336" y="226"/>
                </a:lnTo>
                <a:lnTo>
                  <a:pt x="344" y="218"/>
                </a:lnTo>
                <a:lnTo>
                  <a:pt x="353" y="216"/>
                </a:lnTo>
                <a:lnTo>
                  <a:pt x="366" y="229"/>
                </a:lnTo>
                <a:lnTo>
                  <a:pt x="377" y="248"/>
                </a:lnTo>
                <a:lnTo>
                  <a:pt x="384" y="261"/>
                </a:lnTo>
                <a:lnTo>
                  <a:pt x="390" y="273"/>
                </a:lnTo>
                <a:lnTo>
                  <a:pt x="390" y="290"/>
                </a:lnTo>
                <a:lnTo>
                  <a:pt x="393" y="308"/>
                </a:lnTo>
                <a:lnTo>
                  <a:pt x="404" y="327"/>
                </a:lnTo>
                <a:lnTo>
                  <a:pt x="413" y="354"/>
                </a:lnTo>
                <a:lnTo>
                  <a:pt x="413" y="387"/>
                </a:lnTo>
                <a:lnTo>
                  <a:pt x="406" y="406"/>
                </a:lnTo>
                <a:lnTo>
                  <a:pt x="397" y="412"/>
                </a:lnTo>
                <a:lnTo>
                  <a:pt x="390" y="416"/>
                </a:lnTo>
                <a:lnTo>
                  <a:pt x="386" y="432"/>
                </a:lnTo>
                <a:lnTo>
                  <a:pt x="380" y="448"/>
                </a:lnTo>
                <a:lnTo>
                  <a:pt x="373" y="455"/>
                </a:lnTo>
                <a:lnTo>
                  <a:pt x="364" y="468"/>
                </a:lnTo>
                <a:lnTo>
                  <a:pt x="362" y="498"/>
                </a:lnTo>
                <a:lnTo>
                  <a:pt x="360" y="517"/>
                </a:lnTo>
                <a:lnTo>
                  <a:pt x="353" y="523"/>
                </a:lnTo>
                <a:lnTo>
                  <a:pt x="346" y="532"/>
                </a:lnTo>
                <a:lnTo>
                  <a:pt x="342" y="56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1" name="Freeform 235">
            <a:extLst>
              <a:ext uri="{FF2B5EF4-FFF2-40B4-BE49-F238E27FC236}">
                <a16:creationId xmlns:a16="http://schemas.microsoft.com/office/drawing/2014/main" id="{240BF3BE-827C-FBF3-A93C-2D0CBE03E06F}"/>
              </a:ext>
            </a:extLst>
          </p:cNvPr>
          <p:cNvSpPr>
            <a:spLocks/>
          </p:cNvSpPr>
          <p:nvPr/>
        </p:nvSpPr>
        <p:spPr bwMode="auto">
          <a:xfrm>
            <a:off x="6981822" y="2799653"/>
            <a:ext cx="779387" cy="434758"/>
          </a:xfrm>
          <a:custGeom>
            <a:avLst/>
            <a:gdLst>
              <a:gd name="T0" fmla="*/ 2147483647 w 591"/>
              <a:gd name="T1" fmla="*/ 2147483647 h 359"/>
              <a:gd name="T2" fmla="*/ 2147483647 w 591"/>
              <a:gd name="T3" fmla="*/ 2147483647 h 359"/>
              <a:gd name="T4" fmla="*/ 2147483647 w 591"/>
              <a:gd name="T5" fmla="*/ 2147483647 h 359"/>
              <a:gd name="T6" fmla="*/ 2147483647 w 591"/>
              <a:gd name="T7" fmla="*/ 2147483647 h 359"/>
              <a:gd name="T8" fmla="*/ 2147483647 w 591"/>
              <a:gd name="T9" fmla="*/ 2147483647 h 359"/>
              <a:gd name="T10" fmla="*/ 2147483647 w 591"/>
              <a:gd name="T11" fmla="*/ 2147483647 h 359"/>
              <a:gd name="T12" fmla="*/ 2147483647 w 591"/>
              <a:gd name="T13" fmla="*/ 2147483647 h 359"/>
              <a:gd name="T14" fmla="*/ 2147483647 w 591"/>
              <a:gd name="T15" fmla="*/ 2147483647 h 359"/>
              <a:gd name="T16" fmla="*/ 2147483647 w 591"/>
              <a:gd name="T17" fmla="*/ 2147483647 h 359"/>
              <a:gd name="T18" fmla="*/ 2147483647 w 591"/>
              <a:gd name="T19" fmla="*/ 2147483647 h 359"/>
              <a:gd name="T20" fmla="*/ 2147483647 w 591"/>
              <a:gd name="T21" fmla="*/ 2147483647 h 359"/>
              <a:gd name="T22" fmla="*/ 2147483647 w 591"/>
              <a:gd name="T23" fmla="*/ 2147483647 h 359"/>
              <a:gd name="T24" fmla="*/ 2147483647 w 591"/>
              <a:gd name="T25" fmla="*/ 2147483647 h 359"/>
              <a:gd name="T26" fmla="*/ 2147483647 w 591"/>
              <a:gd name="T27" fmla="*/ 2147483647 h 359"/>
              <a:gd name="T28" fmla="*/ 2147483647 w 591"/>
              <a:gd name="T29" fmla="*/ 2147483647 h 359"/>
              <a:gd name="T30" fmla="*/ 2147483647 w 591"/>
              <a:gd name="T31" fmla="*/ 2147483647 h 359"/>
              <a:gd name="T32" fmla="*/ 2147483647 w 591"/>
              <a:gd name="T33" fmla="*/ 2147483647 h 359"/>
              <a:gd name="T34" fmla="*/ 2147483647 w 591"/>
              <a:gd name="T35" fmla="*/ 2147483647 h 359"/>
              <a:gd name="T36" fmla="*/ 2147483647 w 591"/>
              <a:gd name="T37" fmla="*/ 2147483647 h 359"/>
              <a:gd name="T38" fmla="*/ 2147483647 w 591"/>
              <a:gd name="T39" fmla="*/ 2147483647 h 359"/>
              <a:gd name="T40" fmla="*/ 2147483647 w 591"/>
              <a:gd name="T41" fmla="*/ 2147483647 h 359"/>
              <a:gd name="T42" fmla="*/ 2147483647 w 591"/>
              <a:gd name="T43" fmla="*/ 2147483647 h 359"/>
              <a:gd name="T44" fmla="*/ 2147483647 w 591"/>
              <a:gd name="T45" fmla="*/ 2147483647 h 359"/>
              <a:gd name="T46" fmla="*/ 2147483647 w 591"/>
              <a:gd name="T47" fmla="*/ 2147483647 h 359"/>
              <a:gd name="T48" fmla="*/ 2147483647 w 591"/>
              <a:gd name="T49" fmla="*/ 2147483647 h 359"/>
              <a:gd name="T50" fmla="*/ 2147483647 w 591"/>
              <a:gd name="T51" fmla="*/ 2147483647 h 359"/>
              <a:gd name="T52" fmla="*/ 2147483647 w 591"/>
              <a:gd name="T53" fmla="*/ 2147483647 h 359"/>
              <a:gd name="T54" fmla="*/ 2147483647 w 591"/>
              <a:gd name="T55" fmla="*/ 2147483647 h 359"/>
              <a:gd name="T56" fmla="*/ 2147483647 w 591"/>
              <a:gd name="T57" fmla="*/ 2147483647 h 359"/>
              <a:gd name="T58" fmla="*/ 2147483647 w 591"/>
              <a:gd name="T59" fmla="*/ 2147483647 h 359"/>
              <a:gd name="T60" fmla="*/ 2147483647 w 591"/>
              <a:gd name="T61" fmla="*/ 2147483647 h 359"/>
              <a:gd name="T62" fmla="*/ 2147483647 w 591"/>
              <a:gd name="T63" fmla="*/ 2147483647 h 359"/>
              <a:gd name="T64" fmla="*/ 2147483647 w 591"/>
              <a:gd name="T65" fmla="*/ 2147483647 h 359"/>
              <a:gd name="T66" fmla="*/ 2147483647 w 591"/>
              <a:gd name="T67" fmla="*/ 2147483647 h 359"/>
              <a:gd name="T68" fmla="*/ 2147483647 w 591"/>
              <a:gd name="T69" fmla="*/ 2147483647 h 359"/>
              <a:gd name="T70" fmla="*/ 2147483647 w 591"/>
              <a:gd name="T71" fmla="*/ 2147483647 h 359"/>
              <a:gd name="T72" fmla="*/ 2147483647 w 591"/>
              <a:gd name="T73" fmla="*/ 2147483647 h 359"/>
              <a:gd name="T74" fmla="*/ 2147483647 w 591"/>
              <a:gd name="T75" fmla="*/ 2147483647 h 359"/>
              <a:gd name="T76" fmla="*/ 2147483647 w 591"/>
              <a:gd name="T77" fmla="*/ 2147483647 h 359"/>
              <a:gd name="T78" fmla="*/ 2147483647 w 591"/>
              <a:gd name="T79" fmla="*/ 2147483647 h 359"/>
              <a:gd name="T80" fmla="*/ 2147483647 w 591"/>
              <a:gd name="T81" fmla="*/ 2147483647 h 359"/>
              <a:gd name="T82" fmla="*/ 2147483647 w 591"/>
              <a:gd name="T83" fmla="*/ 2147483647 h 359"/>
              <a:gd name="T84" fmla="*/ 2147483647 w 591"/>
              <a:gd name="T85" fmla="*/ 2147483647 h 359"/>
              <a:gd name="T86" fmla="*/ 2147483647 w 591"/>
              <a:gd name="T87" fmla="*/ 2147483647 h 359"/>
              <a:gd name="T88" fmla="*/ 2147483647 w 591"/>
              <a:gd name="T89" fmla="*/ 2147483647 h 359"/>
              <a:gd name="T90" fmla="*/ 2147483647 w 591"/>
              <a:gd name="T91" fmla="*/ 2147483647 h 359"/>
              <a:gd name="T92" fmla="*/ 2147483647 w 591"/>
              <a:gd name="T93" fmla="*/ 2147483647 h 359"/>
              <a:gd name="T94" fmla="*/ 2147483647 w 591"/>
              <a:gd name="T95" fmla="*/ 2147483647 h 359"/>
              <a:gd name="T96" fmla="*/ 2147483647 w 591"/>
              <a:gd name="T97" fmla="*/ 2147483647 h 359"/>
              <a:gd name="T98" fmla="*/ 2147483647 w 591"/>
              <a:gd name="T99" fmla="*/ 2147483647 h 359"/>
              <a:gd name="T100" fmla="*/ 2147483647 w 591"/>
              <a:gd name="T101" fmla="*/ 2147483647 h 359"/>
              <a:gd name="T102" fmla="*/ 2147483647 w 591"/>
              <a:gd name="T103" fmla="*/ 2147483647 h 359"/>
              <a:gd name="T104" fmla="*/ 2147483647 w 591"/>
              <a:gd name="T105" fmla="*/ 2147483647 h 359"/>
              <a:gd name="T106" fmla="*/ 2147483647 w 591"/>
              <a:gd name="T107" fmla="*/ 2147483647 h 359"/>
              <a:gd name="T108" fmla="*/ 2147483647 w 591"/>
              <a:gd name="T109" fmla="*/ 2147483647 h 359"/>
              <a:gd name="T110" fmla="*/ 2147483647 w 591"/>
              <a:gd name="T111" fmla="*/ 2147483647 h 359"/>
              <a:gd name="T112" fmla="*/ 2147483647 w 591"/>
              <a:gd name="T113" fmla="*/ 2147483647 h 3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1"/>
              <a:gd name="T172" fmla="*/ 0 h 359"/>
              <a:gd name="T173" fmla="*/ 591 w 591"/>
              <a:gd name="T174" fmla="*/ 359 h 3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1" h="359">
                <a:moveTo>
                  <a:pt x="0" y="164"/>
                </a:moveTo>
                <a:lnTo>
                  <a:pt x="0" y="164"/>
                </a:lnTo>
                <a:lnTo>
                  <a:pt x="2" y="158"/>
                </a:lnTo>
                <a:lnTo>
                  <a:pt x="8" y="147"/>
                </a:lnTo>
                <a:lnTo>
                  <a:pt x="20" y="134"/>
                </a:lnTo>
                <a:lnTo>
                  <a:pt x="44" y="121"/>
                </a:lnTo>
                <a:lnTo>
                  <a:pt x="51" y="119"/>
                </a:lnTo>
                <a:lnTo>
                  <a:pt x="59" y="115"/>
                </a:lnTo>
                <a:lnTo>
                  <a:pt x="64" y="113"/>
                </a:lnTo>
                <a:lnTo>
                  <a:pt x="72" y="109"/>
                </a:lnTo>
                <a:lnTo>
                  <a:pt x="77" y="104"/>
                </a:lnTo>
                <a:lnTo>
                  <a:pt x="84" y="98"/>
                </a:lnTo>
                <a:lnTo>
                  <a:pt x="92" y="91"/>
                </a:lnTo>
                <a:lnTo>
                  <a:pt x="103" y="81"/>
                </a:lnTo>
                <a:lnTo>
                  <a:pt x="108" y="72"/>
                </a:lnTo>
                <a:lnTo>
                  <a:pt x="116" y="57"/>
                </a:lnTo>
                <a:lnTo>
                  <a:pt x="125" y="42"/>
                </a:lnTo>
                <a:lnTo>
                  <a:pt x="132" y="32"/>
                </a:lnTo>
                <a:lnTo>
                  <a:pt x="136" y="30"/>
                </a:lnTo>
                <a:lnTo>
                  <a:pt x="143" y="25"/>
                </a:lnTo>
                <a:lnTo>
                  <a:pt x="154" y="17"/>
                </a:lnTo>
                <a:lnTo>
                  <a:pt x="167" y="10"/>
                </a:lnTo>
                <a:lnTo>
                  <a:pt x="178" y="4"/>
                </a:lnTo>
                <a:lnTo>
                  <a:pt x="189" y="0"/>
                </a:lnTo>
                <a:lnTo>
                  <a:pt x="196" y="0"/>
                </a:lnTo>
                <a:lnTo>
                  <a:pt x="198" y="6"/>
                </a:lnTo>
                <a:lnTo>
                  <a:pt x="200" y="6"/>
                </a:lnTo>
                <a:lnTo>
                  <a:pt x="202" y="6"/>
                </a:lnTo>
                <a:lnTo>
                  <a:pt x="203" y="6"/>
                </a:lnTo>
                <a:lnTo>
                  <a:pt x="203" y="12"/>
                </a:lnTo>
                <a:lnTo>
                  <a:pt x="203" y="15"/>
                </a:lnTo>
                <a:lnTo>
                  <a:pt x="200" y="19"/>
                </a:lnTo>
                <a:lnTo>
                  <a:pt x="196" y="21"/>
                </a:lnTo>
                <a:lnTo>
                  <a:pt x="194" y="23"/>
                </a:lnTo>
                <a:lnTo>
                  <a:pt x="192" y="23"/>
                </a:lnTo>
                <a:lnTo>
                  <a:pt x="191" y="21"/>
                </a:lnTo>
                <a:lnTo>
                  <a:pt x="189" y="19"/>
                </a:lnTo>
                <a:lnTo>
                  <a:pt x="185" y="25"/>
                </a:lnTo>
                <a:lnTo>
                  <a:pt x="183" y="30"/>
                </a:lnTo>
                <a:lnTo>
                  <a:pt x="183" y="38"/>
                </a:lnTo>
                <a:lnTo>
                  <a:pt x="183" y="44"/>
                </a:lnTo>
                <a:lnTo>
                  <a:pt x="181" y="42"/>
                </a:lnTo>
                <a:lnTo>
                  <a:pt x="180" y="42"/>
                </a:lnTo>
                <a:lnTo>
                  <a:pt x="178" y="42"/>
                </a:lnTo>
                <a:lnTo>
                  <a:pt x="176" y="44"/>
                </a:lnTo>
                <a:lnTo>
                  <a:pt x="176" y="45"/>
                </a:lnTo>
                <a:lnTo>
                  <a:pt x="174" y="47"/>
                </a:lnTo>
                <a:lnTo>
                  <a:pt x="174" y="49"/>
                </a:lnTo>
                <a:lnTo>
                  <a:pt x="172" y="53"/>
                </a:lnTo>
                <a:lnTo>
                  <a:pt x="170" y="51"/>
                </a:lnTo>
                <a:lnTo>
                  <a:pt x="169" y="49"/>
                </a:lnTo>
                <a:lnTo>
                  <a:pt x="167" y="49"/>
                </a:lnTo>
                <a:lnTo>
                  <a:pt x="163" y="53"/>
                </a:lnTo>
                <a:lnTo>
                  <a:pt x="161" y="55"/>
                </a:lnTo>
                <a:lnTo>
                  <a:pt x="161" y="59"/>
                </a:lnTo>
                <a:lnTo>
                  <a:pt x="161" y="62"/>
                </a:lnTo>
                <a:lnTo>
                  <a:pt x="159" y="62"/>
                </a:lnTo>
                <a:lnTo>
                  <a:pt x="158" y="62"/>
                </a:lnTo>
                <a:lnTo>
                  <a:pt x="154" y="70"/>
                </a:lnTo>
                <a:lnTo>
                  <a:pt x="154" y="76"/>
                </a:lnTo>
                <a:lnTo>
                  <a:pt x="152" y="83"/>
                </a:lnTo>
                <a:lnTo>
                  <a:pt x="152" y="91"/>
                </a:lnTo>
                <a:lnTo>
                  <a:pt x="152" y="92"/>
                </a:lnTo>
                <a:lnTo>
                  <a:pt x="154" y="92"/>
                </a:lnTo>
                <a:lnTo>
                  <a:pt x="158" y="92"/>
                </a:lnTo>
                <a:lnTo>
                  <a:pt x="159" y="92"/>
                </a:lnTo>
                <a:lnTo>
                  <a:pt x="161" y="91"/>
                </a:lnTo>
                <a:lnTo>
                  <a:pt x="163" y="87"/>
                </a:lnTo>
                <a:lnTo>
                  <a:pt x="163" y="85"/>
                </a:lnTo>
                <a:lnTo>
                  <a:pt x="165" y="83"/>
                </a:lnTo>
                <a:lnTo>
                  <a:pt x="170" y="85"/>
                </a:lnTo>
                <a:lnTo>
                  <a:pt x="176" y="85"/>
                </a:lnTo>
                <a:lnTo>
                  <a:pt x="181" y="85"/>
                </a:lnTo>
                <a:lnTo>
                  <a:pt x="187" y="83"/>
                </a:lnTo>
                <a:lnTo>
                  <a:pt x="194" y="81"/>
                </a:lnTo>
                <a:lnTo>
                  <a:pt x="202" y="81"/>
                </a:lnTo>
                <a:lnTo>
                  <a:pt x="209" y="81"/>
                </a:lnTo>
                <a:lnTo>
                  <a:pt x="216" y="79"/>
                </a:lnTo>
                <a:lnTo>
                  <a:pt x="220" y="79"/>
                </a:lnTo>
                <a:lnTo>
                  <a:pt x="223" y="85"/>
                </a:lnTo>
                <a:lnTo>
                  <a:pt x="227" y="91"/>
                </a:lnTo>
                <a:lnTo>
                  <a:pt x="231" y="96"/>
                </a:lnTo>
                <a:lnTo>
                  <a:pt x="229" y="96"/>
                </a:lnTo>
                <a:lnTo>
                  <a:pt x="229" y="98"/>
                </a:lnTo>
                <a:lnTo>
                  <a:pt x="229" y="100"/>
                </a:lnTo>
                <a:lnTo>
                  <a:pt x="231" y="104"/>
                </a:lnTo>
                <a:lnTo>
                  <a:pt x="234" y="106"/>
                </a:lnTo>
                <a:lnTo>
                  <a:pt x="238" y="108"/>
                </a:lnTo>
                <a:lnTo>
                  <a:pt x="240" y="111"/>
                </a:lnTo>
                <a:lnTo>
                  <a:pt x="242" y="113"/>
                </a:lnTo>
                <a:lnTo>
                  <a:pt x="244" y="115"/>
                </a:lnTo>
                <a:lnTo>
                  <a:pt x="247" y="115"/>
                </a:lnTo>
                <a:lnTo>
                  <a:pt x="251" y="117"/>
                </a:lnTo>
                <a:lnTo>
                  <a:pt x="249" y="119"/>
                </a:lnTo>
                <a:lnTo>
                  <a:pt x="249" y="121"/>
                </a:lnTo>
                <a:lnTo>
                  <a:pt x="249" y="124"/>
                </a:lnTo>
                <a:lnTo>
                  <a:pt x="251" y="126"/>
                </a:lnTo>
                <a:lnTo>
                  <a:pt x="256" y="119"/>
                </a:lnTo>
                <a:lnTo>
                  <a:pt x="264" y="117"/>
                </a:lnTo>
                <a:lnTo>
                  <a:pt x="273" y="115"/>
                </a:lnTo>
                <a:lnTo>
                  <a:pt x="280" y="113"/>
                </a:lnTo>
                <a:lnTo>
                  <a:pt x="282" y="113"/>
                </a:lnTo>
                <a:lnTo>
                  <a:pt x="284" y="115"/>
                </a:lnTo>
                <a:lnTo>
                  <a:pt x="284" y="117"/>
                </a:lnTo>
                <a:lnTo>
                  <a:pt x="282" y="119"/>
                </a:lnTo>
                <a:lnTo>
                  <a:pt x="280" y="121"/>
                </a:lnTo>
                <a:lnTo>
                  <a:pt x="280" y="123"/>
                </a:lnTo>
                <a:lnTo>
                  <a:pt x="286" y="126"/>
                </a:lnTo>
                <a:lnTo>
                  <a:pt x="291" y="124"/>
                </a:lnTo>
                <a:lnTo>
                  <a:pt x="297" y="121"/>
                </a:lnTo>
                <a:lnTo>
                  <a:pt x="302" y="117"/>
                </a:lnTo>
                <a:lnTo>
                  <a:pt x="302" y="123"/>
                </a:lnTo>
                <a:lnTo>
                  <a:pt x="306" y="124"/>
                </a:lnTo>
                <a:lnTo>
                  <a:pt x="309" y="126"/>
                </a:lnTo>
                <a:lnTo>
                  <a:pt x="311" y="128"/>
                </a:lnTo>
                <a:lnTo>
                  <a:pt x="311" y="132"/>
                </a:lnTo>
                <a:lnTo>
                  <a:pt x="313" y="136"/>
                </a:lnTo>
                <a:lnTo>
                  <a:pt x="315" y="141"/>
                </a:lnTo>
                <a:lnTo>
                  <a:pt x="315" y="145"/>
                </a:lnTo>
                <a:lnTo>
                  <a:pt x="315" y="147"/>
                </a:lnTo>
                <a:lnTo>
                  <a:pt x="317" y="145"/>
                </a:lnTo>
                <a:lnTo>
                  <a:pt x="319" y="143"/>
                </a:lnTo>
                <a:lnTo>
                  <a:pt x="320" y="141"/>
                </a:lnTo>
                <a:lnTo>
                  <a:pt x="324" y="138"/>
                </a:lnTo>
                <a:lnTo>
                  <a:pt x="328" y="132"/>
                </a:lnTo>
                <a:lnTo>
                  <a:pt x="331" y="128"/>
                </a:lnTo>
                <a:lnTo>
                  <a:pt x="333" y="123"/>
                </a:lnTo>
                <a:lnTo>
                  <a:pt x="335" y="124"/>
                </a:lnTo>
                <a:lnTo>
                  <a:pt x="337" y="124"/>
                </a:lnTo>
                <a:lnTo>
                  <a:pt x="339" y="124"/>
                </a:lnTo>
                <a:lnTo>
                  <a:pt x="339" y="123"/>
                </a:lnTo>
                <a:lnTo>
                  <a:pt x="339" y="121"/>
                </a:lnTo>
                <a:lnTo>
                  <a:pt x="337" y="119"/>
                </a:lnTo>
                <a:lnTo>
                  <a:pt x="335" y="117"/>
                </a:lnTo>
                <a:lnTo>
                  <a:pt x="333" y="117"/>
                </a:lnTo>
                <a:lnTo>
                  <a:pt x="331" y="117"/>
                </a:lnTo>
                <a:lnTo>
                  <a:pt x="337" y="117"/>
                </a:lnTo>
                <a:lnTo>
                  <a:pt x="341" y="113"/>
                </a:lnTo>
                <a:lnTo>
                  <a:pt x="342" y="108"/>
                </a:lnTo>
                <a:lnTo>
                  <a:pt x="344" y="104"/>
                </a:lnTo>
                <a:lnTo>
                  <a:pt x="348" y="106"/>
                </a:lnTo>
                <a:lnTo>
                  <a:pt x="352" y="104"/>
                </a:lnTo>
                <a:lnTo>
                  <a:pt x="353" y="100"/>
                </a:lnTo>
                <a:lnTo>
                  <a:pt x="357" y="104"/>
                </a:lnTo>
                <a:lnTo>
                  <a:pt x="361" y="102"/>
                </a:lnTo>
                <a:lnTo>
                  <a:pt x="363" y="98"/>
                </a:lnTo>
                <a:lnTo>
                  <a:pt x="364" y="96"/>
                </a:lnTo>
                <a:lnTo>
                  <a:pt x="366" y="92"/>
                </a:lnTo>
                <a:lnTo>
                  <a:pt x="370" y="96"/>
                </a:lnTo>
                <a:lnTo>
                  <a:pt x="372" y="94"/>
                </a:lnTo>
                <a:lnTo>
                  <a:pt x="375" y="92"/>
                </a:lnTo>
                <a:lnTo>
                  <a:pt x="379" y="92"/>
                </a:lnTo>
                <a:lnTo>
                  <a:pt x="381" y="91"/>
                </a:lnTo>
                <a:lnTo>
                  <a:pt x="383" y="89"/>
                </a:lnTo>
                <a:lnTo>
                  <a:pt x="385" y="87"/>
                </a:lnTo>
                <a:lnTo>
                  <a:pt x="385" y="85"/>
                </a:lnTo>
                <a:lnTo>
                  <a:pt x="394" y="85"/>
                </a:lnTo>
                <a:lnTo>
                  <a:pt x="403" y="85"/>
                </a:lnTo>
                <a:lnTo>
                  <a:pt x="412" y="83"/>
                </a:lnTo>
                <a:lnTo>
                  <a:pt x="419" y="79"/>
                </a:lnTo>
                <a:lnTo>
                  <a:pt x="427" y="77"/>
                </a:lnTo>
                <a:lnTo>
                  <a:pt x="434" y="76"/>
                </a:lnTo>
                <a:lnTo>
                  <a:pt x="439" y="72"/>
                </a:lnTo>
                <a:lnTo>
                  <a:pt x="447" y="68"/>
                </a:lnTo>
                <a:lnTo>
                  <a:pt x="447" y="66"/>
                </a:lnTo>
                <a:lnTo>
                  <a:pt x="447" y="64"/>
                </a:lnTo>
                <a:lnTo>
                  <a:pt x="447" y="62"/>
                </a:lnTo>
                <a:lnTo>
                  <a:pt x="449" y="62"/>
                </a:lnTo>
                <a:lnTo>
                  <a:pt x="452" y="62"/>
                </a:lnTo>
                <a:lnTo>
                  <a:pt x="454" y="64"/>
                </a:lnTo>
                <a:lnTo>
                  <a:pt x="456" y="66"/>
                </a:lnTo>
                <a:lnTo>
                  <a:pt x="458" y="64"/>
                </a:lnTo>
                <a:lnTo>
                  <a:pt x="458" y="62"/>
                </a:lnTo>
                <a:lnTo>
                  <a:pt x="458" y="61"/>
                </a:lnTo>
                <a:lnTo>
                  <a:pt x="461" y="61"/>
                </a:lnTo>
                <a:lnTo>
                  <a:pt x="465" y="62"/>
                </a:lnTo>
                <a:lnTo>
                  <a:pt x="467" y="62"/>
                </a:lnTo>
                <a:lnTo>
                  <a:pt x="471" y="62"/>
                </a:lnTo>
                <a:lnTo>
                  <a:pt x="471" y="64"/>
                </a:lnTo>
                <a:lnTo>
                  <a:pt x="471" y="66"/>
                </a:lnTo>
                <a:lnTo>
                  <a:pt x="472" y="68"/>
                </a:lnTo>
                <a:lnTo>
                  <a:pt x="472" y="70"/>
                </a:lnTo>
                <a:lnTo>
                  <a:pt x="474" y="70"/>
                </a:lnTo>
                <a:lnTo>
                  <a:pt x="474" y="72"/>
                </a:lnTo>
                <a:lnTo>
                  <a:pt x="476" y="72"/>
                </a:lnTo>
                <a:lnTo>
                  <a:pt x="474" y="74"/>
                </a:lnTo>
                <a:lnTo>
                  <a:pt x="472" y="76"/>
                </a:lnTo>
                <a:lnTo>
                  <a:pt x="472" y="77"/>
                </a:lnTo>
                <a:lnTo>
                  <a:pt x="471" y="83"/>
                </a:lnTo>
                <a:lnTo>
                  <a:pt x="471" y="89"/>
                </a:lnTo>
                <a:lnTo>
                  <a:pt x="472" y="94"/>
                </a:lnTo>
                <a:lnTo>
                  <a:pt x="476" y="98"/>
                </a:lnTo>
                <a:lnTo>
                  <a:pt x="478" y="98"/>
                </a:lnTo>
                <a:lnTo>
                  <a:pt x="480" y="96"/>
                </a:lnTo>
                <a:lnTo>
                  <a:pt x="482" y="96"/>
                </a:lnTo>
                <a:lnTo>
                  <a:pt x="482" y="98"/>
                </a:lnTo>
                <a:lnTo>
                  <a:pt x="483" y="100"/>
                </a:lnTo>
                <a:lnTo>
                  <a:pt x="483" y="104"/>
                </a:lnTo>
                <a:lnTo>
                  <a:pt x="485" y="104"/>
                </a:lnTo>
                <a:lnTo>
                  <a:pt x="487" y="104"/>
                </a:lnTo>
                <a:lnTo>
                  <a:pt x="489" y="102"/>
                </a:lnTo>
                <a:lnTo>
                  <a:pt x="489" y="100"/>
                </a:lnTo>
                <a:lnTo>
                  <a:pt x="491" y="98"/>
                </a:lnTo>
                <a:lnTo>
                  <a:pt x="494" y="102"/>
                </a:lnTo>
                <a:lnTo>
                  <a:pt x="500" y="106"/>
                </a:lnTo>
                <a:lnTo>
                  <a:pt x="503" y="109"/>
                </a:lnTo>
                <a:lnTo>
                  <a:pt x="505" y="115"/>
                </a:lnTo>
                <a:lnTo>
                  <a:pt x="507" y="113"/>
                </a:lnTo>
                <a:lnTo>
                  <a:pt x="509" y="111"/>
                </a:lnTo>
                <a:lnTo>
                  <a:pt x="511" y="109"/>
                </a:lnTo>
                <a:lnTo>
                  <a:pt x="513" y="108"/>
                </a:lnTo>
                <a:lnTo>
                  <a:pt x="518" y="104"/>
                </a:lnTo>
                <a:lnTo>
                  <a:pt x="524" y="102"/>
                </a:lnTo>
                <a:lnTo>
                  <a:pt x="529" y="102"/>
                </a:lnTo>
                <a:lnTo>
                  <a:pt x="535" y="104"/>
                </a:lnTo>
                <a:lnTo>
                  <a:pt x="549" y="111"/>
                </a:lnTo>
                <a:lnTo>
                  <a:pt x="562" y="123"/>
                </a:lnTo>
                <a:lnTo>
                  <a:pt x="573" y="138"/>
                </a:lnTo>
                <a:lnTo>
                  <a:pt x="586" y="151"/>
                </a:lnTo>
                <a:lnTo>
                  <a:pt x="590" y="156"/>
                </a:lnTo>
                <a:lnTo>
                  <a:pt x="591" y="164"/>
                </a:lnTo>
                <a:lnTo>
                  <a:pt x="588" y="170"/>
                </a:lnTo>
                <a:lnTo>
                  <a:pt x="584" y="171"/>
                </a:lnTo>
                <a:lnTo>
                  <a:pt x="582" y="171"/>
                </a:lnTo>
                <a:lnTo>
                  <a:pt x="577" y="173"/>
                </a:lnTo>
                <a:lnTo>
                  <a:pt x="569" y="175"/>
                </a:lnTo>
                <a:lnTo>
                  <a:pt x="560" y="175"/>
                </a:lnTo>
                <a:lnTo>
                  <a:pt x="551" y="177"/>
                </a:lnTo>
                <a:lnTo>
                  <a:pt x="542" y="177"/>
                </a:lnTo>
                <a:lnTo>
                  <a:pt x="533" y="175"/>
                </a:lnTo>
                <a:lnTo>
                  <a:pt x="527" y="173"/>
                </a:lnTo>
                <a:lnTo>
                  <a:pt x="524" y="170"/>
                </a:lnTo>
                <a:lnTo>
                  <a:pt x="522" y="164"/>
                </a:lnTo>
                <a:lnTo>
                  <a:pt x="518" y="162"/>
                </a:lnTo>
                <a:lnTo>
                  <a:pt x="514" y="162"/>
                </a:lnTo>
                <a:lnTo>
                  <a:pt x="511" y="166"/>
                </a:lnTo>
                <a:lnTo>
                  <a:pt x="509" y="170"/>
                </a:lnTo>
                <a:lnTo>
                  <a:pt x="511" y="177"/>
                </a:lnTo>
                <a:lnTo>
                  <a:pt x="511" y="183"/>
                </a:lnTo>
                <a:lnTo>
                  <a:pt x="507" y="183"/>
                </a:lnTo>
                <a:lnTo>
                  <a:pt x="503" y="185"/>
                </a:lnTo>
                <a:lnTo>
                  <a:pt x="503" y="190"/>
                </a:lnTo>
                <a:lnTo>
                  <a:pt x="503" y="194"/>
                </a:lnTo>
                <a:lnTo>
                  <a:pt x="500" y="192"/>
                </a:lnTo>
                <a:lnTo>
                  <a:pt x="498" y="190"/>
                </a:lnTo>
                <a:lnTo>
                  <a:pt x="496" y="188"/>
                </a:lnTo>
                <a:lnTo>
                  <a:pt x="494" y="186"/>
                </a:lnTo>
                <a:lnTo>
                  <a:pt x="493" y="186"/>
                </a:lnTo>
                <a:lnTo>
                  <a:pt x="493" y="188"/>
                </a:lnTo>
                <a:lnTo>
                  <a:pt x="493" y="190"/>
                </a:lnTo>
                <a:lnTo>
                  <a:pt x="489" y="185"/>
                </a:lnTo>
                <a:lnTo>
                  <a:pt x="485" y="181"/>
                </a:lnTo>
                <a:lnTo>
                  <a:pt x="480" y="177"/>
                </a:lnTo>
                <a:lnTo>
                  <a:pt x="476" y="171"/>
                </a:lnTo>
                <a:lnTo>
                  <a:pt x="474" y="171"/>
                </a:lnTo>
                <a:lnTo>
                  <a:pt x="472" y="171"/>
                </a:lnTo>
                <a:lnTo>
                  <a:pt x="471" y="171"/>
                </a:lnTo>
                <a:lnTo>
                  <a:pt x="469" y="171"/>
                </a:lnTo>
                <a:lnTo>
                  <a:pt x="467" y="170"/>
                </a:lnTo>
                <a:lnTo>
                  <a:pt x="467" y="166"/>
                </a:lnTo>
                <a:lnTo>
                  <a:pt x="465" y="164"/>
                </a:lnTo>
                <a:lnTo>
                  <a:pt x="463" y="162"/>
                </a:lnTo>
                <a:lnTo>
                  <a:pt x="461" y="162"/>
                </a:lnTo>
                <a:lnTo>
                  <a:pt x="461" y="164"/>
                </a:lnTo>
                <a:lnTo>
                  <a:pt x="461" y="166"/>
                </a:lnTo>
                <a:lnTo>
                  <a:pt x="460" y="164"/>
                </a:lnTo>
                <a:lnTo>
                  <a:pt x="458" y="162"/>
                </a:lnTo>
                <a:lnTo>
                  <a:pt x="456" y="162"/>
                </a:lnTo>
                <a:lnTo>
                  <a:pt x="454" y="162"/>
                </a:lnTo>
                <a:lnTo>
                  <a:pt x="452" y="162"/>
                </a:lnTo>
                <a:lnTo>
                  <a:pt x="450" y="162"/>
                </a:lnTo>
                <a:lnTo>
                  <a:pt x="450" y="164"/>
                </a:lnTo>
                <a:lnTo>
                  <a:pt x="450" y="168"/>
                </a:lnTo>
                <a:lnTo>
                  <a:pt x="450" y="171"/>
                </a:lnTo>
                <a:lnTo>
                  <a:pt x="449" y="173"/>
                </a:lnTo>
                <a:lnTo>
                  <a:pt x="445" y="177"/>
                </a:lnTo>
                <a:lnTo>
                  <a:pt x="447" y="179"/>
                </a:lnTo>
                <a:lnTo>
                  <a:pt x="447" y="181"/>
                </a:lnTo>
                <a:lnTo>
                  <a:pt x="447" y="183"/>
                </a:lnTo>
                <a:lnTo>
                  <a:pt x="445" y="183"/>
                </a:lnTo>
                <a:lnTo>
                  <a:pt x="443" y="183"/>
                </a:lnTo>
                <a:lnTo>
                  <a:pt x="441" y="183"/>
                </a:lnTo>
                <a:lnTo>
                  <a:pt x="439" y="185"/>
                </a:lnTo>
                <a:lnTo>
                  <a:pt x="439" y="186"/>
                </a:lnTo>
                <a:lnTo>
                  <a:pt x="439" y="188"/>
                </a:lnTo>
                <a:lnTo>
                  <a:pt x="441" y="190"/>
                </a:lnTo>
                <a:lnTo>
                  <a:pt x="441" y="192"/>
                </a:lnTo>
                <a:lnTo>
                  <a:pt x="434" y="194"/>
                </a:lnTo>
                <a:lnTo>
                  <a:pt x="425" y="194"/>
                </a:lnTo>
                <a:lnTo>
                  <a:pt x="416" y="194"/>
                </a:lnTo>
                <a:lnTo>
                  <a:pt x="408" y="202"/>
                </a:lnTo>
                <a:lnTo>
                  <a:pt x="406" y="200"/>
                </a:lnTo>
                <a:lnTo>
                  <a:pt x="405" y="198"/>
                </a:lnTo>
                <a:lnTo>
                  <a:pt x="401" y="196"/>
                </a:lnTo>
                <a:lnTo>
                  <a:pt x="399" y="194"/>
                </a:lnTo>
                <a:lnTo>
                  <a:pt x="394" y="200"/>
                </a:lnTo>
                <a:lnTo>
                  <a:pt x="386" y="205"/>
                </a:lnTo>
                <a:lnTo>
                  <a:pt x="379" y="209"/>
                </a:lnTo>
                <a:lnTo>
                  <a:pt x="374" y="218"/>
                </a:lnTo>
                <a:lnTo>
                  <a:pt x="372" y="217"/>
                </a:lnTo>
                <a:lnTo>
                  <a:pt x="370" y="217"/>
                </a:lnTo>
                <a:lnTo>
                  <a:pt x="368" y="217"/>
                </a:lnTo>
                <a:lnTo>
                  <a:pt x="366" y="220"/>
                </a:lnTo>
                <a:lnTo>
                  <a:pt x="363" y="224"/>
                </a:lnTo>
                <a:lnTo>
                  <a:pt x="361" y="226"/>
                </a:lnTo>
                <a:lnTo>
                  <a:pt x="357" y="230"/>
                </a:lnTo>
                <a:lnTo>
                  <a:pt x="353" y="237"/>
                </a:lnTo>
                <a:lnTo>
                  <a:pt x="352" y="243"/>
                </a:lnTo>
                <a:lnTo>
                  <a:pt x="348" y="250"/>
                </a:lnTo>
                <a:lnTo>
                  <a:pt x="341" y="256"/>
                </a:lnTo>
                <a:lnTo>
                  <a:pt x="341" y="254"/>
                </a:lnTo>
                <a:lnTo>
                  <a:pt x="339" y="252"/>
                </a:lnTo>
                <a:lnTo>
                  <a:pt x="339" y="250"/>
                </a:lnTo>
                <a:lnTo>
                  <a:pt x="337" y="248"/>
                </a:lnTo>
                <a:lnTo>
                  <a:pt x="335" y="248"/>
                </a:lnTo>
                <a:lnTo>
                  <a:pt x="335" y="250"/>
                </a:lnTo>
                <a:lnTo>
                  <a:pt x="333" y="252"/>
                </a:lnTo>
                <a:lnTo>
                  <a:pt x="333" y="254"/>
                </a:lnTo>
                <a:lnTo>
                  <a:pt x="331" y="247"/>
                </a:lnTo>
                <a:lnTo>
                  <a:pt x="331" y="237"/>
                </a:lnTo>
                <a:lnTo>
                  <a:pt x="333" y="232"/>
                </a:lnTo>
                <a:lnTo>
                  <a:pt x="330" y="230"/>
                </a:lnTo>
                <a:lnTo>
                  <a:pt x="324" y="232"/>
                </a:lnTo>
                <a:lnTo>
                  <a:pt x="320" y="233"/>
                </a:lnTo>
                <a:lnTo>
                  <a:pt x="317" y="235"/>
                </a:lnTo>
                <a:lnTo>
                  <a:pt x="309" y="237"/>
                </a:lnTo>
                <a:lnTo>
                  <a:pt x="311" y="235"/>
                </a:lnTo>
                <a:lnTo>
                  <a:pt x="311" y="233"/>
                </a:lnTo>
                <a:lnTo>
                  <a:pt x="313" y="233"/>
                </a:lnTo>
                <a:lnTo>
                  <a:pt x="313" y="232"/>
                </a:lnTo>
                <a:lnTo>
                  <a:pt x="311" y="230"/>
                </a:lnTo>
                <a:lnTo>
                  <a:pt x="311" y="228"/>
                </a:lnTo>
                <a:lnTo>
                  <a:pt x="309" y="228"/>
                </a:lnTo>
                <a:lnTo>
                  <a:pt x="308" y="226"/>
                </a:lnTo>
                <a:lnTo>
                  <a:pt x="306" y="228"/>
                </a:lnTo>
                <a:lnTo>
                  <a:pt x="304" y="228"/>
                </a:lnTo>
                <a:lnTo>
                  <a:pt x="302" y="230"/>
                </a:lnTo>
                <a:lnTo>
                  <a:pt x="302" y="232"/>
                </a:lnTo>
                <a:lnTo>
                  <a:pt x="304" y="241"/>
                </a:lnTo>
                <a:lnTo>
                  <a:pt x="304" y="250"/>
                </a:lnTo>
                <a:lnTo>
                  <a:pt x="302" y="260"/>
                </a:lnTo>
                <a:lnTo>
                  <a:pt x="300" y="265"/>
                </a:lnTo>
                <a:lnTo>
                  <a:pt x="291" y="277"/>
                </a:lnTo>
                <a:lnTo>
                  <a:pt x="284" y="290"/>
                </a:lnTo>
                <a:lnTo>
                  <a:pt x="278" y="303"/>
                </a:lnTo>
                <a:lnTo>
                  <a:pt x="273" y="316"/>
                </a:lnTo>
                <a:lnTo>
                  <a:pt x="269" y="327"/>
                </a:lnTo>
                <a:lnTo>
                  <a:pt x="266" y="337"/>
                </a:lnTo>
                <a:lnTo>
                  <a:pt x="260" y="348"/>
                </a:lnTo>
                <a:lnTo>
                  <a:pt x="256" y="359"/>
                </a:lnTo>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2" name="Freeform 250">
            <a:extLst>
              <a:ext uri="{FF2B5EF4-FFF2-40B4-BE49-F238E27FC236}">
                <a16:creationId xmlns:a16="http://schemas.microsoft.com/office/drawing/2014/main" id="{6D7A5AA0-944D-2429-ADB0-490AE7CA030A}"/>
              </a:ext>
            </a:extLst>
          </p:cNvPr>
          <p:cNvSpPr>
            <a:spLocks/>
          </p:cNvSpPr>
          <p:nvPr/>
        </p:nvSpPr>
        <p:spPr bwMode="auto">
          <a:xfrm>
            <a:off x="6656907" y="2914855"/>
            <a:ext cx="705354" cy="773348"/>
          </a:xfrm>
          <a:custGeom>
            <a:avLst/>
            <a:gdLst>
              <a:gd name="T0" fmla="*/ 2147483647 w 535"/>
              <a:gd name="T1" fmla="*/ 2147483647 h 639"/>
              <a:gd name="T2" fmla="*/ 2147483647 w 535"/>
              <a:gd name="T3" fmla="*/ 2147483647 h 639"/>
              <a:gd name="T4" fmla="*/ 2147483647 w 535"/>
              <a:gd name="T5" fmla="*/ 2147483647 h 639"/>
              <a:gd name="T6" fmla="*/ 2147483647 w 535"/>
              <a:gd name="T7" fmla="*/ 2147483647 h 639"/>
              <a:gd name="T8" fmla="*/ 2147483647 w 535"/>
              <a:gd name="T9" fmla="*/ 2147483647 h 639"/>
              <a:gd name="T10" fmla="*/ 2147483647 w 535"/>
              <a:gd name="T11" fmla="*/ 2147483647 h 639"/>
              <a:gd name="T12" fmla="*/ 2147483647 w 535"/>
              <a:gd name="T13" fmla="*/ 2147483647 h 639"/>
              <a:gd name="T14" fmla="*/ 2147483647 w 535"/>
              <a:gd name="T15" fmla="*/ 2147483647 h 639"/>
              <a:gd name="T16" fmla="*/ 2147483647 w 535"/>
              <a:gd name="T17" fmla="*/ 2147483647 h 639"/>
              <a:gd name="T18" fmla="*/ 2147483647 w 535"/>
              <a:gd name="T19" fmla="*/ 2147483647 h 639"/>
              <a:gd name="T20" fmla="*/ 2147483647 w 535"/>
              <a:gd name="T21" fmla="*/ 2147483647 h 639"/>
              <a:gd name="T22" fmla="*/ 2147483647 w 535"/>
              <a:gd name="T23" fmla="*/ 2147483647 h 639"/>
              <a:gd name="T24" fmla="*/ 2147483647 w 535"/>
              <a:gd name="T25" fmla="*/ 2147483647 h 639"/>
              <a:gd name="T26" fmla="*/ 2147483647 w 535"/>
              <a:gd name="T27" fmla="*/ 2147483647 h 639"/>
              <a:gd name="T28" fmla="*/ 2147483647 w 535"/>
              <a:gd name="T29" fmla="*/ 2147483647 h 639"/>
              <a:gd name="T30" fmla="*/ 2147483647 w 535"/>
              <a:gd name="T31" fmla="*/ 2147483647 h 639"/>
              <a:gd name="T32" fmla="*/ 2147483647 w 535"/>
              <a:gd name="T33" fmla="*/ 2147483647 h 639"/>
              <a:gd name="T34" fmla="*/ 2147483647 w 535"/>
              <a:gd name="T35" fmla="*/ 2147483647 h 639"/>
              <a:gd name="T36" fmla="*/ 2147483647 w 535"/>
              <a:gd name="T37" fmla="*/ 2147483647 h 639"/>
              <a:gd name="T38" fmla="*/ 2147483647 w 535"/>
              <a:gd name="T39" fmla="*/ 2147483647 h 639"/>
              <a:gd name="T40" fmla="*/ 2147483647 w 535"/>
              <a:gd name="T41" fmla="*/ 2147483647 h 639"/>
              <a:gd name="T42" fmla="*/ 2147483647 w 535"/>
              <a:gd name="T43" fmla="*/ 2147483647 h 639"/>
              <a:gd name="T44" fmla="*/ 2147483647 w 535"/>
              <a:gd name="T45" fmla="*/ 0 h 639"/>
              <a:gd name="T46" fmla="*/ 2147483647 w 535"/>
              <a:gd name="T47" fmla="*/ 2147483647 h 639"/>
              <a:gd name="T48" fmla="*/ 2147483647 w 535"/>
              <a:gd name="T49" fmla="*/ 2147483647 h 639"/>
              <a:gd name="T50" fmla="*/ 2147483647 w 535"/>
              <a:gd name="T51" fmla="*/ 2147483647 h 639"/>
              <a:gd name="T52" fmla="*/ 2147483647 w 535"/>
              <a:gd name="T53" fmla="*/ 2147483647 h 639"/>
              <a:gd name="T54" fmla="*/ 2147483647 w 535"/>
              <a:gd name="T55" fmla="*/ 2147483647 h 639"/>
              <a:gd name="T56" fmla="*/ 2147483647 w 535"/>
              <a:gd name="T57" fmla="*/ 2147483647 h 639"/>
              <a:gd name="T58" fmla="*/ 2147483647 w 535"/>
              <a:gd name="T59" fmla="*/ 2147483647 h 639"/>
              <a:gd name="T60" fmla="*/ 2147483647 w 535"/>
              <a:gd name="T61" fmla="*/ 2147483647 h 639"/>
              <a:gd name="T62" fmla="*/ 2147483647 w 535"/>
              <a:gd name="T63" fmla="*/ 2147483647 h 639"/>
              <a:gd name="T64" fmla="*/ 2147483647 w 535"/>
              <a:gd name="T65" fmla="*/ 2147483647 h 639"/>
              <a:gd name="T66" fmla="*/ 2147483647 w 535"/>
              <a:gd name="T67" fmla="*/ 2147483647 h 639"/>
              <a:gd name="T68" fmla="*/ 2147483647 w 535"/>
              <a:gd name="T69" fmla="*/ 2147483647 h 639"/>
              <a:gd name="T70" fmla="*/ 2147483647 w 535"/>
              <a:gd name="T71" fmla="*/ 2147483647 h 639"/>
              <a:gd name="T72" fmla="*/ 2147483647 w 535"/>
              <a:gd name="T73" fmla="*/ 2147483647 h 639"/>
              <a:gd name="T74" fmla="*/ 2147483647 w 535"/>
              <a:gd name="T75" fmla="*/ 2147483647 h 639"/>
              <a:gd name="T76" fmla="*/ 2147483647 w 535"/>
              <a:gd name="T77" fmla="*/ 2147483647 h 639"/>
              <a:gd name="T78" fmla="*/ 2147483647 w 535"/>
              <a:gd name="T79" fmla="*/ 2147483647 h 639"/>
              <a:gd name="T80" fmla="*/ 2147483647 w 535"/>
              <a:gd name="T81" fmla="*/ 2147483647 h 639"/>
              <a:gd name="T82" fmla="*/ 2147483647 w 535"/>
              <a:gd name="T83" fmla="*/ 2147483647 h 639"/>
              <a:gd name="T84" fmla="*/ 2147483647 w 535"/>
              <a:gd name="T85" fmla="*/ 2147483647 h 639"/>
              <a:gd name="T86" fmla="*/ 2147483647 w 535"/>
              <a:gd name="T87" fmla="*/ 2147483647 h 639"/>
              <a:gd name="T88" fmla="*/ 2147483647 w 535"/>
              <a:gd name="T89" fmla="*/ 2147483647 h 639"/>
              <a:gd name="T90" fmla="*/ 2147483647 w 535"/>
              <a:gd name="T91" fmla="*/ 2147483647 h 639"/>
              <a:gd name="T92" fmla="*/ 2147483647 w 535"/>
              <a:gd name="T93" fmla="*/ 2147483647 h 639"/>
              <a:gd name="T94" fmla="*/ 2147483647 w 535"/>
              <a:gd name="T95" fmla="*/ 2147483647 h 639"/>
              <a:gd name="T96" fmla="*/ 2147483647 w 535"/>
              <a:gd name="T97" fmla="*/ 2147483647 h 6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5"/>
              <a:gd name="T148" fmla="*/ 0 h 639"/>
              <a:gd name="T149" fmla="*/ 535 w 535"/>
              <a:gd name="T150" fmla="*/ 639 h 6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5" h="639">
                <a:moveTo>
                  <a:pt x="244" y="639"/>
                </a:moveTo>
                <a:lnTo>
                  <a:pt x="236" y="632"/>
                </a:lnTo>
                <a:lnTo>
                  <a:pt x="222" y="624"/>
                </a:lnTo>
                <a:lnTo>
                  <a:pt x="203" y="611"/>
                </a:lnTo>
                <a:lnTo>
                  <a:pt x="190" y="587"/>
                </a:lnTo>
                <a:lnTo>
                  <a:pt x="189" y="558"/>
                </a:lnTo>
                <a:lnTo>
                  <a:pt x="194" y="541"/>
                </a:lnTo>
                <a:lnTo>
                  <a:pt x="196" y="532"/>
                </a:lnTo>
                <a:lnTo>
                  <a:pt x="187" y="523"/>
                </a:lnTo>
                <a:lnTo>
                  <a:pt x="181" y="517"/>
                </a:lnTo>
                <a:lnTo>
                  <a:pt x="181" y="511"/>
                </a:lnTo>
                <a:lnTo>
                  <a:pt x="179" y="508"/>
                </a:lnTo>
                <a:lnTo>
                  <a:pt x="176" y="506"/>
                </a:lnTo>
                <a:lnTo>
                  <a:pt x="172" y="476"/>
                </a:lnTo>
                <a:lnTo>
                  <a:pt x="167" y="455"/>
                </a:lnTo>
                <a:lnTo>
                  <a:pt x="156" y="440"/>
                </a:lnTo>
                <a:lnTo>
                  <a:pt x="143" y="432"/>
                </a:lnTo>
                <a:lnTo>
                  <a:pt x="132" y="425"/>
                </a:lnTo>
                <a:lnTo>
                  <a:pt x="121" y="419"/>
                </a:lnTo>
                <a:lnTo>
                  <a:pt x="114" y="412"/>
                </a:lnTo>
                <a:lnTo>
                  <a:pt x="110" y="399"/>
                </a:lnTo>
                <a:lnTo>
                  <a:pt x="108" y="389"/>
                </a:lnTo>
                <a:lnTo>
                  <a:pt x="99" y="382"/>
                </a:lnTo>
                <a:lnTo>
                  <a:pt x="86" y="374"/>
                </a:lnTo>
                <a:lnTo>
                  <a:pt x="72" y="367"/>
                </a:lnTo>
                <a:lnTo>
                  <a:pt x="57" y="359"/>
                </a:lnTo>
                <a:lnTo>
                  <a:pt x="42" y="353"/>
                </a:lnTo>
                <a:lnTo>
                  <a:pt x="31" y="346"/>
                </a:lnTo>
                <a:lnTo>
                  <a:pt x="26" y="337"/>
                </a:lnTo>
                <a:lnTo>
                  <a:pt x="20" y="333"/>
                </a:lnTo>
                <a:lnTo>
                  <a:pt x="17" y="327"/>
                </a:lnTo>
                <a:lnTo>
                  <a:pt x="15" y="323"/>
                </a:lnTo>
                <a:lnTo>
                  <a:pt x="18" y="318"/>
                </a:lnTo>
                <a:lnTo>
                  <a:pt x="17" y="290"/>
                </a:lnTo>
                <a:lnTo>
                  <a:pt x="17" y="263"/>
                </a:lnTo>
                <a:lnTo>
                  <a:pt x="20" y="244"/>
                </a:lnTo>
                <a:lnTo>
                  <a:pt x="26" y="235"/>
                </a:lnTo>
                <a:lnTo>
                  <a:pt x="29" y="231"/>
                </a:lnTo>
                <a:lnTo>
                  <a:pt x="28" y="228"/>
                </a:lnTo>
                <a:lnTo>
                  <a:pt x="22" y="224"/>
                </a:lnTo>
                <a:lnTo>
                  <a:pt x="15" y="218"/>
                </a:lnTo>
                <a:lnTo>
                  <a:pt x="7" y="213"/>
                </a:lnTo>
                <a:lnTo>
                  <a:pt x="2" y="207"/>
                </a:lnTo>
                <a:lnTo>
                  <a:pt x="0" y="201"/>
                </a:lnTo>
                <a:lnTo>
                  <a:pt x="4" y="194"/>
                </a:lnTo>
                <a:lnTo>
                  <a:pt x="13" y="181"/>
                </a:lnTo>
                <a:lnTo>
                  <a:pt x="24" y="166"/>
                </a:lnTo>
                <a:lnTo>
                  <a:pt x="37" y="152"/>
                </a:lnTo>
                <a:lnTo>
                  <a:pt x="53" y="139"/>
                </a:lnTo>
                <a:lnTo>
                  <a:pt x="51" y="60"/>
                </a:lnTo>
                <a:lnTo>
                  <a:pt x="53" y="58"/>
                </a:lnTo>
                <a:lnTo>
                  <a:pt x="55" y="60"/>
                </a:lnTo>
                <a:lnTo>
                  <a:pt x="57" y="58"/>
                </a:lnTo>
                <a:lnTo>
                  <a:pt x="61" y="55"/>
                </a:lnTo>
                <a:lnTo>
                  <a:pt x="62" y="53"/>
                </a:lnTo>
                <a:lnTo>
                  <a:pt x="64" y="51"/>
                </a:lnTo>
                <a:lnTo>
                  <a:pt x="66" y="51"/>
                </a:lnTo>
                <a:lnTo>
                  <a:pt x="70" y="51"/>
                </a:lnTo>
                <a:lnTo>
                  <a:pt x="83" y="51"/>
                </a:lnTo>
                <a:lnTo>
                  <a:pt x="95" y="47"/>
                </a:lnTo>
                <a:lnTo>
                  <a:pt x="108" y="43"/>
                </a:lnTo>
                <a:lnTo>
                  <a:pt x="121" y="38"/>
                </a:lnTo>
                <a:lnTo>
                  <a:pt x="132" y="32"/>
                </a:lnTo>
                <a:lnTo>
                  <a:pt x="145" y="26"/>
                </a:lnTo>
                <a:lnTo>
                  <a:pt x="156" y="21"/>
                </a:lnTo>
                <a:lnTo>
                  <a:pt x="165" y="19"/>
                </a:lnTo>
                <a:lnTo>
                  <a:pt x="178" y="13"/>
                </a:lnTo>
                <a:lnTo>
                  <a:pt x="189" y="6"/>
                </a:lnTo>
                <a:lnTo>
                  <a:pt x="194" y="0"/>
                </a:lnTo>
                <a:lnTo>
                  <a:pt x="200" y="2"/>
                </a:lnTo>
                <a:lnTo>
                  <a:pt x="201" y="8"/>
                </a:lnTo>
                <a:lnTo>
                  <a:pt x="198" y="15"/>
                </a:lnTo>
                <a:lnTo>
                  <a:pt x="192" y="26"/>
                </a:lnTo>
                <a:lnTo>
                  <a:pt x="185" y="36"/>
                </a:lnTo>
                <a:lnTo>
                  <a:pt x="185" y="38"/>
                </a:lnTo>
                <a:lnTo>
                  <a:pt x="189" y="40"/>
                </a:lnTo>
                <a:lnTo>
                  <a:pt x="189" y="45"/>
                </a:lnTo>
                <a:lnTo>
                  <a:pt x="185" y="58"/>
                </a:lnTo>
                <a:lnTo>
                  <a:pt x="189" y="66"/>
                </a:lnTo>
                <a:lnTo>
                  <a:pt x="194" y="58"/>
                </a:lnTo>
                <a:lnTo>
                  <a:pt x="200" y="51"/>
                </a:lnTo>
                <a:lnTo>
                  <a:pt x="209" y="51"/>
                </a:lnTo>
                <a:lnTo>
                  <a:pt x="218" y="60"/>
                </a:lnTo>
                <a:lnTo>
                  <a:pt x="225" y="60"/>
                </a:lnTo>
                <a:lnTo>
                  <a:pt x="231" y="57"/>
                </a:lnTo>
                <a:lnTo>
                  <a:pt x="236" y="55"/>
                </a:lnTo>
                <a:lnTo>
                  <a:pt x="244" y="60"/>
                </a:lnTo>
                <a:lnTo>
                  <a:pt x="249" y="66"/>
                </a:lnTo>
                <a:lnTo>
                  <a:pt x="255" y="73"/>
                </a:lnTo>
                <a:lnTo>
                  <a:pt x="256" y="81"/>
                </a:lnTo>
                <a:lnTo>
                  <a:pt x="255" y="88"/>
                </a:lnTo>
                <a:lnTo>
                  <a:pt x="256" y="94"/>
                </a:lnTo>
                <a:lnTo>
                  <a:pt x="264" y="96"/>
                </a:lnTo>
                <a:lnTo>
                  <a:pt x="278" y="96"/>
                </a:lnTo>
                <a:lnTo>
                  <a:pt x="293" y="98"/>
                </a:lnTo>
                <a:lnTo>
                  <a:pt x="311" y="102"/>
                </a:lnTo>
                <a:lnTo>
                  <a:pt x="330" y="107"/>
                </a:lnTo>
                <a:lnTo>
                  <a:pt x="350" y="115"/>
                </a:lnTo>
                <a:lnTo>
                  <a:pt x="370" y="122"/>
                </a:lnTo>
                <a:lnTo>
                  <a:pt x="390" y="128"/>
                </a:lnTo>
                <a:lnTo>
                  <a:pt x="408" y="132"/>
                </a:lnTo>
                <a:lnTo>
                  <a:pt x="423" y="132"/>
                </a:lnTo>
                <a:lnTo>
                  <a:pt x="441" y="128"/>
                </a:lnTo>
                <a:lnTo>
                  <a:pt x="450" y="128"/>
                </a:lnTo>
                <a:lnTo>
                  <a:pt x="456" y="132"/>
                </a:lnTo>
                <a:lnTo>
                  <a:pt x="456" y="135"/>
                </a:lnTo>
                <a:lnTo>
                  <a:pt x="456" y="141"/>
                </a:lnTo>
                <a:lnTo>
                  <a:pt x="454" y="149"/>
                </a:lnTo>
                <a:lnTo>
                  <a:pt x="454" y="152"/>
                </a:lnTo>
                <a:lnTo>
                  <a:pt x="456" y="156"/>
                </a:lnTo>
                <a:lnTo>
                  <a:pt x="467" y="156"/>
                </a:lnTo>
                <a:lnTo>
                  <a:pt x="474" y="158"/>
                </a:lnTo>
                <a:lnTo>
                  <a:pt x="480" y="169"/>
                </a:lnTo>
                <a:lnTo>
                  <a:pt x="481" y="192"/>
                </a:lnTo>
                <a:lnTo>
                  <a:pt x="480" y="199"/>
                </a:lnTo>
                <a:lnTo>
                  <a:pt x="476" y="203"/>
                </a:lnTo>
                <a:lnTo>
                  <a:pt x="472" y="209"/>
                </a:lnTo>
                <a:lnTo>
                  <a:pt x="472" y="216"/>
                </a:lnTo>
                <a:lnTo>
                  <a:pt x="481" y="214"/>
                </a:lnTo>
                <a:lnTo>
                  <a:pt x="487" y="214"/>
                </a:lnTo>
                <a:lnTo>
                  <a:pt x="491" y="220"/>
                </a:lnTo>
                <a:lnTo>
                  <a:pt x="492" y="235"/>
                </a:lnTo>
                <a:lnTo>
                  <a:pt x="496" y="248"/>
                </a:lnTo>
                <a:lnTo>
                  <a:pt x="502" y="248"/>
                </a:lnTo>
                <a:lnTo>
                  <a:pt x="505" y="248"/>
                </a:lnTo>
                <a:lnTo>
                  <a:pt x="503" y="261"/>
                </a:lnTo>
                <a:lnTo>
                  <a:pt x="492" y="275"/>
                </a:lnTo>
                <a:lnTo>
                  <a:pt x="481" y="290"/>
                </a:lnTo>
                <a:lnTo>
                  <a:pt x="474" y="308"/>
                </a:lnTo>
                <a:lnTo>
                  <a:pt x="470" y="325"/>
                </a:lnTo>
                <a:lnTo>
                  <a:pt x="472" y="337"/>
                </a:lnTo>
                <a:lnTo>
                  <a:pt x="478" y="340"/>
                </a:lnTo>
                <a:lnTo>
                  <a:pt x="483" y="338"/>
                </a:lnTo>
                <a:lnTo>
                  <a:pt x="489" y="329"/>
                </a:lnTo>
                <a:lnTo>
                  <a:pt x="498" y="312"/>
                </a:lnTo>
                <a:lnTo>
                  <a:pt x="514" y="291"/>
                </a:lnTo>
                <a:lnTo>
                  <a:pt x="529" y="282"/>
                </a:lnTo>
                <a:lnTo>
                  <a:pt x="535" y="299"/>
                </a:lnTo>
                <a:lnTo>
                  <a:pt x="525" y="342"/>
                </a:lnTo>
                <a:lnTo>
                  <a:pt x="511" y="402"/>
                </a:lnTo>
                <a:lnTo>
                  <a:pt x="503" y="481"/>
                </a:lnTo>
                <a:lnTo>
                  <a:pt x="514" y="585"/>
                </a:lnTo>
                <a:lnTo>
                  <a:pt x="518" y="596"/>
                </a:lnTo>
                <a:lnTo>
                  <a:pt x="520" y="603"/>
                </a:lnTo>
                <a:lnTo>
                  <a:pt x="520" y="613"/>
                </a:lnTo>
                <a:lnTo>
                  <a:pt x="520" y="624"/>
                </a:lnTo>
                <a:lnTo>
                  <a:pt x="244" y="639"/>
                </a:lnTo>
                <a:close/>
              </a:path>
            </a:pathLst>
          </a:custGeom>
          <a:solidFill>
            <a:srgbClr val="94C83D"/>
          </a:solidFill>
          <a:ln w="6350">
            <a:solidFill>
              <a:schemeClr val="bg1"/>
            </a:solidFill>
            <a:round/>
            <a:headEnd/>
            <a:tailEnd/>
          </a:ln>
        </p:spPr>
        <p:txBody>
          <a:bodyPr lIns="86493" tIns="43247" rIns="86493" bIns="43247"/>
          <a:lstStyle/>
          <a:p>
            <a:pPr eaLnBrk="0" hangingPunct="0"/>
            <a:endParaRPr lang="en-US" dirty="0">
              <a:latin typeface="Times"/>
            </a:endParaRPr>
          </a:p>
        </p:txBody>
      </p:sp>
      <p:sp>
        <p:nvSpPr>
          <p:cNvPr id="223" name="Freeform 252">
            <a:extLst>
              <a:ext uri="{FF2B5EF4-FFF2-40B4-BE49-F238E27FC236}">
                <a16:creationId xmlns:a16="http://schemas.microsoft.com/office/drawing/2014/main" id="{980FFF96-8D21-258A-D4E1-D1BC0D1FB3F8}"/>
              </a:ext>
            </a:extLst>
          </p:cNvPr>
          <p:cNvSpPr>
            <a:spLocks/>
          </p:cNvSpPr>
          <p:nvPr/>
        </p:nvSpPr>
        <p:spPr bwMode="auto">
          <a:xfrm>
            <a:off x="6887226" y="3670171"/>
            <a:ext cx="553179" cy="965683"/>
          </a:xfrm>
          <a:custGeom>
            <a:avLst/>
            <a:gdLst>
              <a:gd name="T0" fmla="*/ 2147483647 w 421"/>
              <a:gd name="T1" fmla="*/ 2147483647 h 799"/>
              <a:gd name="T2" fmla="*/ 2147483647 w 421"/>
              <a:gd name="T3" fmla="*/ 2147483647 h 799"/>
              <a:gd name="T4" fmla="*/ 2147483647 w 421"/>
              <a:gd name="T5" fmla="*/ 2147483647 h 799"/>
              <a:gd name="T6" fmla="*/ 2147483647 w 421"/>
              <a:gd name="T7" fmla="*/ 2147483647 h 799"/>
              <a:gd name="T8" fmla="*/ 2147483647 w 421"/>
              <a:gd name="T9" fmla="*/ 2147483647 h 799"/>
              <a:gd name="T10" fmla="*/ 2147483647 w 421"/>
              <a:gd name="T11" fmla="*/ 2147483647 h 799"/>
              <a:gd name="T12" fmla="*/ 2147483647 w 421"/>
              <a:gd name="T13" fmla="*/ 2147483647 h 799"/>
              <a:gd name="T14" fmla="*/ 2147483647 w 421"/>
              <a:gd name="T15" fmla="*/ 2147483647 h 799"/>
              <a:gd name="T16" fmla="*/ 2147483647 w 421"/>
              <a:gd name="T17" fmla="*/ 2147483647 h 799"/>
              <a:gd name="T18" fmla="*/ 2147483647 w 421"/>
              <a:gd name="T19" fmla="*/ 2147483647 h 799"/>
              <a:gd name="T20" fmla="*/ 2147483647 w 421"/>
              <a:gd name="T21" fmla="*/ 2147483647 h 799"/>
              <a:gd name="T22" fmla="*/ 2147483647 w 421"/>
              <a:gd name="T23" fmla="*/ 2147483647 h 799"/>
              <a:gd name="T24" fmla="*/ 2147483647 w 421"/>
              <a:gd name="T25" fmla="*/ 2147483647 h 799"/>
              <a:gd name="T26" fmla="*/ 2147483647 w 421"/>
              <a:gd name="T27" fmla="*/ 2147483647 h 799"/>
              <a:gd name="T28" fmla="*/ 0 w 421"/>
              <a:gd name="T29" fmla="*/ 2147483647 h 799"/>
              <a:gd name="T30" fmla="*/ 2147483647 w 421"/>
              <a:gd name="T31" fmla="*/ 2147483647 h 799"/>
              <a:gd name="T32" fmla="*/ 2147483647 w 421"/>
              <a:gd name="T33" fmla="*/ 2147483647 h 799"/>
              <a:gd name="T34" fmla="*/ 2147483647 w 421"/>
              <a:gd name="T35" fmla="*/ 2147483647 h 799"/>
              <a:gd name="T36" fmla="*/ 2147483647 w 421"/>
              <a:gd name="T37" fmla="*/ 2147483647 h 799"/>
              <a:gd name="T38" fmla="*/ 2147483647 w 421"/>
              <a:gd name="T39" fmla="*/ 2147483647 h 799"/>
              <a:gd name="T40" fmla="*/ 2147483647 w 421"/>
              <a:gd name="T41" fmla="*/ 2147483647 h 799"/>
              <a:gd name="T42" fmla="*/ 2147483647 w 421"/>
              <a:gd name="T43" fmla="*/ 2147483647 h 799"/>
              <a:gd name="T44" fmla="*/ 2147483647 w 421"/>
              <a:gd name="T45" fmla="*/ 2147483647 h 799"/>
              <a:gd name="T46" fmla="*/ 2147483647 w 421"/>
              <a:gd name="T47" fmla="*/ 2147483647 h 799"/>
              <a:gd name="T48" fmla="*/ 2147483647 w 421"/>
              <a:gd name="T49" fmla="*/ 2147483647 h 799"/>
              <a:gd name="T50" fmla="*/ 2147483647 w 421"/>
              <a:gd name="T51" fmla="*/ 0 h 799"/>
              <a:gd name="T52" fmla="*/ 2147483647 w 421"/>
              <a:gd name="T53" fmla="*/ 2147483647 h 799"/>
              <a:gd name="T54" fmla="*/ 2147483647 w 421"/>
              <a:gd name="T55" fmla="*/ 2147483647 h 799"/>
              <a:gd name="T56" fmla="*/ 2147483647 w 421"/>
              <a:gd name="T57" fmla="*/ 2147483647 h 799"/>
              <a:gd name="T58" fmla="*/ 2147483647 w 421"/>
              <a:gd name="T59" fmla="*/ 2147483647 h 799"/>
              <a:gd name="T60" fmla="*/ 2147483647 w 421"/>
              <a:gd name="T61" fmla="*/ 2147483647 h 799"/>
              <a:gd name="T62" fmla="*/ 2147483647 w 421"/>
              <a:gd name="T63" fmla="*/ 2147483647 h 799"/>
              <a:gd name="T64" fmla="*/ 2147483647 w 421"/>
              <a:gd name="T65" fmla="*/ 2147483647 h 799"/>
              <a:gd name="T66" fmla="*/ 2147483647 w 421"/>
              <a:gd name="T67" fmla="*/ 2147483647 h 799"/>
              <a:gd name="T68" fmla="*/ 2147483647 w 421"/>
              <a:gd name="T69" fmla="*/ 2147483647 h 799"/>
              <a:gd name="T70" fmla="*/ 2147483647 w 421"/>
              <a:gd name="T71" fmla="*/ 2147483647 h 799"/>
              <a:gd name="T72" fmla="*/ 2147483647 w 421"/>
              <a:gd name="T73" fmla="*/ 2147483647 h 799"/>
              <a:gd name="T74" fmla="*/ 2147483647 w 421"/>
              <a:gd name="T75" fmla="*/ 2147483647 h 799"/>
              <a:gd name="T76" fmla="*/ 2147483647 w 421"/>
              <a:gd name="T77" fmla="*/ 2147483647 h 799"/>
              <a:gd name="T78" fmla="*/ 2147483647 w 421"/>
              <a:gd name="T79" fmla="*/ 2147483647 h 799"/>
              <a:gd name="T80" fmla="*/ 2147483647 w 421"/>
              <a:gd name="T81" fmla="*/ 2147483647 h 799"/>
              <a:gd name="T82" fmla="*/ 2147483647 w 421"/>
              <a:gd name="T83" fmla="*/ 2147483647 h 799"/>
              <a:gd name="T84" fmla="*/ 2147483647 w 421"/>
              <a:gd name="T85" fmla="*/ 2147483647 h 799"/>
              <a:gd name="T86" fmla="*/ 2147483647 w 421"/>
              <a:gd name="T87" fmla="*/ 2147483647 h 799"/>
              <a:gd name="T88" fmla="*/ 2147483647 w 421"/>
              <a:gd name="T89" fmla="*/ 2147483647 h 799"/>
              <a:gd name="T90" fmla="*/ 2147483647 w 421"/>
              <a:gd name="T91" fmla="*/ 2147483647 h 7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21"/>
              <a:gd name="T139" fmla="*/ 0 h 799"/>
              <a:gd name="T140" fmla="*/ 421 w 421"/>
              <a:gd name="T141" fmla="*/ 799 h 7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21" h="799">
                <a:moveTo>
                  <a:pt x="267" y="799"/>
                </a:moveTo>
                <a:lnTo>
                  <a:pt x="262" y="788"/>
                </a:lnTo>
                <a:lnTo>
                  <a:pt x="260" y="782"/>
                </a:lnTo>
                <a:lnTo>
                  <a:pt x="260" y="784"/>
                </a:lnTo>
                <a:lnTo>
                  <a:pt x="260" y="788"/>
                </a:lnTo>
                <a:lnTo>
                  <a:pt x="253" y="795"/>
                </a:lnTo>
                <a:lnTo>
                  <a:pt x="242" y="786"/>
                </a:lnTo>
                <a:lnTo>
                  <a:pt x="231" y="771"/>
                </a:lnTo>
                <a:lnTo>
                  <a:pt x="223" y="758"/>
                </a:lnTo>
                <a:lnTo>
                  <a:pt x="223" y="752"/>
                </a:lnTo>
                <a:lnTo>
                  <a:pt x="227" y="750"/>
                </a:lnTo>
                <a:lnTo>
                  <a:pt x="231" y="746"/>
                </a:lnTo>
                <a:lnTo>
                  <a:pt x="229" y="728"/>
                </a:lnTo>
                <a:lnTo>
                  <a:pt x="229" y="711"/>
                </a:lnTo>
                <a:lnTo>
                  <a:pt x="221" y="699"/>
                </a:lnTo>
                <a:lnTo>
                  <a:pt x="210" y="690"/>
                </a:lnTo>
                <a:lnTo>
                  <a:pt x="201" y="677"/>
                </a:lnTo>
                <a:lnTo>
                  <a:pt x="198" y="671"/>
                </a:lnTo>
                <a:lnTo>
                  <a:pt x="189" y="667"/>
                </a:lnTo>
                <a:lnTo>
                  <a:pt x="179" y="662"/>
                </a:lnTo>
                <a:lnTo>
                  <a:pt x="167" y="658"/>
                </a:lnTo>
                <a:lnTo>
                  <a:pt x="156" y="651"/>
                </a:lnTo>
                <a:lnTo>
                  <a:pt x="145" y="643"/>
                </a:lnTo>
                <a:lnTo>
                  <a:pt x="135" y="632"/>
                </a:lnTo>
                <a:lnTo>
                  <a:pt x="130" y="617"/>
                </a:lnTo>
                <a:lnTo>
                  <a:pt x="134" y="600"/>
                </a:lnTo>
                <a:lnTo>
                  <a:pt x="143" y="587"/>
                </a:lnTo>
                <a:lnTo>
                  <a:pt x="150" y="572"/>
                </a:lnTo>
                <a:lnTo>
                  <a:pt x="148" y="545"/>
                </a:lnTo>
                <a:lnTo>
                  <a:pt x="141" y="530"/>
                </a:lnTo>
                <a:lnTo>
                  <a:pt x="132" y="523"/>
                </a:lnTo>
                <a:lnTo>
                  <a:pt x="121" y="525"/>
                </a:lnTo>
                <a:lnTo>
                  <a:pt x="106" y="530"/>
                </a:lnTo>
                <a:lnTo>
                  <a:pt x="95" y="534"/>
                </a:lnTo>
                <a:lnTo>
                  <a:pt x="90" y="530"/>
                </a:lnTo>
                <a:lnTo>
                  <a:pt x="86" y="519"/>
                </a:lnTo>
                <a:lnTo>
                  <a:pt x="88" y="502"/>
                </a:lnTo>
                <a:lnTo>
                  <a:pt x="82" y="487"/>
                </a:lnTo>
                <a:lnTo>
                  <a:pt x="71" y="472"/>
                </a:lnTo>
                <a:lnTo>
                  <a:pt x="57" y="459"/>
                </a:lnTo>
                <a:lnTo>
                  <a:pt x="38" y="442"/>
                </a:lnTo>
                <a:lnTo>
                  <a:pt x="22" y="423"/>
                </a:lnTo>
                <a:lnTo>
                  <a:pt x="9" y="399"/>
                </a:lnTo>
                <a:lnTo>
                  <a:pt x="0" y="367"/>
                </a:lnTo>
                <a:lnTo>
                  <a:pt x="0" y="327"/>
                </a:lnTo>
                <a:lnTo>
                  <a:pt x="2" y="331"/>
                </a:lnTo>
                <a:lnTo>
                  <a:pt x="5" y="333"/>
                </a:lnTo>
                <a:lnTo>
                  <a:pt x="7" y="331"/>
                </a:lnTo>
                <a:lnTo>
                  <a:pt x="9" y="323"/>
                </a:lnTo>
                <a:lnTo>
                  <a:pt x="9" y="316"/>
                </a:lnTo>
                <a:lnTo>
                  <a:pt x="5" y="305"/>
                </a:lnTo>
                <a:lnTo>
                  <a:pt x="9" y="295"/>
                </a:lnTo>
                <a:lnTo>
                  <a:pt x="27" y="288"/>
                </a:lnTo>
                <a:lnTo>
                  <a:pt x="37" y="275"/>
                </a:lnTo>
                <a:lnTo>
                  <a:pt x="38" y="265"/>
                </a:lnTo>
                <a:lnTo>
                  <a:pt x="37" y="258"/>
                </a:lnTo>
                <a:lnTo>
                  <a:pt x="40" y="252"/>
                </a:lnTo>
                <a:lnTo>
                  <a:pt x="48" y="245"/>
                </a:lnTo>
                <a:lnTo>
                  <a:pt x="48" y="233"/>
                </a:lnTo>
                <a:lnTo>
                  <a:pt x="42" y="222"/>
                </a:lnTo>
                <a:lnTo>
                  <a:pt x="38" y="209"/>
                </a:lnTo>
                <a:lnTo>
                  <a:pt x="35" y="196"/>
                </a:lnTo>
                <a:lnTo>
                  <a:pt x="40" y="182"/>
                </a:lnTo>
                <a:lnTo>
                  <a:pt x="57" y="171"/>
                </a:lnTo>
                <a:lnTo>
                  <a:pt x="86" y="160"/>
                </a:lnTo>
                <a:lnTo>
                  <a:pt x="101" y="156"/>
                </a:lnTo>
                <a:lnTo>
                  <a:pt x="108" y="145"/>
                </a:lnTo>
                <a:lnTo>
                  <a:pt x="112" y="130"/>
                </a:lnTo>
                <a:lnTo>
                  <a:pt x="123" y="107"/>
                </a:lnTo>
                <a:lnTo>
                  <a:pt x="126" y="81"/>
                </a:lnTo>
                <a:lnTo>
                  <a:pt x="117" y="66"/>
                </a:lnTo>
                <a:lnTo>
                  <a:pt x="101" y="57"/>
                </a:lnTo>
                <a:lnTo>
                  <a:pt x="90" y="43"/>
                </a:lnTo>
                <a:lnTo>
                  <a:pt x="86" y="40"/>
                </a:lnTo>
                <a:lnTo>
                  <a:pt x="81" y="34"/>
                </a:lnTo>
                <a:lnTo>
                  <a:pt x="73" y="26"/>
                </a:lnTo>
                <a:lnTo>
                  <a:pt x="70" y="15"/>
                </a:lnTo>
                <a:lnTo>
                  <a:pt x="346" y="0"/>
                </a:lnTo>
                <a:lnTo>
                  <a:pt x="348" y="32"/>
                </a:lnTo>
                <a:lnTo>
                  <a:pt x="355" y="49"/>
                </a:lnTo>
                <a:lnTo>
                  <a:pt x="364" y="64"/>
                </a:lnTo>
                <a:lnTo>
                  <a:pt x="370" y="83"/>
                </a:lnTo>
                <a:lnTo>
                  <a:pt x="372" y="90"/>
                </a:lnTo>
                <a:lnTo>
                  <a:pt x="373" y="98"/>
                </a:lnTo>
                <a:lnTo>
                  <a:pt x="377" y="105"/>
                </a:lnTo>
                <a:lnTo>
                  <a:pt x="381" y="109"/>
                </a:lnTo>
                <a:lnTo>
                  <a:pt x="406" y="421"/>
                </a:lnTo>
                <a:lnTo>
                  <a:pt x="408" y="434"/>
                </a:lnTo>
                <a:lnTo>
                  <a:pt x="410" y="446"/>
                </a:lnTo>
                <a:lnTo>
                  <a:pt x="406" y="455"/>
                </a:lnTo>
                <a:lnTo>
                  <a:pt x="401" y="464"/>
                </a:lnTo>
                <a:lnTo>
                  <a:pt x="399" y="474"/>
                </a:lnTo>
                <a:lnTo>
                  <a:pt x="406" y="485"/>
                </a:lnTo>
                <a:lnTo>
                  <a:pt x="415" y="496"/>
                </a:lnTo>
                <a:lnTo>
                  <a:pt x="421" y="511"/>
                </a:lnTo>
                <a:lnTo>
                  <a:pt x="419" y="532"/>
                </a:lnTo>
                <a:lnTo>
                  <a:pt x="412" y="547"/>
                </a:lnTo>
                <a:lnTo>
                  <a:pt x="406" y="558"/>
                </a:lnTo>
                <a:lnTo>
                  <a:pt x="403" y="566"/>
                </a:lnTo>
                <a:lnTo>
                  <a:pt x="399" y="577"/>
                </a:lnTo>
                <a:lnTo>
                  <a:pt x="390" y="587"/>
                </a:lnTo>
                <a:lnTo>
                  <a:pt x="382" y="594"/>
                </a:lnTo>
                <a:lnTo>
                  <a:pt x="379" y="605"/>
                </a:lnTo>
                <a:lnTo>
                  <a:pt x="382" y="611"/>
                </a:lnTo>
                <a:lnTo>
                  <a:pt x="382" y="619"/>
                </a:lnTo>
                <a:lnTo>
                  <a:pt x="379" y="624"/>
                </a:lnTo>
                <a:lnTo>
                  <a:pt x="370" y="628"/>
                </a:lnTo>
                <a:lnTo>
                  <a:pt x="368" y="639"/>
                </a:lnTo>
                <a:lnTo>
                  <a:pt x="368" y="651"/>
                </a:lnTo>
                <a:lnTo>
                  <a:pt x="370" y="660"/>
                </a:lnTo>
                <a:lnTo>
                  <a:pt x="370" y="667"/>
                </a:lnTo>
                <a:lnTo>
                  <a:pt x="368" y="673"/>
                </a:lnTo>
                <a:lnTo>
                  <a:pt x="362" y="681"/>
                </a:lnTo>
                <a:lnTo>
                  <a:pt x="361" y="688"/>
                </a:lnTo>
                <a:lnTo>
                  <a:pt x="361" y="694"/>
                </a:lnTo>
                <a:lnTo>
                  <a:pt x="366" y="698"/>
                </a:lnTo>
                <a:lnTo>
                  <a:pt x="370" y="701"/>
                </a:lnTo>
                <a:lnTo>
                  <a:pt x="370" y="707"/>
                </a:lnTo>
                <a:lnTo>
                  <a:pt x="362" y="713"/>
                </a:lnTo>
                <a:lnTo>
                  <a:pt x="348" y="718"/>
                </a:lnTo>
                <a:lnTo>
                  <a:pt x="337" y="726"/>
                </a:lnTo>
                <a:lnTo>
                  <a:pt x="329" y="733"/>
                </a:lnTo>
                <a:lnTo>
                  <a:pt x="331" y="739"/>
                </a:lnTo>
                <a:lnTo>
                  <a:pt x="337" y="746"/>
                </a:lnTo>
                <a:lnTo>
                  <a:pt x="340" y="752"/>
                </a:lnTo>
                <a:lnTo>
                  <a:pt x="340" y="761"/>
                </a:lnTo>
                <a:lnTo>
                  <a:pt x="337" y="775"/>
                </a:lnTo>
                <a:lnTo>
                  <a:pt x="333" y="778"/>
                </a:lnTo>
                <a:lnTo>
                  <a:pt x="328" y="776"/>
                </a:lnTo>
                <a:lnTo>
                  <a:pt x="320" y="773"/>
                </a:lnTo>
                <a:lnTo>
                  <a:pt x="313" y="767"/>
                </a:lnTo>
                <a:lnTo>
                  <a:pt x="304" y="761"/>
                </a:lnTo>
                <a:lnTo>
                  <a:pt x="295" y="760"/>
                </a:lnTo>
                <a:lnTo>
                  <a:pt x="284" y="761"/>
                </a:lnTo>
                <a:lnTo>
                  <a:pt x="273" y="771"/>
                </a:lnTo>
                <a:lnTo>
                  <a:pt x="271" y="782"/>
                </a:lnTo>
                <a:lnTo>
                  <a:pt x="273" y="790"/>
                </a:lnTo>
                <a:lnTo>
                  <a:pt x="275" y="795"/>
                </a:lnTo>
                <a:lnTo>
                  <a:pt x="267" y="7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4" name="Freeform 280">
            <a:extLst>
              <a:ext uri="{FF2B5EF4-FFF2-40B4-BE49-F238E27FC236}">
                <a16:creationId xmlns:a16="http://schemas.microsoft.com/office/drawing/2014/main" id="{A9D6F4B6-1C5E-9E12-54B2-1FABBF76AB1C}"/>
              </a:ext>
            </a:extLst>
          </p:cNvPr>
          <p:cNvSpPr>
            <a:spLocks/>
          </p:cNvSpPr>
          <p:nvPr/>
        </p:nvSpPr>
        <p:spPr bwMode="auto">
          <a:xfrm>
            <a:off x="7177182" y="4197089"/>
            <a:ext cx="1048780" cy="538939"/>
          </a:xfrm>
          <a:custGeom>
            <a:avLst/>
            <a:gdLst>
              <a:gd name="T0" fmla="*/ 2147483647 w 797"/>
              <a:gd name="T1" fmla="*/ 2147483647 h 446"/>
              <a:gd name="T2" fmla="*/ 2147483647 w 797"/>
              <a:gd name="T3" fmla="*/ 2147483647 h 446"/>
              <a:gd name="T4" fmla="*/ 2147483647 w 797"/>
              <a:gd name="T5" fmla="*/ 2147483647 h 446"/>
              <a:gd name="T6" fmla="*/ 2147483647 w 797"/>
              <a:gd name="T7" fmla="*/ 2147483647 h 446"/>
              <a:gd name="T8" fmla="*/ 2147483647 w 797"/>
              <a:gd name="T9" fmla="*/ 2147483647 h 446"/>
              <a:gd name="T10" fmla="*/ 2147483647 w 797"/>
              <a:gd name="T11" fmla="*/ 2147483647 h 446"/>
              <a:gd name="T12" fmla="*/ 2147483647 w 797"/>
              <a:gd name="T13" fmla="*/ 2147483647 h 446"/>
              <a:gd name="T14" fmla="*/ 2147483647 w 797"/>
              <a:gd name="T15" fmla="*/ 2147483647 h 446"/>
              <a:gd name="T16" fmla="*/ 2147483647 w 797"/>
              <a:gd name="T17" fmla="*/ 2147483647 h 446"/>
              <a:gd name="T18" fmla="*/ 2147483647 w 797"/>
              <a:gd name="T19" fmla="*/ 2147483647 h 446"/>
              <a:gd name="T20" fmla="*/ 2147483647 w 797"/>
              <a:gd name="T21" fmla="*/ 2147483647 h 446"/>
              <a:gd name="T22" fmla="*/ 2147483647 w 797"/>
              <a:gd name="T23" fmla="*/ 2147483647 h 446"/>
              <a:gd name="T24" fmla="*/ 2147483647 w 797"/>
              <a:gd name="T25" fmla="*/ 2147483647 h 446"/>
              <a:gd name="T26" fmla="*/ 2147483647 w 797"/>
              <a:gd name="T27" fmla="*/ 2147483647 h 446"/>
              <a:gd name="T28" fmla="*/ 2147483647 w 797"/>
              <a:gd name="T29" fmla="*/ 2147483647 h 446"/>
              <a:gd name="T30" fmla="*/ 2147483647 w 797"/>
              <a:gd name="T31" fmla="*/ 2147483647 h 446"/>
              <a:gd name="T32" fmla="*/ 2147483647 w 797"/>
              <a:gd name="T33" fmla="*/ 2147483647 h 446"/>
              <a:gd name="T34" fmla="*/ 2147483647 w 797"/>
              <a:gd name="T35" fmla="*/ 2147483647 h 446"/>
              <a:gd name="T36" fmla="*/ 2147483647 w 797"/>
              <a:gd name="T37" fmla="*/ 2147483647 h 446"/>
              <a:gd name="T38" fmla="*/ 2147483647 w 797"/>
              <a:gd name="T39" fmla="*/ 2147483647 h 446"/>
              <a:gd name="T40" fmla="*/ 2147483647 w 797"/>
              <a:gd name="T41" fmla="*/ 2147483647 h 446"/>
              <a:gd name="T42" fmla="*/ 2147483647 w 797"/>
              <a:gd name="T43" fmla="*/ 2147483647 h 446"/>
              <a:gd name="T44" fmla="*/ 2147483647 w 797"/>
              <a:gd name="T45" fmla="*/ 2147483647 h 446"/>
              <a:gd name="T46" fmla="*/ 2147483647 w 797"/>
              <a:gd name="T47" fmla="*/ 2147483647 h 446"/>
              <a:gd name="T48" fmla="*/ 2147483647 w 797"/>
              <a:gd name="T49" fmla="*/ 2147483647 h 446"/>
              <a:gd name="T50" fmla="*/ 2147483647 w 797"/>
              <a:gd name="T51" fmla="*/ 2147483647 h 446"/>
              <a:gd name="T52" fmla="*/ 2147483647 w 797"/>
              <a:gd name="T53" fmla="*/ 2147483647 h 446"/>
              <a:gd name="T54" fmla="*/ 2147483647 w 797"/>
              <a:gd name="T55" fmla="*/ 2147483647 h 446"/>
              <a:gd name="T56" fmla="*/ 2147483647 w 797"/>
              <a:gd name="T57" fmla="*/ 2147483647 h 446"/>
              <a:gd name="T58" fmla="*/ 2147483647 w 797"/>
              <a:gd name="T59" fmla="*/ 2147483647 h 446"/>
              <a:gd name="T60" fmla="*/ 2147483647 w 797"/>
              <a:gd name="T61" fmla="*/ 2147483647 h 446"/>
              <a:gd name="T62" fmla="*/ 2147483647 w 797"/>
              <a:gd name="T63" fmla="*/ 2147483647 h 446"/>
              <a:gd name="T64" fmla="*/ 2147483647 w 797"/>
              <a:gd name="T65" fmla="*/ 2147483647 h 446"/>
              <a:gd name="T66" fmla="*/ 2147483647 w 797"/>
              <a:gd name="T67" fmla="*/ 2147483647 h 446"/>
              <a:gd name="T68" fmla="*/ 2147483647 w 797"/>
              <a:gd name="T69" fmla="*/ 2147483647 h 446"/>
              <a:gd name="T70" fmla="*/ 2147483647 w 797"/>
              <a:gd name="T71" fmla="*/ 2147483647 h 446"/>
              <a:gd name="T72" fmla="*/ 2147483647 w 797"/>
              <a:gd name="T73" fmla="*/ 2147483647 h 446"/>
              <a:gd name="T74" fmla="*/ 2147483647 w 797"/>
              <a:gd name="T75" fmla="*/ 2147483647 h 446"/>
              <a:gd name="T76" fmla="*/ 2147483647 w 797"/>
              <a:gd name="T77" fmla="*/ 2147483647 h 446"/>
              <a:gd name="T78" fmla="*/ 2147483647 w 797"/>
              <a:gd name="T79" fmla="*/ 2147483647 h 446"/>
              <a:gd name="T80" fmla="*/ 2147483647 w 797"/>
              <a:gd name="T81" fmla="*/ 2147483647 h 446"/>
              <a:gd name="T82" fmla="*/ 2147483647 w 797"/>
              <a:gd name="T83" fmla="*/ 2147483647 h 446"/>
              <a:gd name="T84" fmla="*/ 2147483647 w 797"/>
              <a:gd name="T85" fmla="*/ 2147483647 h 446"/>
              <a:gd name="T86" fmla="*/ 2147483647 w 797"/>
              <a:gd name="T87" fmla="*/ 2147483647 h 446"/>
              <a:gd name="T88" fmla="*/ 2147483647 w 797"/>
              <a:gd name="T89" fmla="*/ 2147483647 h 446"/>
              <a:gd name="T90" fmla="*/ 2147483647 w 797"/>
              <a:gd name="T91" fmla="*/ 2147483647 h 446"/>
              <a:gd name="T92" fmla="*/ 2147483647 w 797"/>
              <a:gd name="T93" fmla="*/ 2147483647 h 446"/>
              <a:gd name="T94" fmla="*/ 2147483647 w 797"/>
              <a:gd name="T95" fmla="*/ 2147483647 h 446"/>
              <a:gd name="T96" fmla="*/ 2147483647 w 797"/>
              <a:gd name="T97" fmla="*/ 2147483647 h 446"/>
              <a:gd name="T98" fmla="*/ 2147483647 w 797"/>
              <a:gd name="T99" fmla="*/ 2147483647 h 446"/>
              <a:gd name="T100" fmla="*/ 2147483647 w 797"/>
              <a:gd name="T101" fmla="*/ 2147483647 h 446"/>
              <a:gd name="T102" fmla="*/ 2147483647 w 797"/>
              <a:gd name="T103" fmla="*/ 2147483647 h 446"/>
              <a:gd name="T104" fmla="*/ 2147483647 w 797"/>
              <a:gd name="T105" fmla="*/ 2147483647 h 446"/>
              <a:gd name="T106" fmla="*/ 2147483647 w 797"/>
              <a:gd name="T107" fmla="*/ 2147483647 h 446"/>
              <a:gd name="T108" fmla="*/ 2147483647 w 797"/>
              <a:gd name="T109" fmla="*/ 2147483647 h 446"/>
              <a:gd name="T110" fmla="*/ 2147483647 w 797"/>
              <a:gd name="T111" fmla="*/ 2147483647 h 446"/>
              <a:gd name="T112" fmla="*/ 2147483647 w 797"/>
              <a:gd name="T113" fmla="*/ 2147483647 h 446"/>
              <a:gd name="T114" fmla="*/ 2147483647 w 797"/>
              <a:gd name="T115" fmla="*/ 0 h 446"/>
              <a:gd name="T116" fmla="*/ 2147483647 w 797"/>
              <a:gd name="T117" fmla="*/ 2147483647 h 4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
              <a:gd name="T178" fmla="*/ 0 h 446"/>
              <a:gd name="T179" fmla="*/ 797 w 797"/>
              <a:gd name="T180" fmla="*/ 446 h 4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 h="446">
                <a:moveTo>
                  <a:pt x="471" y="6"/>
                </a:moveTo>
                <a:lnTo>
                  <a:pt x="467" y="19"/>
                </a:lnTo>
                <a:lnTo>
                  <a:pt x="471" y="23"/>
                </a:lnTo>
                <a:lnTo>
                  <a:pt x="478" y="27"/>
                </a:lnTo>
                <a:lnTo>
                  <a:pt x="480" y="45"/>
                </a:lnTo>
                <a:lnTo>
                  <a:pt x="474" y="53"/>
                </a:lnTo>
                <a:lnTo>
                  <a:pt x="463" y="55"/>
                </a:lnTo>
                <a:lnTo>
                  <a:pt x="452" y="57"/>
                </a:lnTo>
                <a:lnTo>
                  <a:pt x="445" y="64"/>
                </a:lnTo>
                <a:lnTo>
                  <a:pt x="438" y="72"/>
                </a:lnTo>
                <a:lnTo>
                  <a:pt x="427" y="74"/>
                </a:lnTo>
                <a:lnTo>
                  <a:pt x="416" y="75"/>
                </a:lnTo>
                <a:lnTo>
                  <a:pt x="410" y="87"/>
                </a:lnTo>
                <a:lnTo>
                  <a:pt x="407" y="106"/>
                </a:lnTo>
                <a:lnTo>
                  <a:pt x="399" y="113"/>
                </a:lnTo>
                <a:lnTo>
                  <a:pt x="392" y="121"/>
                </a:lnTo>
                <a:lnTo>
                  <a:pt x="392" y="136"/>
                </a:lnTo>
                <a:lnTo>
                  <a:pt x="374" y="137"/>
                </a:lnTo>
                <a:lnTo>
                  <a:pt x="372" y="152"/>
                </a:lnTo>
                <a:lnTo>
                  <a:pt x="368" y="166"/>
                </a:lnTo>
                <a:lnTo>
                  <a:pt x="363" y="177"/>
                </a:lnTo>
                <a:lnTo>
                  <a:pt x="357" y="183"/>
                </a:lnTo>
                <a:lnTo>
                  <a:pt x="346" y="183"/>
                </a:lnTo>
                <a:lnTo>
                  <a:pt x="341" y="179"/>
                </a:lnTo>
                <a:lnTo>
                  <a:pt x="337" y="173"/>
                </a:lnTo>
                <a:lnTo>
                  <a:pt x="328" y="171"/>
                </a:lnTo>
                <a:lnTo>
                  <a:pt x="313" y="173"/>
                </a:lnTo>
                <a:lnTo>
                  <a:pt x="310" y="181"/>
                </a:lnTo>
                <a:lnTo>
                  <a:pt x="308" y="190"/>
                </a:lnTo>
                <a:lnTo>
                  <a:pt x="306" y="196"/>
                </a:lnTo>
                <a:lnTo>
                  <a:pt x="302" y="203"/>
                </a:lnTo>
                <a:lnTo>
                  <a:pt x="304" y="209"/>
                </a:lnTo>
                <a:lnTo>
                  <a:pt x="302" y="209"/>
                </a:lnTo>
                <a:lnTo>
                  <a:pt x="293" y="199"/>
                </a:lnTo>
                <a:lnTo>
                  <a:pt x="284" y="196"/>
                </a:lnTo>
                <a:lnTo>
                  <a:pt x="277" y="192"/>
                </a:lnTo>
                <a:lnTo>
                  <a:pt x="269" y="190"/>
                </a:lnTo>
                <a:lnTo>
                  <a:pt x="266" y="196"/>
                </a:lnTo>
                <a:lnTo>
                  <a:pt x="262" y="205"/>
                </a:lnTo>
                <a:lnTo>
                  <a:pt x="258" y="215"/>
                </a:lnTo>
                <a:lnTo>
                  <a:pt x="253" y="222"/>
                </a:lnTo>
                <a:lnTo>
                  <a:pt x="251" y="224"/>
                </a:lnTo>
                <a:lnTo>
                  <a:pt x="246" y="218"/>
                </a:lnTo>
                <a:lnTo>
                  <a:pt x="237" y="211"/>
                </a:lnTo>
                <a:lnTo>
                  <a:pt x="224" y="207"/>
                </a:lnTo>
                <a:lnTo>
                  <a:pt x="213" y="211"/>
                </a:lnTo>
                <a:lnTo>
                  <a:pt x="209" y="215"/>
                </a:lnTo>
                <a:lnTo>
                  <a:pt x="207" y="218"/>
                </a:lnTo>
                <a:lnTo>
                  <a:pt x="205" y="222"/>
                </a:lnTo>
                <a:lnTo>
                  <a:pt x="196" y="222"/>
                </a:lnTo>
                <a:lnTo>
                  <a:pt x="189" y="218"/>
                </a:lnTo>
                <a:lnTo>
                  <a:pt x="178" y="213"/>
                </a:lnTo>
                <a:lnTo>
                  <a:pt x="169" y="215"/>
                </a:lnTo>
                <a:lnTo>
                  <a:pt x="169" y="228"/>
                </a:lnTo>
                <a:lnTo>
                  <a:pt x="172" y="231"/>
                </a:lnTo>
                <a:lnTo>
                  <a:pt x="171" y="231"/>
                </a:lnTo>
                <a:lnTo>
                  <a:pt x="161" y="231"/>
                </a:lnTo>
                <a:lnTo>
                  <a:pt x="149" y="231"/>
                </a:lnTo>
                <a:lnTo>
                  <a:pt x="147" y="237"/>
                </a:lnTo>
                <a:lnTo>
                  <a:pt x="141" y="245"/>
                </a:lnTo>
                <a:lnTo>
                  <a:pt x="140" y="252"/>
                </a:lnTo>
                <a:lnTo>
                  <a:pt x="140" y="258"/>
                </a:lnTo>
                <a:lnTo>
                  <a:pt x="145" y="262"/>
                </a:lnTo>
                <a:lnTo>
                  <a:pt x="149" y="265"/>
                </a:lnTo>
                <a:lnTo>
                  <a:pt x="149" y="271"/>
                </a:lnTo>
                <a:lnTo>
                  <a:pt x="141" y="277"/>
                </a:lnTo>
                <a:lnTo>
                  <a:pt x="127" y="282"/>
                </a:lnTo>
                <a:lnTo>
                  <a:pt x="116" y="290"/>
                </a:lnTo>
                <a:lnTo>
                  <a:pt x="108" y="297"/>
                </a:lnTo>
                <a:lnTo>
                  <a:pt x="110" y="303"/>
                </a:lnTo>
                <a:lnTo>
                  <a:pt x="116" y="310"/>
                </a:lnTo>
                <a:lnTo>
                  <a:pt x="119" y="316"/>
                </a:lnTo>
                <a:lnTo>
                  <a:pt x="119" y="325"/>
                </a:lnTo>
                <a:lnTo>
                  <a:pt x="116" y="339"/>
                </a:lnTo>
                <a:lnTo>
                  <a:pt x="112" y="342"/>
                </a:lnTo>
                <a:lnTo>
                  <a:pt x="107" y="340"/>
                </a:lnTo>
                <a:lnTo>
                  <a:pt x="99" y="337"/>
                </a:lnTo>
                <a:lnTo>
                  <a:pt x="92" y="331"/>
                </a:lnTo>
                <a:lnTo>
                  <a:pt x="83" y="325"/>
                </a:lnTo>
                <a:lnTo>
                  <a:pt x="74" y="324"/>
                </a:lnTo>
                <a:lnTo>
                  <a:pt x="63" y="325"/>
                </a:lnTo>
                <a:lnTo>
                  <a:pt x="52" y="335"/>
                </a:lnTo>
                <a:lnTo>
                  <a:pt x="50" y="346"/>
                </a:lnTo>
                <a:lnTo>
                  <a:pt x="52" y="354"/>
                </a:lnTo>
                <a:lnTo>
                  <a:pt x="54" y="359"/>
                </a:lnTo>
                <a:lnTo>
                  <a:pt x="46" y="363"/>
                </a:lnTo>
                <a:lnTo>
                  <a:pt x="46" y="378"/>
                </a:lnTo>
                <a:lnTo>
                  <a:pt x="50" y="395"/>
                </a:lnTo>
                <a:lnTo>
                  <a:pt x="46" y="410"/>
                </a:lnTo>
                <a:lnTo>
                  <a:pt x="24" y="412"/>
                </a:lnTo>
                <a:lnTo>
                  <a:pt x="24" y="418"/>
                </a:lnTo>
                <a:lnTo>
                  <a:pt x="21" y="419"/>
                </a:lnTo>
                <a:lnTo>
                  <a:pt x="15" y="419"/>
                </a:lnTo>
                <a:lnTo>
                  <a:pt x="6" y="419"/>
                </a:lnTo>
                <a:lnTo>
                  <a:pt x="0" y="419"/>
                </a:lnTo>
                <a:lnTo>
                  <a:pt x="6" y="427"/>
                </a:lnTo>
                <a:lnTo>
                  <a:pt x="11" y="436"/>
                </a:lnTo>
                <a:lnTo>
                  <a:pt x="8" y="446"/>
                </a:lnTo>
                <a:lnTo>
                  <a:pt x="6" y="427"/>
                </a:lnTo>
                <a:lnTo>
                  <a:pt x="163" y="418"/>
                </a:lnTo>
                <a:lnTo>
                  <a:pt x="163" y="397"/>
                </a:lnTo>
                <a:lnTo>
                  <a:pt x="193" y="395"/>
                </a:lnTo>
                <a:lnTo>
                  <a:pt x="224" y="391"/>
                </a:lnTo>
                <a:lnTo>
                  <a:pt x="255" y="389"/>
                </a:lnTo>
                <a:lnTo>
                  <a:pt x="286" y="386"/>
                </a:lnTo>
                <a:lnTo>
                  <a:pt x="317" y="384"/>
                </a:lnTo>
                <a:lnTo>
                  <a:pt x="348" y="380"/>
                </a:lnTo>
                <a:lnTo>
                  <a:pt x="379" y="376"/>
                </a:lnTo>
                <a:lnTo>
                  <a:pt x="410" y="372"/>
                </a:lnTo>
                <a:lnTo>
                  <a:pt x="442" y="371"/>
                </a:lnTo>
                <a:lnTo>
                  <a:pt x="471" y="367"/>
                </a:lnTo>
                <a:lnTo>
                  <a:pt x="502" y="363"/>
                </a:lnTo>
                <a:lnTo>
                  <a:pt x="531" y="359"/>
                </a:lnTo>
                <a:lnTo>
                  <a:pt x="560" y="355"/>
                </a:lnTo>
                <a:lnTo>
                  <a:pt x="588" y="352"/>
                </a:lnTo>
                <a:lnTo>
                  <a:pt x="615" y="348"/>
                </a:lnTo>
                <a:lnTo>
                  <a:pt x="641" y="344"/>
                </a:lnTo>
                <a:lnTo>
                  <a:pt x="648" y="335"/>
                </a:lnTo>
                <a:lnTo>
                  <a:pt x="659" y="327"/>
                </a:lnTo>
                <a:lnTo>
                  <a:pt x="670" y="324"/>
                </a:lnTo>
                <a:lnTo>
                  <a:pt x="679" y="316"/>
                </a:lnTo>
                <a:lnTo>
                  <a:pt x="689" y="303"/>
                </a:lnTo>
                <a:lnTo>
                  <a:pt x="698" y="299"/>
                </a:lnTo>
                <a:lnTo>
                  <a:pt x="705" y="295"/>
                </a:lnTo>
                <a:lnTo>
                  <a:pt x="714" y="282"/>
                </a:lnTo>
                <a:lnTo>
                  <a:pt x="722" y="269"/>
                </a:lnTo>
                <a:lnTo>
                  <a:pt x="732" y="254"/>
                </a:lnTo>
                <a:lnTo>
                  <a:pt x="747" y="241"/>
                </a:lnTo>
                <a:lnTo>
                  <a:pt x="762" y="228"/>
                </a:lnTo>
                <a:lnTo>
                  <a:pt x="775" y="216"/>
                </a:lnTo>
                <a:lnTo>
                  <a:pt x="786" y="205"/>
                </a:lnTo>
                <a:lnTo>
                  <a:pt x="793" y="196"/>
                </a:lnTo>
                <a:lnTo>
                  <a:pt x="797" y="188"/>
                </a:lnTo>
                <a:lnTo>
                  <a:pt x="789" y="179"/>
                </a:lnTo>
                <a:lnTo>
                  <a:pt x="776" y="177"/>
                </a:lnTo>
                <a:lnTo>
                  <a:pt x="767" y="173"/>
                </a:lnTo>
                <a:lnTo>
                  <a:pt x="758" y="168"/>
                </a:lnTo>
                <a:lnTo>
                  <a:pt x="753" y="160"/>
                </a:lnTo>
                <a:lnTo>
                  <a:pt x="747" y="152"/>
                </a:lnTo>
                <a:lnTo>
                  <a:pt x="742" y="143"/>
                </a:lnTo>
                <a:lnTo>
                  <a:pt x="736" y="134"/>
                </a:lnTo>
                <a:lnTo>
                  <a:pt x="731" y="126"/>
                </a:lnTo>
                <a:lnTo>
                  <a:pt x="718" y="113"/>
                </a:lnTo>
                <a:lnTo>
                  <a:pt x="714" y="94"/>
                </a:lnTo>
                <a:lnTo>
                  <a:pt x="712" y="77"/>
                </a:lnTo>
                <a:lnTo>
                  <a:pt x="703" y="64"/>
                </a:lnTo>
                <a:lnTo>
                  <a:pt x="689" y="59"/>
                </a:lnTo>
                <a:lnTo>
                  <a:pt x="683" y="51"/>
                </a:lnTo>
                <a:lnTo>
                  <a:pt x="681" y="43"/>
                </a:lnTo>
                <a:lnTo>
                  <a:pt x="676" y="40"/>
                </a:lnTo>
                <a:lnTo>
                  <a:pt x="665" y="40"/>
                </a:lnTo>
                <a:lnTo>
                  <a:pt x="659" y="43"/>
                </a:lnTo>
                <a:lnTo>
                  <a:pt x="656" y="49"/>
                </a:lnTo>
                <a:lnTo>
                  <a:pt x="646" y="49"/>
                </a:lnTo>
                <a:lnTo>
                  <a:pt x="641" y="53"/>
                </a:lnTo>
                <a:lnTo>
                  <a:pt x="639" y="57"/>
                </a:lnTo>
                <a:lnTo>
                  <a:pt x="635" y="57"/>
                </a:lnTo>
                <a:lnTo>
                  <a:pt x="626" y="47"/>
                </a:lnTo>
                <a:lnTo>
                  <a:pt x="612" y="51"/>
                </a:lnTo>
                <a:lnTo>
                  <a:pt x="603" y="51"/>
                </a:lnTo>
                <a:lnTo>
                  <a:pt x="595" y="51"/>
                </a:lnTo>
                <a:lnTo>
                  <a:pt x="592" y="49"/>
                </a:lnTo>
                <a:lnTo>
                  <a:pt x="588" y="47"/>
                </a:lnTo>
                <a:lnTo>
                  <a:pt x="582" y="45"/>
                </a:lnTo>
                <a:lnTo>
                  <a:pt x="577" y="43"/>
                </a:lnTo>
                <a:lnTo>
                  <a:pt x="570" y="45"/>
                </a:lnTo>
                <a:lnTo>
                  <a:pt x="559" y="42"/>
                </a:lnTo>
                <a:lnTo>
                  <a:pt x="549" y="36"/>
                </a:lnTo>
                <a:lnTo>
                  <a:pt x="540" y="34"/>
                </a:lnTo>
                <a:lnTo>
                  <a:pt x="533" y="34"/>
                </a:lnTo>
                <a:lnTo>
                  <a:pt x="524" y="17"/>
                </a:lnTo>
                <a:lnTo>
                  <a:pt x="515" y="8"/>
                </a:lnTo>
                <a:lnTo>
                  <a:pt x="507" y="2"/>
                </a:lnTo>
                <a:lnTo>
                  <a:pt x="498" y="0"/>
                </a:lnTo>
                <a:lnTo>
                  <a:pt x="491" y="2"/>
                </a:lnTo>
                <a:lnTo>
                  <a:pt x="484" y="4"/>
                </a:lnTo>
                <a:lnTo>
                  <a:pt x="476" y="6"/>
                </a:lnTo>
                <a:lnTo>
                  <a:pt x="471" y="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5" name="Freeform 236">
            <a:extLst>
              <a:ext uri="{FF2B5EF4-FFF2-40B4-BE49-F238E27FC236}">
                <a16:creationId xmlns:a16="http://schemas.microsoft.com/office/drawing/2014/main" id="{E379978C-AF24-B62C-C0FB-E1E721940269}"/>
              </a:ext>
            </a:extLst>
          </p:cNvPr>
          <p:cNvSpPr>
            <a:spLocks/>
          </p:cNvSpPr>
          <p:nvPr/>
        </p:nvSpPr>
        <p:spPr bwMode="auto">
          <a:xfrm>
            <a:off x="5266760" y="2544209"/>
            <a:ext cx="933618" cy="575003"/>
          </a:xfrm>
          <a:custGeom>
            <a:avLst/>
            <a:gdLst>
              <a:gd name="T0" fmla="*/ 2147483647 w 710"/>
              <a:gd name="T1" fmla="*/ 0 h 472"/>
              <a:gd name="T2" fmla="*/ 0 w 710"/>
              <a:gd name="T3" fmla="*/ 2147483647 h 472"/>
              <a:gd name="T4" fmla="*/ 2147483647 w 710"/>
              <a:gd name="T5" fmla="*/ 2147483647 h 472"/>
              <a:gd name="T6" fmla="*/ 2147483647 w 710"/>
              <a:gd name="T7" fmla="*/ 2147483647 h 472"/>
              <a:gd name="T8" fmla="*/ 2147483647 w 710"/>
              <a:gd name="T9" fmla="*/ 2147483647 h 472"/>
              <a:gd name="T10" fmla="*/ 2147483647 w 710"/>
              <a:gd name="T11" fmla="*/ 2147483647 h 472"/>
              <a:gd name="T12" fmla="*/ 2147483647 w 710"/>
              <a:gd name="T13" fmla="*/ 2147483647 h 472"/>
              <a:gd name="T14" fmla="*/ 2147483647 w 710"/>
              <a:gd name="T15" fmla="*/ 2147483647 h 472"/>
              <a:gd name="T16" fmla="*/ 2147483647 w 710"/>
              <a:gd name="T17" fmla="*/ 2147483647 h 472"/>
              <a:gd name="T18" fmla="*/ 2147483647 w 710"/>
              <a:gd name="T19" fmla="*/ 2147483647 h 472"/>
              <a:gd name="T20" fmla="*/ 2147483647 w 710"/>
              <a:gd name="T21" fmla="*/ 2147483647 h 472"/>
              <a:gd name="T22" fmla="*/ 2147483647 w 710"/>
              <a:gd name="T23" fmla="*/ 2147483647 h 472"/>
              <a:gd name="T24" fmla="*/ 2147483647 w 710"/>
              <a:gd name="T25" fmla="*/ 2147483647 h 472"/>
              <a:gd name="T26" fmla="*/ 2147483647 w 710"/>
              <a:gd name="T27" fmla="*/ 2147483647 h 472"/>
              <a:gd name="T28" fmla="*/ 2147483647 w 710"/>
              <a:gd name="T29" fmla="*/ 2147483647 h 472"/>
              <a:gd name="T30" fmla="*/ 2147483647 w 710"/>
              <a:gd name="T31" fmla="*/ 2147483647 h 472"/>
              <a:gd name="T32" fmla="*/ 2147483647 w 710"/>
              <a:gd name="T33" fmla="*/ 2147483647 h 472"/>
              <a:gd name="T34" fmla="*/ 2147483647 w 710"/>
              <a:gd name="T35" fmla="*/ 2147483647 h 472"/>
              <a:gd name="T36" fmla="*/ 2147483647 w 710"/>
              <a:gd name="T37" fmla="*/ 2147483647 h 472"/>
              <a:gd name="T38" fmla="*/ 2147483647 w 710"/>
              <a:gd name="T39" fmla="*/ 2147483647 h 472"/>
              <a:gd name="T40" fmla="*/ 2147483647 w 710"/>
              <a:gd name="T41" fmla="*/ 2147483647 h 472"/>
              <a:gd name="T42" fmla="*/ 2147483647 w 710"/>
              <a:gd name="T43" fmla="*/ 2147483647 h 472"/>
              <a:gd name="T44" fmla="*/ 2147483647 w 710"/>
              <a:gd name="T45" fmla="*/ 2147483647 h 472"/>
              <a:gd name="T46" fmla="*/ 2147483647 w 710"/>
              <a:gd name="T47" fmla="*/ 2147483647 h 472"/>
              <a:gd name="T48" fmla="*/ 2147483647 w 710"/>
              <a:gd name="T49" fmla="*/ 2147483647 h 472"/>
              <a:gd name="T50" fmla="*/ 2147483647 w 710"/>
              <a:gd name="T51" fmla="*/ 2147483647 h 472"/>
              <a:gd name="T52" fmla="*/ 2147483647 w 710"/>
              <a:gd name="T53" fmla="*/ 2147483647 h 472"/>
              <a:gd name="T54" fmla="*/ 2147483647 w 710"/>
              <a:gd name="T55" fmla="*/ 2147483647 h 472"/>
              <a:gd name="T56" fmla="*/ 2147483647 w 710"/>
              <a:gd name="T57" fmla="*/ 2147483647 h 472"/>
              <a:gd name="T58" fmla="*/ 2147483647 w 710"/>
              <a:gd name="T59" fmla="*/ 2147483647 h 472"/>
              <a:gd name="T60" fmla="*/ 2147483647 w 710"/>
              <a:gd name="T61" fmla="*/ 2147483647 h 472"/>
              <a:gd name="T62" fmla="*/ 2147483647 w 710"/>
              <a:gd name="T63" fmla="*/ 2147483647 h 472"/>
              <a:gd name="T64" fmla="*/ 2147483647 w 710"/>
              <a:gd name="T65" fmla="*/ 2147483647 h 472"/>
              <a:gd name="T66" fmla="*/ 2147483647 w 710"/>
              <a:gd name="T67" fmla="*/ 2147483647 h 472"/>
              <a:gd name="T68" fmla="*/ 2147483647 w 710"/>
              <a:gd name="T69" fmla="*/ 2147483647 h 472"/>
              <a:gd name="T70" fmla="*/ 2147483647 w 710"/>
              <a:gd name="T71" fmla="*/ 2147483647 h 472"/>
              <a:gd name="T72" fmla="*/ 2147483647 w 710"/>
              <a:gd name="T73" fmla="*/ 2147483647 h 472"/>
              <a:gd name="T74" fmla="*/ 2147483647 w 710"/>
              <a:gd name="T75" fmla="*/ 2147483647 h 472"/>
              <a:gd name="T76" fmla="*/ 2147483647 w 710"/>
              <a:gd name="T77" fmla="*/ 2147483647 h 472"/>
              <a:gd name="T78" fmla="*/ 2147483647 w 710"/>
              <a:gd name="T79" fmla="*/ 2147483647 h 472"/>
              <a:gd name="T80" fmla="*/ 2147483647 w 710"/>
              <a:gd name="T81" fmla="*/ 2147483647 h 472"/>
              <a:gd name="T82" fmla="*/ 2147483647 w 710"/>
              <a:gd name="T83" fmla="*/ 2147483647 h 472"/>
              <a:gd name="T84" fmla="*/ 2147483647 w 710"/>
              <a:gd name="T85" fmla="*/ 2147483647 h 472"/>
              <a:gd name="T86" fmla="*/ 2147483647 w 710"/>
              <a:gd name="T87" fmla="*/ 2147483647 h 472"/>
              <a:gd name="T88" fmla="*/ 2147483647 w 710"/>
              <a:gd name="T89" fmla="*/ 2147483647 h 472"/>
              <a:gd name="T90" fmla="*/ 2147483647 w 710"/>
              <a:gd name="T91" fmla="*/ 2147483647 h 472"/>
              <a:gd name="T92" fmla="*/ 2147483647 w 710"/>
              <a:gd name="T93" fmla="*/ 2147483647 h 472"/>
              <a:gd name="T94" fmla="*/ 2147483647 w 710"/>
              <a:gd name="T95" fmla="*/ 2147483647 h 472"/>
              <a:gd name="T96" fmla="*/ 2147483647 w 710"/>
              <a:gd name="T97" fmla="*/ 2147483647 h 472"/>
              <a:gd name="T98" fmla="*/ 2147483647 w 710"/>
              <a:gd name="T99" fmla="*/ 0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0"/>
              <a:gd name="T151" fmla="*/ 0 h 472"/>
              <a:gd name="T152" fmla="*/ 710 w 71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0" h="472">
                <a:moveTo>
                  <a:pt x="31" y="0"/>
                </a:moveTo>
                <a:lnTo>
                  <a:pt x="0" y="436"/>
                </a:lnTo>
                <a:lnTo>
                  <a:pt x="63" y="442"/>
                </a:lnTo>
                <a:lnTo>
                  <a:pt x="123" y="445"/>
                </a:lnTo>
                <a:lnTo>
                  <a:pt x="182" y="451"/>
                </a:lnTo>
                <a:lnTo>
                  <a:pt x="238" y="455"/>
                </a:lnTo>
                <a:lnTo>
                  <a:pt x="291" y="457"/>
                </a:lnTo>
                <a:lnTo>
                  <a:pt x="343" y="460"/>
                </a:lnTo>
                <a:lnTo>
                  <a:pt x="392" y="462"/>
                </a:lnTo>
                <a:lnTo>
                  <a:pt x="438" y="464"/>
                </a:lnTo>
                <a:lnTo>
                  <a:pt x="482" y="466"/>
                </a:lnTo>
                <a:lnTo>
                  <a:pt x="522" y="468"/>
                </a:lnTo>
                <a:lnTo>
                  <a:pt x="560" y="470"/>
                </a:lnTo>
                <a:lnTo>
                  <a:pt x="597" y="470"/>
                </a:lnTo>
                <a:lnTo>
                  <a:pt x="630" y="472"/>
                </a:lnTo>
                <a:lnTo>
                  <a:pt x="659" y="472"/>
                </a:lnTo>
                <a:lnTo>
                  <a:pt x="687" y="472"/>
                </a:lnTo>
                <a:lnTo>
                  <a:pt x="710" y="472"/>
                </a:lnTo>
                <a:lnTo>
                  <a:pt x="707" y="417"/>
                </a:lnTo>
                <a:lnTo>
                  <a:pt x="698" y="395"/>
                </a:lnTo>
                <a:lnTo>
                  <a:pt x="688" y="381"/>
                </a:lnTo>
                <a:lnTo>
                  <a:pt x="685" y="349"/>
                </a:lnTo>
                <a:lnTo>
                  <a:pt x="683" y="293"/>
                </a:lnTo>
                <a:lnTo>
                  <a:pt x="683" y="252"/>
                </a:lnTo>
                <a:lnTo>
                  <a:pt x="677" y="218"/>
                </a:lnTo>
                <a:lnTo>
                  <a:pt x="665" y="188"/>
                </a:lnTo>
                <a:lnTo>
                  <a:pt x="667" y="173"/>
                </a:lnTo>
                <a:lnTo>
                  <a:pt x="663" y="165"/>
                </a:lnTo>
                <a:lnTo>
                  <a:pt x="659" y="148"/>
                </a:lnTo>
                <a:lnTo>
                  <a:pt x="656" y="109"/>
                </a:lnTo>
                <a:lnTo>
                  <a:pt x="659" y="81"/>
                </a:lnTo>
                <a:lnTo>
                  <a:pt x="656" y="58"/>
                </a:lnTo>
                <a:lnTo>
                  <a:pt x="650" y="43"/>
                </a:lnTo>
                <a:lnTo>
                  <a:pt x="652" y="32"/>
                </a:lnTo>
                <a:lnTo>
                  <a:pt x="601" y="30"/>
                </a:lnTo>
                <a:lnTo>
                  <a:pt x="555" y="30"/>
                </a:lnTo>
                <a:lnTo>
                  <a:pt x="513" y="28"/>
                </a:lnTo>
                <a:lnTo>
                  <a:pt x="473" y="26"/>
                </a:lnTo>
                <a:lnTo>
                  <a:pt x="436" y="26"/>
                </a:lnTo>
                <a:lnTo>
                  <a:pt x="401" y="24"/>
                </a:lnTo>
                <a:lnTo>
                  <a:pt x="366" y="24"/>
                </a:lnTo>
                <a:lnTo>
                  <a:pt x="333" y="22"/>
                </a:lnTo>
                <a:lnTo>
                  <a:pt x="300" y="21"/>
                </a:lnTo>
                <a:lnTo>
                  <a:pt x="268" y="19"/>
                </a:lnTo>
                <a:lnTo>
                  <a:pt x="235" y="17"/>
                </a:lnTo>
                <a:lnTo>
                  <a:pt x="198" y="15"/>
                </a:lnTo>
                <a:lnTo>
                  <a:pt x="161" y="11"/>
                </a:lnTo>
                <a:lnTo>
                  <a:pt x="121" y="7"/>
                </a:lnTo>
                <a:lnTo>
                  <a:pt x="79" y="4"/>
                </a:lnTo>
                <a:lnTo>
                  <a:pt x="31"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6" name="Freeform 238">
            <a:extLst>
              <a:ext uri="{FF2B5EF4-FFF2-40B4-BE49-F238E27FC236}">
                <a16:creationId xmlns:a16="http://schemas.microsoft.com/office/drawing/2014/main" id="{739C8898-7EB4-7AF6-8EC7-A71B270E1C04}"/>
              </a:ext>
            </a:extLst>
          </p:cNvPr>
          <p:cNvSpPr>
            <a:spLocks/>
          </p:cNvSpPr>
          <p:nvPr/>
        </p:nvSpPr>
        <p:spPr bwMode="auto">
          <a:xfrm>
            <a:off x="5217407" y="3073130"/>
            <a:ext cx="999425" cy="633104"/>
          </a:xfrm>
          <a:custGeom>
            <a:avLst/>
            <a:gdLst>
              <a:gd name="T0" fmla="*/ 2147483647 w 759"/>
              <a:gd name="T1" fmla="*/ 2147483647 h 526"/>
              <a:gd name="T2" fmla="*/ 2147483647 w 759"/>
              <a:gd name="T3" fmla="*/ 2147483647 h 526"/>
              <a:gd name="T4" fmla="*/ 2147483647 w 759"/>
              <a:gd name="T5" fmla="*/ 2147483647 h 526"/>
              <a:gd name="T6" fmla="*/ 2147483647 w 759"/>
              <a:gd name="T7" fmla="*/ 2147483647 h 526"/>
              <a:gd name="T8" fmla="*/ 2147483647 w 759"/>
              <a:gd name="T9" fmla="*/ 2147483647 h 526"/>
              <a:gd name="T10" fmla="*/ 2147483647 w 759"/>
              <a:gd name="T11" fmla="*/ 2147483647 h 526"/>
              <a:gd name="T12" fmla="*/ 2147483647 w 759"/>
              <a:gd name="T13" fmla="*/ 2147483647 h 526"/>
              <a:gd name="T14" fmla="*/ 2147483647 w 759"/>
              <a:gd name="T15" fmla="*/ 2147483647 h 526"/>
              <a:gd name="T16" fmla="*/ 2147483647 w 759"/>
              <a:gd name="T17" fmla="*/ 2147483647 h 526"/>
              <a:gd name="T18" fmla="*/ 2147483647 w 759"/>
              <a:gd name="T19" fmla="*/ 2147483647 h 526"/>
              <a:gd name="T20" fmla="*/ 2147483647 w 759"/>
              <a:gd name="T21" fmla="*/ 2147483647 h 526"/>
              <a:gd name="T22" fmla="*/ 2147483647 w 759"/>
              <a:gd name="T23" fmla="*/ 2147483647 h 526"/>
              <a:gd name="T24" fmla="*/ 2147483647 w 759"/>
              <a:gd name="T25" fmla="*/ 2147483647 h 526"/>
              <a:gd name="T26" fmla="*/ 2147483647 w 759"/>
              <a:gd name="T27" fmla="*/ 2147483647 h 526"/>
              <a:gd name="T28" fmla="*/ 2147483647 w 759"/>
              <a:gd name="T29" fmla="*/ 2147483647 h 526"/>
              <a:gd name="T30" fmla="*/ 2147483647 w 759"/>
              <a:gd name="T31" fmla="*/ 2147483647 h 526"/>
              <a:gd name="T32" fmla="*/ 2147483647 w 759"/>
              <a:gd name="T33" fmla="*/ 2147483647 h 526"/>
              <a:gd name="T34" fmla="*/ 2147483647 w 759"/>
              <a:gd name="T35" fmla="*/ 2147483647 h 526"/>
              <a:gd name="T36" fmla="*/ 2147483647 w 759"/>
              <a:gd name="T37" fmla="*/ 2147483647 h 526"/>
              <a:gd name="T38" fmla="*/ 2147483647 w 759"/>
              <a:gd name="T39" fmla="*/ 2147483647 h 526"/>
              <a:gd name="T40" fmla="*/ 2147483647 w 759"/>
              <a:gd name="T41" fmla="*/ 2147483647 h 526"/>
              <a:gd name="T42" fmla="*/ 2147483647 w 759"/>
              <a:gd name="T43" fmla="*/ 2147483647 h 526"/>
              <a:gd name="T44" fmla="*/ 0 w 759"/>
              <a:gd name="T45" fmla="*/ 2147483647 h 526"/>
              <a:gd name="T46" fmla="*/ 2147483647 w 759"/>
              <a:gd name="T47" fmla="*/ 2147483647 h 526"/>
              <a:gd name="T48" fmla="*/ 2147483647 w 759"/>
              <a:gd name="T49" fmla="*/ 0 h 526"/>
              <a:gd name="T50" fmla="*/ 2147483647 w 759"/>
              <a:gd name="T51" fmla="*/ 2147483647 h 526"/>
              <a:gd name="T52" fmla="*/ 2147483647 w 759"/>
              <a:gd name="T53" fmla="*/ 2147483647 h 526"/>
              <a:gd name="T54" fmla="*/ 2147483647 w 759"/>
              <a:gd name="T55" fmla="*/ 2147483647 h 526"/>
              <a:gd name="T56" fmla="*/ 2147483647 w 759"/>
              <a:gd name="T57" fmla="*/ 2147483647 h 526"/>
              <a:gd name="T58" fmla="*/ 2147483647 w 759"/>
              <a:gd name="T59" fmla="*/ 2147483647 h 526"/>
              <a:gd name="T60" fmla="*/ 2147483647 w 759"/>
              <a:gd name="T61" fmla="*/ 2147483647 h 526"/>
              <a:gd name="T62" fmla="*/ 2147483647 w 759"/>
              <a:gd name="T63" fmla="*/ 2147483647 h 526"/>
              <a:gd name="T64" fmla="*/ 2147483647 w 759"/>
              <a:gd name="T65" fmla="*/ 2147483647 h 526"/>
              <a:gd name="T66" fmla="*/ 2147483647 w 759"/>
              <a:gd name="T67" fmla="*/ 2147483647 h 526"/>
              <a:gd name="T68" fmla="*/ 2147483647 w 759"/>
              <a:gd name="T69" fmla="*/ 2147483647 h 526"/>
              <a:gd name="T70" fmla="*/ 2147483647 w 759"/>
              <a:gd name="T71" fmla="*/ 2147483647 h 526"/>
              <a:gd name="T72" fmla="*/ 2147483647 w 759"/>
              <a:gd name="T73" fmla="*/ 2147483647 h 5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9"/>
              <a:gd name="T112" fmla="*/ 0 h 526"/>
              <a:gd name="T113" fmla="*/ 759 w 759"/>
              <a:gd name="T114" fmla="*/ 526 h 5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9" h="526">
                <a:moveTo>
                  <a:pt x="759" y="389"/>
                </a:moveTo>
                <a:lnTo>
                  <a:pt x="750" y="391"/>
                </a:lnTo>
                <a:lnTo>
                  <a:pt x="750" y="404"/>
                </a:lnTo>
                <a:lnTo>
                  <a:pt x="745" y="413"/>
                </a:lnTo>
                <a:lnTo>
                  <a:pt x="743" y="423"/>
                </a:lnTo>
                <a:lnTo>
                  <a:pt x="752" y="432"/>
                </a:lnTo>
                <a:lnTo>
                  <a:pt x="756" y="440"/>
                </a:lnTo>
                <a:lnTo>
                  <a:pt x="750" y="457"/>
                </a:lnTo>
                <a:lnTo>
                  <a:pt x="743" y="481"/>
                </a:lnTo>
                <a:lnTo>
                  <a:pt x="745" y="511"/>
                </a:lnTo>
                <a:lnTo>
                  <a:pt x="745" y="526"/>
                </a:lnTo>
                <a:lnTo>
                  <a:pt x="735" y="521"/>
                </a:lnTo>
                <a:lnTo>
                  <a:pt x="723" y="507"/>
                </a:lnTo>
                <a:lnTo>
                  <a:pt x="708" y="500"/>
                </a:lnTo>
                <a:lnTo>
                  <a:pt x="701" y="498"/>
                </a:lnTo>
                <a:lnTo>
                  <a:pt x="695" y="494"/>
                </a:lnTo>
                <a:lnTo>
                  <a:pt x="690" y="491"/>
                </a:lnTo>
                <a:lnTo>
                  <a:pt x="684" y="485"/>
                </a:lnTo>
                <a:lnTo>
                  <a:pt x="677" y="481"/>
                </a:lnTo>
                <a:lnTo>
                  <a:pt x="670" y="479"/>
                </a:lnTo>
                <a:lnTo>
                  <a:pt x="660" y="477"/>
                </a:lnTo>
                <a:lnTo>
                  <a:pt x="649" y="481"/>
                </a:lnTo>
                <a:lnTo>
                  <a:pt x="618" y="487"/>
                </a:lnTo>
                <a:lnTo>
                  <a:pt x="596" y="487"/>
                </a:lnTo>
                <a:lnTo>
                  <a:pt x="582" y="483"/>
                </a:lnTo>
                <a:lnTo>
                  <a:pt x="573" y="477"/>
                </a:lnTo>
                <a:lnTo>
                  <a:pt x="565" y="470"/>
                </a:lnTo>
                <a:lnTo>
                  <a:pt x="558" y="462"/>
                </a:lnTo>
                <a:lnTo>
                  <a:pt x="549" y="459"/>
                </a:lnTo>
                <a:lnTo>
                  <a:pt x="534" y="457"/>
                </a:lnTo>
                <a:lnTo>
                  <a:pt x="518" y="457"/>
                </a:lnTo>
                <a:lnTo>
                  <a:pt x="496" y="455"/>
                </a:lnTo>
                <a:lnTo>
                  <a:pt x="474" y="455"/>
                </a:lnTo>
                <a:lnTo>
                  <a:pt x="448" y="453"/>
                </a:lnTo>
                <a:lnTo>
                  <a:pt x="419" y="453"/>
                </a:lnTo>
                <a:lnTo>
                  <a:pt x="388" y="451"/>
                </a:lnTo>
                <a:lnTo>
                  <a:pt x="357" y="449"/>
                </a:lnTo>
                <a:lnTo>
                  <a:pt x="322" y="447"/>
                </a:lnTo>
                <a:lnTo>
                  <a:pt x="285" y="445"/>
                </a:lnTo>
                <a:lnTo>
                  <a:pt x="247" y="444"/>
                </a:lnTo>
                <a:lnTo>
                  <a:pt x="208" y="440"/>
                </a:lnTo>
                <a:lnTo>
                  <a:pt x="168" y="438"/>
                </a:lnTo>
                <a:lnTo>
                  <a:pt x="126" y="434"/>
                </a:lnTo>
                <a:lnTo>
                  <a:pt x="86" y="432"/>
                </a:lnTo>
                <a:lnTo>
                  <a:pt x="42" y="428"/>
                </a:lnTo>
                <a:lnTo>
                  <a:pt x="0" y="425"/>
                </a:lnTo>
                <a:lnTo>
                  <a:pt x="13" y="267"/>
                </a:lnTo>
                <a:lnTo>
                  <a:pt x="24" y="150"/>
                </a:lnTo>
                <a:lnTo>
                  <a:pt x="31" y="64"/>
                </a:lnTo>
                <a:lnTo>
                  <a:pt x="36" y="0"/>
                </a:lnTo>
                <a:lnTo>
                  <a:pt x="99" y="6"/>
                </a:lnTo>
                <a:lnTo>
                  <a:pt x="159" y="9"/>
                </a:lnTo>
                <a:lnTo>
                  <a:pt x="218" y="15"/>
                </a:lnTo>
                <a:lnTo>
                  <a:pt x="274" y="19"/>
                </a:lnTo>
                <a:lnTo>
                  <a:pt x="327" y="21"/>
                </a:lnTo>
                <a:lnTo>
                  <a:pt x="379" y="24"/>
                </a:lnTo>
                <a:lnTo>
                  <a:pt x="428" y="26"/>
                </a:lnTo>
                <a:lnTo>
                  <a:pt x="474" y="28"/>
                </a:lnTo>
                <a:lnTo>
                  <a:pt x="518" y="30"/>
                </a:lnTo>
                <a:lnTo>
                  <a:pt x="558" y="32"/>
                </a:lnTo>
                <a:lnTo>
                  <a:pt x="596" y="34"/>
                </a:lnTo>
                <a:lnTo>
                  <a:pt x="633" y="34"/>
                </a:lnTo>
                <a:lnTo>
                  <a:pt x="666" y="36"/>
                </a:lnTo>
                <a:lnTo>
                  <a:pt x="695" y="36"/>
                </a:lnTo>
                <a:lnTo>
                  <a:pt x="723" y="36"/>
                </a:lnTo>
                <a:lnTo>
                  <a:pt x="746" y="36"/>
                </a:lnTo>
                <a:lnTo>
                  <a:pt x="743" y="54"/>
                </a:lnTo>
                <a:lnTo>
                  <a:pt x="735" y="66"/>
                </a:lnTo>
                <a:lnTo>
                  <a:pt x="726" y="77"/>
                </a:lnTo>
                <a:lnTo>
                  <a:pt x="724" y="92"/>
                </a:lnTo>
                <a:lnTo>
                  <a:pt x="730" y="103"/>
                </a:lnTo>
                <a:lnTo>
                  <a:pt x="741" y="107"/>
                </a:lnTo>
                <a:lnTo>
                  <a:pt x="752" y="113"/>
                </a:lnTo>
                <a:lnTo>
                  <a:pt x="757" y="130"/>
                </a:lnTo>
                <a:lnTo>
                  <a:pt x="759" y="38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7" name="Freeform 244">
            <a:extLst>
              <a:ext uri="{FF2B5EF4-FFF2-40B4-BE49-F238E27FC236}">
                <a16:creationId xmlns:a16="http://schemas.microsoft.com/office/drawing/2014/main" id="{62A8AF13-FB4E-CB95-E44B-E084DD4B0D8D}"/>
              </a:ext>
            </a:extLst>
          </p:cNvPr>
          <p:cNvSpPr>
            <a:spLocks/>
          </p:cNvSpPr>
          <p:nvPr/>
        </p:nvSpPr>
        <p:spPr bwMode="auto">
          <a:xfrm>
            <a:off x="6305257" y="4022784"/>
            <a:ext cx="937733" cy="785369"/>
          </a:xfrm>
          <a:custGeom>
            <a:avLst/>
            <a:gdLst>
              <a:gd name="T0" fmla="*/ 2147483647 w 712"/>
              <a:gd name="T1" fmla="*/ 2147483647 h 649"/>
              <a:gd name="T2" fmla="*/ 2147483647 w 712"/>
              <a:gd name="T3" fmla="*/ 2147483647 h 649"/>
              <a:gd name="T4" fmla="*/ 2147483647 w 712"/>
              <a:gd name="T5" fmla="*/ 2147483647 h 649"/>
              <a:gd name="T6" fmla="*/ 2147483647 w 712"/>
              <a:gd name="T7" fmla="*/ 2147483647 h 649"/>
              <a:gd name="T8" fmla="*/ 2147483647 w 712"/>
              <a:gd name="T9" fmla="*/ 2147483647 h 649"/>
              <a:gd name="T10" fmla="*/ 2147483647 w 712"/>
              <a:gd name="T11" fmla="*/ 2147483647 h 649"/>
              <a:gd name="T12" fmla="*/ 2147483647 w 712"/>
              <a:gd name="T13" fmla="*/ 2147483647 h 649"/>
              <a:gd name="T14" fmla="*/ 2147483647 w 712"/>
              <a:gd name="T15" fmla="*/ 2147483647 h 649"/>
              <a:gd name="T16" fmla="*/ 2147483647 w 712"/>
              <a:gd name="T17" fmla="*/ 2147483647 h 649"/>
              <a:gd name="T18" fmla="*/ 2147483647 w 712"/>
              <a:gd name="T19" fmla="*/ 2147483647 h 649"/>
              <a:gd name="T20" fmla="*/ 2147483647 w 712"/>
              <a:gd name="T21" fmla="*/ 2147483647 h 649"/>
              <a:gd name="T22" fmla="*/ 2147483647 w 712"/>
              <a:gd name="T23" fmla="*/ 0 h 649"/>
              <a:gd name="T24" fmla="*/ 2147483647 w 712"/>
              <a:gd name="T25" fmla="*/ 2147483647 h 649"/>
              <a:gd name="T26" fmla="*/ 2147483647 w 712"/>
              <a:gd name="T27" fmla="*/ 2147483647 h 649"/>
              <a:gd name="T28" fmla="*/ 2147483647 w 712"/>
              <a:gd name="T29" fmla="*/ 2147483647 h 649"/>
              <a:gd name="T30" fmla="*/ 2147483647 w 712"/>
              <a:gd name="T31" fmla="*/ 2147483647 h 649"/>
              <a:gd name="T32" fmla="*/ 2147483647 w 712"/>
              <a:gd name="T33" fmla="*/ 2147483647 h 649"/>
              <a:gd name="T34" fmla="*/ 2147483647 w 712"/>
              <a:gd name="T35" fmla="*/ 2147483647 h 649"/>
              <a:gd name="T36" fmla="*/ 2147483647 w 712"/>
              <a:gd name="T37" fmla="*/ 2147483647 h 649"/>
              <a:gd name="T38" fmla="*/ 2147483647 w 712"/>
              <a:gd name="T39" fmla="*/ 2147483647 h 649"/>
              <a:gd name="T40" fmla="*/ 2147483647 w 712"/>
              <a:gd name="T41" fmla="*/ 2147483647 h 649"/>
              <a:gd name="T42" fmla="*/ 2147483647 w 712"/>
              <a:gd name="T43" fmla="*/ 2147483647 h 649"/>
              <a:gd name="T44" fmla="*/ 2147483647 w 712"/>
              <a:gd name="T45" fmla="*/ 2147483647 h 649"/>
              <a:gd name="T46" fmla="*/ 2147483647 w 712"/>
              <a:gd name="T47" fmla="*/ 2147483647 h 649"/>
              <a:gd name="T48" fmla="*/ 2147483647 w 712"/>
              <a:gd name="T49" fmla="*/ 2147483647 h 649"/>
              <a:gd name="T50" fmla="*/ 2147483647 w 712"/>
              <a:gd name="T51" fmla="*/ 2147483647 h 649"/>
              <a:gd name="T52" fmla="*/ 2147483647 w 712"/>
              <a:gd name="T53" fmla="*/ 2147483647 h 649"/>
              <a:gd name="T54" fmla="*/ 2147483647 w 712"/>
              <a:gd name="T55" fmla="*/ 2147483647 h 649"/>
              <a:gd name="T56" fmla="*/ 2147483647 w 712"/>
              <a:gd name="T57" fmla="*/ 2147483647 h 649"/>
              <a:gd name="T58" fmla="*/ 2147483647 w 712"/>
              <a:gd name="T59" fmla="*/ 2147483647 h 649"/>
              <a:gd name="T60" fmla="*/ 2147483647 w 712"/>
              <a:gd name="T61" fmla="*/ 2147483647 h 649"/>
              <a:gd name="T62" fmla="*/ 2147483647 w 712"/>
              <a:gd name="T63" fmla="*/ 2147483647 h 649"/>
              <a:gd name="T64" fmla="*/ 2147483647 w 712"/>
              <a:gd name="T65" fmla="*/ 2147483647 h 649"/>
              <a:gd name="T66" fmla="*/ 2147483647 w 712"/>
              <a:gd name="T67" fmla="*/ 2147483647 h 649"/>
              <a:gd name="T68" fmla="*/ 2147483647 w 712"/>
              <a:gd name="T69" fmla="*/ 2147483647 h 649"/>
              <a:gd name="T70" fmla="*/ 2147483647 w 712"/>
              <a:gd name="T71" fmla="*/ 2147483647 h 649"/>
              <a:gd name="T72" fmla="*/ 2147483647 w 712"/>
              <a:gd name="T73" fmla="*/ 2147483647 h 649"/>
              <a:gd name="T74" fmla="*/ 2147483647 w 712"/>
              <a:gd name="T75" fmla="*/ 2147483647 h 649"/>
              <a:gd name="T76" fmla="*/ 2147483647 w 712"/>
              <a:gd name="T77" fmla="*/ 2147483647 h 649"/>
              <a:gd name="T78" fmla="*/ 2147483647 w 712"/>
              <a:gd name="T79" fmla="*/ 2147483647 h 649"/>
              <a:gd name="T80" fmla="*/ 2147483647 w 712"/>
              <a:gd name="T81" fmla="*/ 2147483647 h 649"/>
              <a:gd name="T82" fmla="*/ 2147483647 w 712"/>
              <a:gd name="T83" fmla="*/ 2147483647 h 649"/>
              <a:gd name="T84" fmla="*/ 2147483647 w 712"/>
              <a:gd name="T85" fmla="*/ 2147483647 h 649"/>
              <a:gd name="T86" fmla="*/ 2147483647 w 712"/>
              <a:gd name="T87" fmla="*/ 2147483647 h 649"/>
              <a:gd name="T88" fmla="*/ 2147483647 w 712"/>
              <a:gd name="T89" fmla="*/ 2147483647 h 649"/>
              <a:gd name="T90" fmla="*/ 2147483647 w 712"/>
              <a:gd name="T91" fmla="*/ 2147483647 h 649"/>
              <a:gd name="T92" fmla="*/ 2147483647 w 712"/>
              <a:gd name="T93" fmla="*/ 2147483647 h 649"/>
              <a:gd name="T94" fmla="*/ 2147483647 w 712"/>
              <a:gd name="T95" fmla="*/ 2147483647 h 649"/>
              <a:gd name="T96" fmla="*/ 2147483647 w 712"/>
              <a:gd name="T97" fmla="*/ 2147483647 h 649"/>
              <a:gd name="T98" fmla="*/ 2147483647 w 712"/>
              <a:gd name="T99" fmla="*/ 2147483647 h 649"/>
              <a:gd name="T100" fmla="*/ 2147483647 w 712"/>
              <a:gd name="T101" fmla="*/ 2147483647 h 649"/>
              <a:gd name="T102" fmla="*/ 2147483647 w 712"/>
              <a:gd name="T103" fmla="*/ 2147483647 h 649"/>
              <a:gd name="T104" fmla="*/ 2147483647 w 712"/>
              <a:gd name="T105" fmla="*/ 2147483647 h 649"/>
              <a:gd name="T106" fmla="*/ 2147483647 w 712"/>
              <a:gd name="T107" fmla="*/ 2147483647 h 649"/>
              <a:gd name="T108" fmla="*/ 2147483647 w 712"/>
              <a:gd name="T109" fmla="*/ 2147483647 h 649"/>
              <a:gd name="T110" fmla="*/ 2147483647 w 712"/>
              <a:gd name="T111" fmla="*/ 2147483647 h 649"/>
              <a:gd name="T112" fmla="*/ 2147483647 w 712"/>
              <a:gd name="T113" fmla="*/ 2147483647 h 649"/>
              <a:gd name="T114" fmla="*/ 2147483647 w 712"/>
              <a:gd name="T115" fmla="*/ 2147483647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2"/>
              <a:gd name="T175" fmla="*/ 0 h 649"/>
              <a:gd name="T176" fmla="*/ 712 w 712"/>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2" h="649">
                <a:moveTo>
                  <a:pt x="26" y="72"/>
                </a:moveTo>
                <a:lnTo>
                  <a:pt x="22" y="64"/>
                </a:lnTo>
                <a:lnTo>
                  <a:pt x="15" y="59"/>
                </a:lnTo>
                <a:lnTo>
                  <a:pt x="9" y="49"/>
                </a:lnTo>
                <a:lnTo>
                  <a:pt x="7" y="38"/>
                </a:lnTo>
                <a:lnTo>
                  <a:pt x="7" y="30"/>
                </a:lnTo>
                <a:lnTo>
                  <a:pt x="7" y="23"/>
                </a:lnTo>
                <a:lnTo>
                  <a:pt x="4" y="19"/>
                </a:lnTo>
                <a:lnTo>
                  <a:pt x="0" y="15"/>
                </a:lnTo>
                <a:lnTo>
                  <a:pt x="37" y="15"/>
                </a:lnTo>
                <a:lnTo>
                  <a:pt x="75" y="15"/>
                </a:lnTo>
                <a:lnTo>
                  <a:pt x="110" y="15"/>
                </a:lnTo>
                <a:lnTo>
                  <a:pt x="146" y="15"/>
                </a:lnTo>
                <a:lnTo>
                  <a:pt x="179" y="14"/>
                </a:lnTo>
                <a:lnTo>
                  <a:pt x="212" y="12"/>
                </a:lnTo>
                <a:lnTo>
                  <a:pt x="243" y="12"/>
                </a:lnTo>
                <a:lnTo>
                  <a:pt x="274" y="10"/>
                </a:lnTo>
                <a:lnTo>
                  <a:pt x="302" y="8"/>
                </a:lnTo>
                <a:lnTo>
                  <a:pt x="326" y="6"/>
                </a:lnTo>
                <a:lnTo>
                  <a:pt x="350" y="4"/>
                </a:lnTo>
                <a:lnTo>
                  <a:pt x="370" y="4"/>
                </a:lnTo>
                <a:lnTo>
                  <a:pt x="386" y="2"/>
                </a:lnTo>
                <a:lnTo>
                  <a:pt x="401" y="0"/>
                </a:lnTo>
                <a:lnTo>
                  <a:pt x="410" y="0"/>
                </a:lnTo>
                <a:lnTo>
                  <a:pt x="417" y="0"/>
                </a:lnTo>
                <a:lnTo>
                  <a:pt x="423" y="10"/>
                </a:lnTo>
                <a:lnTo>
                  <a:pt x="430" y="17"/>
                </a:lnTo>
                <a:lnTo>
                  <a:pt x="436" y="27"/>
                </a:lnTo>
                <a:lnTo>
                  <a:pt x="441" y="34"/>
                </a:lnTo>
                <a:lnTo>
                  <a:pt x="441" y="74"/>
                </a:lnTo>
                <a:lnTo>
                  <a:pt x="450" y="106"/>
                </a:lnTo>
                <a:lnTo>
                  <a:pt x="463" y="130"/>
                </a:lnTo>
                <a:lnTo>
                  <a:pt x="479" y="149"/>
                </a:lnTo>
                <a:lnTo>
                  <a:pt x="498" y="166"/>
                </a:lnTo>
                <a:lnTo>
                  <a:pt x="512" y="179"/>
                </a:lnTo>
                <a:lnTo>
                  <a:pt x="523" y="194"/>
                </a:lnTo>
                <a:lnTo>
                  <a:pt x="529" y="209"/>
                </a:lnTo>
                <a:lnTo>
                  <a:pt x="527" y="226"/>
                </a:lnTo>
                <a:lnTo>
                  <a:pt x="531" y="237"/>
                </a:lnTo>
                <a:lnTo>
                  <a:pt x="536" y="241"/>
                </a:lnTo>
                <a:lnTo>
                  <a:pt x="547" y="237"/>
                </a:lnTo>
                <a:lnTo>
                  <a:pt x="562" y="232"/>
                </a:lnTo>
                <a:lnTo>
                  <a:pt x="573" y="230"/>
                </a:lnTo>
                <a:lnTo>
                  <a:pt x="582" y="237"/>
                </a:lnTo>
                <a:lnTo>
                  <a:pt x="589" y="252"/>
                </a:lnTo>
                <a:lnTo>
                  <a:pt x="591" y="279"/>
                </a:lnTo>
                <a:lnTo>
                  <a:pt x="584" y="294"/>
                </a:lnTo>
                <a:lnTo>
                  <a:pt x="575" y="307"/>
                </a:lnTo>
                <a:lnTo>
                  <a:pt x="571" y="324"/>
                </a:lnTo>
                <a:lnTo>
                  <a:pt x="576" y="339"/>
                </a:lnTo>
                <a:lnTo>
                  <a:pt x="586" y="350"/>
                </a:lnTo>
                <a:lnTo>
                  <a:pt x="597" y="358"/>
                </a:lnTo>
                <a:lnTo>
                  <a:pt x="608" y="365"/>
                </a:lnTo>
                <a:lnTo>
                  <a:pt x="620" y="369"/>
                </a:lnTo>
                <a:lnTo>
                  <a:pt x="630" y="374"/>
                </a:lnTo>
                <a:lnTo>
                  <a:pt x="639" y="378"/>
                </a:lnTo>
                <a:lnTo>
                  <a:pt x="642" y="384"/>
                </a:lnTo>
                <a:lnTo>
                  <a:pt x="651" y="397"/>
                </a:lnTo>
                <a:lnTo>
                  <a:pt x="662" y="406"/>
                </a:lnTo>
                <a:lnTo>
                  <a:pt x="670" y="418"/>
                </a:lnTo>
                <a:lnTo>
                  <a:pt x="670" y="435"/>
                </a:lnTo>
                <a:lnTo>
                  <a:pt x="672" y="453"/>
                </a:lnTo>
                <a:lnTo>
                  <a:pt x="668" y="457"/>
                </a:lnTo>
                <a:lnTo>
                  <a:pt x="664" y="459"/>
                </a:lnTo>
                <a:lnTo>
                  <a:pt x="664" y="465"/>
                </a:lnTo>
                <a:lnTo>
                  <a:pt x="672" y="478"/>
                </a:lnTo>
                <a:lnTo>
                  <a:pt x="683" y="493"/>
                </a:lnTo>
                <a:lnTo>
                  <a:pt x="694" y="502"/>
                </a:lnTo>
                <a:lnTo>
                  <a:pt x="701" y="495"/>
                </a:lnTo>
                <a:lnTo>
                  <a:pt x="701" y="491"/>
                </a:lnTo>
                <a:lnTo>
                  <a:pt x="701" y="489"/>
                </a:lnTo>
                <a:lnTo>
                  <a:pt x="703" y="495"/>
                </a:lnTo>
                <a:lnTo>
                  <a:pt x="708" y="506"/>
                </a:lnTo>
                <a:lnTo>
                  <a:pt x="708" y="521"/>
                </a:lnTo>
                <a:lnTo>
                  <a:pt x="712" y="538"/>
                </a:lnTo>
                <a:lnTo>
                  <a:pt x="708" y="553"/>
                </a:lnTo>
                <a:lnTo>
                  <a:pt x="686" y="555"/>
                </a:lnTo>
                <a:lnTo>
                  <a:pt x="686" y="561"/>
                </a:lnTo>
                <a:lnTo>
                  <a:pt x="683" y="562"/>
                </a:lnTo>
                <a:lnTo>
                  <a:pt x="677" y="562"/>
                </a:lnTo>
                <a:lnTo>
                  <a:pt x="668" y="562"/>
                </a:lnTo>
                <a:lnTo>
                  <a:pt x="662" y="562"/>
                </a:lnTo>
                <a:lnTo>
                  <a:pt x="668" y="570"/>
                </a:lnTo>
                <a:lnTo>
                  <a:pt x="673" y="579"/>
                </a:lnTo>
                <a:lnTo>
                  <a:pt x="670" y="589"/>
                </a:lnTo>
                <a:lnTo>
                  <a:pt x="664" y="606"/>
                </a:lnTo>
                <a:lnTo>
                  <a:pt x="666" y="623"/>
                </a:lnTo>
                <a:lnTo>
                  <a:pt x="668" y="638"/>
                </a:lnTo>
                <a:lnTo>
                  <a:pt x="661" y="649"/>
                </a:lnTo>
                <a:lnTo>
                  <a:pt x="584" y="649"/>
                </a:lnTo>
                <a:lnTo>
                  <a:pt x="604" y="626"/>
                </a:lnTo>
                <a:lnTo>
                  <a:pt x="615" y="613"/>
                </a:lnTo>
                <a:lnTo>
                  <a:pt x="619" y="606"/>
                </a:lnTo>
                <a:lnTo>
                  <a:pt x="617" y="602"/>
                </a:lnTo>
                <a:lnTo>
                  <a:pt x="613" y="600"/>
                </a:lnTo>
                <a:lnTo>
                  <a:pt x="609" y="598"/>
                </a:lnTo>
                <a:lnTo>
                  <a:pt x="608" y="591"/>
                </a:lnTo>
                <a:lnTo>
                  <a:pt x="611" y="579"/>
                </a:lnTo>
                <a:lnTo>
                  <a:pt x="123" y="585"/>
                </a:lnTo>
                <a:lnTo>
                  <a:pt x="119" y="239"/>
                </a:lnTo>
                <a:lnTo>
                  <a:pt x="117" y="222"/>
                </a:lnTo>
                <a:lnTo>
                  <a:pt x="106" y="211"/>
                </a:lnTo>
                <a:lnTo>
                  <a:pt x="97" y="202"/>
                </a:lnTo>
                <a:lnTo>
                  <a:pt x="91" y="192"/>
                </a:lnTo>
                <a:lnTo>
                  <a:pt x="86" y="179"/>
                </a:lnTo>
                <a:lnTo>
                  <a:pt x="79" y="170"/>
                </a:lnTo>
                <a:lnTo>
                  <a:pt x="71" y="162"/>
                </a:lnTo>
                <a:lnTo>
                  <a:pt x="73" y="155"/>
                </a:lnTo>
                <a:lnTo>
                  <a:pt x="80" y="139"/>
                </a:lnTo>
                <a:lnTo>
                  <a:pt x="82" y="126"/>
                </a:lnTo>
                <a:lnTo>
                  <a:pt x="77" y="119"/>
                </a:lnTo>
                <a:lnTo>
                  <a:pt x="62" y="117"/>
                </a:lnTo>
                <a:lnTo>
                  <a:pt x="51" y="113"/>
                </a:lnTo>
                <a:lnTo>
                  <a:pt x="46" y="104"/>
                </a:lnTo>
                <a:lnTo>
                  <a:pt x="40" y="92"/>
                </a:lnTo>
                <a:lnTo>
                  <a:pt x="31" y="89"/>
                </a:lnTo>
                <a:lnTo>
                  <a:pt x="26" y="7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8" name="Freeform 246">
            <a:extLst>
              <a:ext uri="{FF2B5EF4-FFF2-40B4-BE49-F238E27FC236}">
                <a16:creationId xmlns:a16="http://schemas.microsoft.com/office/drawing/2014/main" id="{44168C6E-FF7D-735C-B3FA-F2CD1A1FDED8}"/>
              </a:ext>
            </a:extLst>
          </p:cNvPr>
          <p:cNvSpPr>
            <a:spLocks/>
          </p:cNvSpPr>
          <p:nvPr/>
        </p:nvSpPr>
        <p:spPr bwMode="auto">
          <a:xfrm>
            <a:off x="6192154" y="3527922"/>
            <a:ext cx="859588" cy="544950"/>
          </a:xfrm>
          <a:custGeom>
            <a:avLst/>
            <a:gdLst>
              <a:gd name="T0" fmla="*/ 2147483647 w 653"/>
              <a:gd name="T1" fmla="*/ 2147483647 h 451"/>
              <a:gd name="T2" fmla="*/ 2147483647 w 653"/>
              <a:gd name="T3" fmla="*/ 2147483647 h 451"/>
              <a:gd name="T4" fmla="*/ 2147483647 w 653"/>
              <a:gd name="T5" fmla="*/ 2147483647 h 451"/>
              <a:gd name="T6" fmla="*/ 2147483647 w 653"/>
              <a:gd name="T7" fmla="*/ 2147483647 h 451"/>
              <a:gd name="T8" fmla="*/ 2147483647 w 653"/>
              <a:gd name="T9" fmla="*/ 2147483647 h 451"/>
              <a:gd name="T10" fmla="*/ 2147483647 w 653"/>
              <a:gd name="T11" fmla="*/ 2147483647 h 451"/>
              <a:gd name="T12" fmla="*/ 2147483647 w 653"/>
              <a:gd name="T13" fmla="*/ 2147483647 h 451"/>
              <a:gd name="T14" fmla="*/ 2147483647 w 653"/>
              <a:gd name="T15" fmla="*/ 2147483647 h 451"/>
              <a:gd name="T16" fmla="*/ 2147483647 w 653"/>
              <a:gd name="T17" fmla="*/ 2147483647 h 451"/>
              <a:gd name="T18" fmla="*/ 2147483647 w 653"/>
              <a:gd name="T19" fmla="*/ 2147483647 h 451"/>
              <a:gd name="T20" fmla="*/ 2147483647 w 653"/>
              <a:gd name="T21" fmla="*/ 2147483647 h 451"/>
              <a:gd name="T22" fmla="*/ 2147483647 w 653"/>
              <a:gd name="T23" fmla="*/ 2147483647 h 451"/>
              <a:gd name="T24" fmla="*/ 2147483647 w 653"/>
              <a:gd name="T25" fmla="*/ 2147483647 h 451"/>
              <a:gd name="T26" fmla="*/ 2147483647 w 653"/>
              <a:gd name="T27" fmla="*/ 2147483647 h 451"/>
              <a:gd name="T28" fmla="*/ 2147483647 w 653"/>
              <a:gd name="T29" fmla="*/ 2147483647 h 451"/>
              <a:gd name="T30" fmla="*/ 2147483647 w 653"/>
              <a:gd name="T31" fmla="*/ 2147483647 h 451"/>
              <a:gd name="T32" fmla="*/ 2147483647 w 653"/>
              <a:gd name="T33" fmla="*/ 2147483647 h 451"/>
              <a:gd name="T34" fmla="*/ 2147483647 w 653"/>
              <a:gd name="T35" fmla="*/ 2147483647 h 451"/>
              <a:gd name="T36" fmla="*/ 2147483647 w 653"/>
              <a:gd name="T37" fmla="*/ 2147483647 h 451"/>
              <a:gd name="T38" fmla="*/ 2147483647 w 653"/>
              <a:gd name="T39" fmla="*/ 2147483647 h 451"/>
              <a:gd name="T40" fmla="*/ 0 w 653"/>
              <a:gd name="T41" fmla="*/ 2147483647 h 451"/>
              <a:gd name="T42" fmla="*/ 2147483647 w 653"/>
              <a:gd name="T43" fmla="*/ 2147483647 h 451"/>
              <a:gd name="T44" fmla="*/ 2147483647 w 653"/>
              <a:gd name="T45" fmla="*/ 2147483647 h 451"/>
              <a:gd name="T46" fmla="*/ 2147483647 w 653"/>
              <a:gd name="T47" fmla="*/ 2147483647 h 451"/>
              <a:gd name="T48" fmla="*/ 2147483647 w 653"/>
              <a:gd name="T49" fmla="*/ 2147483647 h 451"/>
              <a:gd name="T50" fmla="*/ 2147483647 w 653"/>
              <a:gd name="T51" fmla="*/ 2147483647 h 451"/>
              <a:gd name="T52" fmla="*/ 2147483647 w 653"/>
              <a:gd name="T53" fmla="*/ 2147483647 h 451"/>
              <a:gd name="T54" fmla="*/ 2147483647 w 653"/>
              <a:gd name="T55" fmla="*/ 2147483647 h 451"/>
              <a:gd name="T56" fmla="*/ 2147483647 w 653"/>
              <a:gd name="T57" fmla="*/ 2147483647 h 451"/>
              <a:gd name="T58" fmla="*/ 2147483647 w 653"/>
              <a:gd name="T59" fmla="*/ 2147483647 h 451"/>
              <a:gd name="T60" fmla="*/ 2147483647 w 653"/>
              <a:gd name="T61" fmla="*/ 2147483647 h 451"/>
              <a:gd name="T62" fmla="*/ 2147483647 w 653"/>
              <a:gd name="T63" fmla="*/ 2147483647 h 451"/>
              <a:gd name="T64" fmla="*/ 2147483647 w 653"/>
              <a:gd name="T65" fmla="*/ 2147483647 h 451"/>
              <a:gd name="T66" fmla="*/ 2147483647 w 653"/>
              <a:gd name="T67" fmla="*/ 2147483647 h 451"/>
              <a:gd name="T68" fmla="*/ 2147483647 w 653"/>
              <a:gd name="T69" fmla="*/ 2147483647 h 451"/>
              <a:gd name="T70" fmla="*/ 2147483647 w 653"/>
              <a:gd name="T71" fmla="*/ 0 h 451"/>
              <a:gd name="T72" fmla="*/ 2147483647 w 653"/>
              <a:gd name="T73" fmla="*/ 2147483647 h 451"/>
              <a:gd name="T74" fmla="*/ 2147483647 w 653"/>
              <a:gd name="T75" fmla="*/ 2147483647 h 451"/>
              <a:gd name="T76" fmla="*/ 2147483647 w 653"/>
              <a:gd name="T77" fmla="*/ 2147483647 h 451"/>
              <a:gd name="T78" fmla="*/ 2147483647 w 653"/>
              <a:gd name="T79" fmla="*/ 2147483647 h 451"/>
              <a:gd name="T80" fmla="*/ 2147483647 w 653"/>
              <a:gd name="T81" fmla="*/ 2147483647 h 451"/>
              <a:gd name="T82" fmla="*/ 2147483647 w 653"/>
              <a:gd name="T83" fmla="*/ 2147483647 h 451"/>
              <a:gd name="T84" fmla="*/ 2147483647 w 653"/>
              <a:gd name="T85" fmla="*/ 2147483647 h 451"/>
              <a:gd name="T86" fmla="*/ 2147483647 w 653"/>
              <a:gd name="T87" fmla="*/ 2147483647 h 451"/>
              <a:gd name="T88" fmla="*/ 2147483647 w 653"/>
              <a:gd name="T89" fmla="*/ 2147483647 h 451"/>
              <a:gd name="T90" fmla="*/ 2147483647 w 653"/>
              <a:gd name="T91" fmla="*/ 2147483647 h 451"/>
              <a:gd name="T92" fmla="*/ 2147483647 w 653"/>
              <a:gd name="T93" fmla="*/ 2147483647 h 451"/>
              <a:gd name="T94" fmla="*/ 2147483647 w 653"/>
              <a:gd name="T95" fmla="*/ 2147483647 h 451"/>
              <a:gd name="T96" fmla="*/ 2147483647 w 653"/>
              <a:gd name="T97" fmla="*/ 2147483647 h 451"/>
              <a:gd name="T98" fmla="*/ 2147483647 w 653"/>
              <a:gd name="T99" fmla="*/ 2147483647 h 451"/>
              <a:gd name="T100" fmla="*/ 2147483647 w 653"/>
              <a:gd name="T101" fmla="*/ 2147483647 h 451"/>
              <a:gd name="T102" fmla="*/ 2147483647 w 653"/>
              <a:gd name="T103" fmla="*/ 2147483647 h 451"/>
              <a:gd name="T104" fmla="*/ 2147483647 w 653"/>
              <a:gd name="T105" fmla="*/ 2147483647 h 451"/>
              <a:gd name="T106" fmla="*/ 2147483647 w 653"/>
              <a:gd name="T107" fmla="*/ 2147483647 h 451"/>
              <a:gd name="T108" fmla="*/ 2147483647 w 653"/>
              <a:gd name="T109" fmla="*/ 2147483647 h 451"/>
              <a:gd name="T110" fmla="*/ 2147483647 w 653"/>
              <a:gd name="T111" fmla="*/ 2147483647 h 451"/>
              <a:gd name="T112" fmla="*/ 2147483647 w 653"/>
              <a:gd name="T113" fmla="*/ 2147483647 h 451"/>
              <a:gd name="T114" fmla="*/ 2147483647 w 653"/>
              <a:gd name="T115" fmla="*/ 2147483647 h 4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3"/>
              <a:gd name="T175" fmla="*/ 0 h 451"/>
              <a:gd name="T176" fmla="*/ 653 w 653"/>
              <a:gd name="T177" fmla="*/ 451 h 4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3" h="451">
                <a:moveTo>
                  <a:pt x="527" y="445"/>
                </a:moveTo>
                <a:lnTo>
                  <a:pt x="522" y="438"/>
                </a:lnTo>
                <a:lnTo>
                  <a:pt x="516" y="428"/>
                </a:lnTo>
                <a:lnTo>
                  <a:pt x="509" y="421"/>
                </a:lnTo>
                <a:lnTo>
                  <a:pt x="503" y="411"/>
                </a:lnTo>
                <a:lnTo>
                  <a:pt x="496" y="411"/>
                </a:lnTo>
                <a:lnTo>
                  <a:pt x="487" y="411"/>
                </a:lnTo>
                <a:lnTo>
                  <a:pt x="472" y="413"/>
                </a:lnTo>
                <a:lnTo>
                  <a:pt x="456" y="415"/>
                </a:lnTo>
                <a:lnTo>
                  <a:pt x="436" y="415"/>
                </a:lnTo>
                <a:lnTo>
                  <a:pt x="412" y="417"/>
                </a:lnTo>
                <a:lnTo>
                  <a:pt x="388" y="419"/>
                </a:lnTo>
                <a:lnTo>
                  <a:pt x="360" y="421"/>
                </a:lnTo>
                <a:lnTo>
                  <a:pt x="329" y="423"/>
                </a:lnTo>
                <a:lnTo>
                  <a:pt x="298" y="423"/>
                </a:lnTo>
                <a:lnTo>
                  <a:pt x="265" y="425"/>
                </a:lnTo>
                <a:lnTo>
                  <a:pt x="232" y="426"/>
                </a:lnTo>
                <a:lnTo>
                  <a:pt x="196" y="426"/>
                </a:lnTo>
                <a:lnTo>
                  <a:pt x="161" y="426"/>
                </a:lnTo>
                <a:lnTo>
                  <a:pt x="123" y="426"/>
                </a:lnTo>
                <a:lnTo>
                  <a:pt x="86" y="426"/>
                </a:lnTo>
                <a:lnTo>
                  <a:pt x="80" y="421"/>
                </a:lnTo>
                <a:lnTo>
                  <a:pt x="77" y="417"/>
                </a:lnTo>
                <a:lnTo>
                  <a:pt x="75" y="410"/>
                </a:lnTo>
                <a:lnTo>
                  <a:pt x="75" y="402"/>
                </a:lnTo>
                <a:lnTo>
                  <a:pt x="75" y="378"/>
                </a:lnTo>
                <a:lnTo>
                  <a:pt x="71" y="366"/>
                </a:lnTo>
                <a:lnTo>
                  <a:pt x="68" y="359"/>
                </a:lnTo>
                <a:lnTo>
                  <a:pt x="71" y="344"/>
                </a:lnTo>
                <a:lnTo>
                  <a:pt x="66" y="336"/>
                </a:lnTo>
                <a:lnTo>
                  <a:pt x="64" y="323"/>
                </a:lnTo>
                <a:lnTo>
                  <a:pt x="62" y="312"/>
                </a:lnTo>
                <a:lnTo>
                  <a:pt x="55" y="299"/>
                </a:lnTo>
                <a:lnTo>
                  <a:pt x="48" y="284"/>
                </a:lnTo>
                <a:lnTo>
                  <a:pt x="48" y="263"/>
                </a:lnTo>
                <a:lnTo>
                  <a:pt x="44" y="240"/>
                </a:lnTo>
                <a:lnTo>
                  <a:pt x="29" y="214"/>
                </a:lnTo>
                <a:lnTo>
                  <a:pt x="24" y="203"/>
                </a:lnTo>
                <a:lnTo>
                  <a:pt x="20" y="191"/>
                </a:lnTo>
                <a:lnTo>
                  <a:pt x="15" y="175"/>
                </a:lnTo>
                <a:lnTo>
                  <a:pt x="0" y="148"/>
                </a:lnTo>
                <a:lnTo>
                  <a:pt x="2" y="148"/>
                </a:lnTo>
                <a:lnTo>
                  <a:pt x="4" y="146"/>
                </a:lnTo>
                <a:lnTo>
                  <a:pt x="4" y="141"/>
                </a:lnTo>
                <a:lnTo>
                  <a:pt x="4" y="133"/>
                </a:lnTo>
                <a:lnTo>
                  <a:pt x="2" y="103"/>
                </a:lnTo>
                <a:lnTo>
                  <a:pt x="9" y="79"/>
                </a:lnTo>
                <a:lnTo>
                  <a:pt x="15" y="62"/>
                </a:lnTo>
                <a:lnTo>
                  <a:pt x="11" y="54"/>
                </a:lnTo>
                <a:lnTo>
                  <a:pt x="2" y="45"/>
                </a:lnTo>
                <a:lnTo>
                  <a:pt x="4" y="35"/>
                </a:lnTo>
                <a:lnTo>
                  <a:pt x="9" y="26"/>
                </a:lnTo>
                <a:lnTo>
                  <a:pt x="9" y="13"/>
                </a:lnTo>
                <a:lnTo>
                  <a:pt x="18" y="11"/>
                </a:lnTo>
                <a:lnTo>
                  <a:pt x="57" y="11"/>
                </a:lnTo>
                <a:lnTo>
                  <a:pt x="99" y="11"/>
                </a:lnTo>
                <a:lnTo>
                  <a:pt x="139" y="11"/>
                </a:lnTo>
                <a:lnTo>
                  <a:pt x="181" y="9"/>
                </a:lnTo>
                <a:lnTo>
                  <a:pt x="221" y="9"/>
                </a:lnTo>
                <a:lnTo>
                  <a:pt x="263" y="7"/>
                </a:lnTo>
                <a:lnTo>
                  <a:pt x="302" y="7"/>
                </a:lnTo>
                <a:lnTo>
                  <a:pt x="340" y="5"/>
                </a:lnTo>
                <a:lnTo>
                  <a:pt x="375" y="5"/>
                </a:lnTo>
                <a:lnTo>
                  <a:pt x="410" y="4"/>
                </a:lnTo>
                <a:lnTo>
                  <a:pt x="439" y="4"/>
                </a:lnTo>
                <a:lnTo>
                  <a:pt x="467" y="2"/>
                </a:lnTo>
                <a:lnTo>
                  <a:pt x="489" y="2"/>
                </a:lnTo>
                <a:lnTo>
                  <a:pt x="507" y="2"/>
                </a:lnTo>
                <a:lnTo>
                  <a:pt x="522" y="0"/>
                </a:lnTo>
                <a:lnTo>
                  <a:pt x="529" y="0"/>
                </a:lnTo>
                <a:lnTo>
                  <a:pt x="532" y="2"/>
                </a:lnTo>
                <a:lnTo>
                  <a:pt x="534" y="5"/>
                </a:lnTo>
                <a:lnTo>
                  <a:pt x="534" y="11"/>
                </a:lnTo>
                <a:lnTo>
                  <a:pt x="540" y="17"/>
                </a:lnTo>
                <a:lnTo>
                  <a:pt x="549" y="26"/>
                </a:lnTo>
                <a:lnTo>
                  <a:pt x="547" y="35"/>
                </a:lnTo>
                <a:lnTo>
                  <a:pt x="542" y="52"/>
                </a:lnTo>
                <a:lnTo>
                  <a:pt x="543" y="81"/>
                </a:lnTo>
                <a:lnTo>
                  <a:pt x="556" y="105"/>
                </a:lnTo>
                <a:lnTo>
                  <a:pt x="575" y="118"/>
                </a:lnTo>
                <a:lnTo>
                  <a:pt x="589" y="126"/>
                </a:lnTo>
                <a:lnTo>
                  <a:pt x="597" y="133"/>
                </a:lnTo>
                <a:lnTo>
                  <a:pt x="600" y="144"/>
                </a:lnTo>
                <a:lnTo>
                  <a:pt x="608" y="152"/>
                </a:lnTo>
                <a:lnTo>
                  <a:pt x="613" y="158"/>
                </a:lnTo>
                <a:lnTo>
                  <a:pt x="617" y="161"/>
                </a:lnTo>
                <a:lnTo>
                  <a:pt x="628" y="175"/>
                </a:lnTo>
                <a:lnTo>
                  <a:pt x="644" y="184"/>
                </a:lnTo>
                <a:lnTo>
                  <a:pt x="653" y="199"/>
                </a:lnTo>
                <a:lnTo>
                  <a:pt x="650" y="225"/>
                </a:lnTo>
                <a:lnTo>
                  <a:pt x="639" y="248"/>
                </a:lnTo>
                <a:lnTo>
                  <a:pt x="635" y="263"/>
                </a:lnTo>
                <a:lnTo>
                  <a:pt x="628" y="274"/>
                </a:lnTo>
                <a:lnTo>
                  <a:pt x="613" y="278"/>
                </a:lnTo>
                <a:lnTo>
                  <a:pt x="584" y="289"/>
                </a:lnTo>
                <a:lnTo>
                  <a:pt x="567" y="300"/>
                </a:lnTo>
                <a:lnTo>
                  <a:pt x="562" y="314"/>
                </a:lnTo>
                <a:lnTo>
                  <a:pt x="565" y="327"/>
                </a:lnTo>
                <a:lnTo>
                  <a:pt x="569" y="340"/>
                </a:lnTo>
                <a:lnTo>
                  <a:pt x="575" y="351"/>
                </a:lnTo>
                <a:lnTo>
                  <a:pt x="575" y="363"/>
                </a:lnTo>
                <a:lnTo>
                  <a:pt x="567" y="370"/>
                </a:lnTo>
                <a:lnTo>
                  <a:pt x="564" y="376"/>
                </a:lnTo>
                <a:lnTo>
                  <a:pt x="565" y="383"/>
                </a:lnTo>
                <a:lnTo>
                  <a:pt x="564" y="393"/>
                </a:lnTo>
                <a:lnTo>
                  <a:pt x="554" y="406"/>
                </a:lnTo>
                <a:lnTo>
                  <a:pt x="536" y="413"/>
                </a:lnTo>
                <a:lnTo>
                  <a:pt x="532" y="423"/>
                </a:lnTo>
                <a:lnTo>
                  <a:pt x="536" y="434"/>
                </a:lnTo>
                <a:lnTo>
                  <a:pt x="536" y="441"/>
                </a:lnTo>
                <a:lnTo>
                  <a:pt x="534" y="449"/>
                </a:lnTo>
                <a:lnTo>
                  <a:pt x="532" y="451"/>
                </a:lnTo>
                <a:lnTo>
                  <a:pt x="529" y="449"/>
                </a:lnTo>
                <a:lnTo>
                  <a:pt x="527" y="445"/>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29" name="Freeform 248">
            <a:extLst>
              <a:ext uri="{FF2B5EF4-FFF2-40B4-BE49-F238E27FC236}">
                <a16:creationId xmlns:a16="http://schemas.microsoft.com/office/drawing/2014/main" id="{217F9601-F62B-46CE-6919-A0688EE8F28B}"/>
              </a:ext>
            </a:extLst>
          </p:cNvPr>
          <p:cNvSpPr>
            <a:spLocks/>
          </p:cNvSpPr>
          <p:nvPr/>
        </p:nvSpPr>
        <p:spPr bwMode="auto">
          <a:xfrm>
            <a:off x="6120178" y="2548215"/>
            <a:ext cx="913055" cy="991728"/>
          </a:xfrm>
          <a:custGeom>
            <a:avLst/>
            <a:gdLst>
              <a:gd name="T0" fmla="*/ 2147483647 w 694"/>
              <a:gd name="T1" fmla="*/ 2147483647 h 821"/>
              <a:gd name="T2" fmla="*/ 2147483647 w 694"/>
              <a:gd name="T3" fmla="*/ 2147483647 h 821"/>
              <a:gd name="T4" fmla="*/ 2147483647 w 694"/>
              <a:gd name="T5" fmla="*/ 2147483647 h 821"/>
              <a:gd name="T6" fmla="*/ 2147483647 w 694"/>
              <a:gd name="T7" fmla="*/ 2147483647 h 821"/>
              <a:gd name="T8" fmla="*/ 2147483647 w 694"/>
              <a:gd name="T9" fmla="*/ 2147483647 h 821"/>
              <a:gd name="T10" fmla="*/ 2147483647 w 694"/>
              <a:gd name="T11" fmla="*/ 2147483647 h 821"/>
              <a:gd name="T12" fmla="*/ 2147483647 w 694"/>
              <a:gd name="T13" fmla="*/ 2147483647 h 821"/>
              <a:gd name="T14" fmla="*/ 2147483647 w 694"/>
              <a:gd name="T15" fmla="*/ 2147483647 h 821"/>
              <a:gd name="T16" fmla="*/ 2147483647 w 694"/>
              <a:gd name="T17" fmla="*/ 2147483647 h 821"/>
              <a:gd name="T18" fmla="*/ 2147483647 w 694"/>
              <a:gd name="T19" fmla="*/ 2147483647 h 821"/>
              <a:gd name="T20" fmla="*/ 2147483647 w 694"/>
              <a:gd name="T21" fmla="*/ 2147483647 h 821"/>
              <a:gd name="T22" fmla="*/ 2147483647 w 694"/>
              <a:gd name="T23" fmla="*/ 2147483647 h 821"/>
              <a:gd name="T24" fmla="*/ 2147483647 w 694"/>
              <a:gd name="T25" fmla="*/ 2147483647 h 821"/>
              <a:gd name="T26" fmla="*/ 2147483647 w 694"/>
              <a:gd name="T27" fmla="*/ 2147483647 h 821"/>
              <a:gd name="T28" fmla="*/ 2147483647 w 694"/>
              <a:gd name="T29" fmla="*/ 2147483647 h 821"/>
              <a:gd name="T30" fmla="*/ 2147483647 w 694"/>
              <a:gd name="T31" fmla="*/ 2147483647 h 821"/>
              <a:gd name="T32" fmla="*/ 2147483647 w 694"/>
              <a:gd name="T33" fmla="*/ 2147483647 h 821"/>
              <a:gd name="T34" fmla="*/ 2147483647 w 694"/>
              <a:gd name="T35" fmla="*/ 2147483647 h 821"/>
              <a:gd name="T36" fmla="*/ 2147483647 w 694"/>
              <a:gd name="T37" fmla="*/ 2147483647 h 821"/>
              <a:gd name="T38" fmla="*/ 2147483647 w 694"/>
              <a:gd name="T39" fmla="*/ 2147483647 h 821"/>
              <a:gd name="T40" fmla="*/ 2147483647 w 694"/>
              <a:gd name="T41" fmla="*/ 2147483647 h 821"/>
              <a:gd name="T42" fmla="*/ 2147483647 w 694"/>
              <a:gd name="T43" fmla="*/ 2147483647 h 821"/>
              <a:gd name="T44" fmla="*/ 2147483647 w 694"/>
              <a:gd name="T45" fmla="*/ 2147483647 h 821"/>
              <a:gd name="T46" fmla="*/ 2147483647 w 694"/>
              <a:gd name="T47" fmla="*/ 2147483647 h 821"/>
              <a:gd name="T48" fmla="*/ 2147483647 w 694"/>
              <a:gd name="T49" fmla="*/ 2147483647 h 821"/>
              <a:gd name="T50" fmla="*/ 2147483647 w 694"/>
              <a:gd name="T51" fmla="*/ 2147483647 h 821"/>
              <a:gd name="T52" fmla="*/ 2147483647 w 694"/>
              <a:gd name="T53" fmla="*/ 2147483647 h 821"/>
              <a:gd name="T54" fmla="*/ 2147483647 w 694"/>
              <a:gd name="T55" fmla="*/ 2147483647 h 821"/>
              <a:gd name="T56" fmla="*/ 2147483647 w 694"/>
              <a:gd name="T57" fmla="*/ 2147483647 h 821"/>
              <a:gd name="T58" fmla="*/ 2147483647 w 694"/>
              <a:gd name="T59" fmla="*/ 2147483647 h 821"/>
              <a:gd name="T60" fmla="*/ 2147483647 w 694"/>
              <a:gd name="T61" fmla="*/ 2147483647 h 821"/>
              <a:gd name="T62" fmla="*/ 2147483647 w 694"/>
              <a:gd name="T63" fmla="*/ 2147483647 h 821"/>
              <a:gd name="T64" fmla="*/ 2147483647 w 694"/>
              <a:gd name="T65" fmla="*/ 2147483647 h 821"/>
              <a:gd name="T66" fmla="*/ 2147483647 w 694"/>
              <a:gd name="T67" fmla="*/ 2147483647 h 821"/>
              <a:gd name="T68" fmla="*/ 2147483647 w 694"/>
              <a:gd name="T69" fmla="*/ 2147483647 h 821"/>
              <a:gd name="T70" fmla="*/ 2147483647 w 694"/>
              <a:gd name="T71" fmla="*/ 2147483647 h 821"/>
              <a:gd name="T72" fmla="*/ 2147483647 w 694"/>
              <a:gd name="T73" fmla="*/ 2147483647 h 821"/>
              <a:gd name="T74" fmla="*/ 2147483647 w 694"/>
              <a:gd name="T75" fmla="*/ 2147483647 h 821"/>
              <a:gd name="T76" fmla="*/ 2147483647 w 694"/>
              <a:gd name="T77" fmla="*/ 2147483647 h 821"/>
              <a:gd name="T78" fmla="*/ 2147483647 w 694"/>
              <a:gd name="T79" fmla="*/ 2147483647 h 821"/>
              <a:gd name="T80" fmla="*/ 2147483647 w 694"/>
              <a:gd name="T81" fmla="*/ 2147483647 h 821"/>
              <a:gd name="T82" fmla="*/ 2147483647 w 694"/>
              <a:gd name="T83" fmla="*/ 2147483647 h 821"/>
              <a:gd name="T84" fmla="*/ 2147483647 w 694"/>
              <a:gd name="T85" fmla="*/ 2147483647 h 821"/>
              <a:gd name="T86" fmla="*/ 2147483647 w 694"/>
              <a:gd name="T87" fmla="*/ 2147483647 h 821"/>
              <a:gd name="T88" fmla="*/ 2147483647 w 694"/>
              <a:gd name="T89" fmla="*/ 2147483647 h 821"/>
              <a:gd name="T90" fmla="*/ 2147483647 w 694"/>
              <a:gd name="T91" fmla="*/ 2147483647 h 821"/>
              <a:gd name="T92" fmla="*/ 0 w 694"/>
              <a:gd name="T93" fmla="*/ 2147483647 h 821"/>
              <a:gd name="T94" fmla="*/ 2147483647 w 694"/>
              <a:gd name="T95" fmla="*/ 2147483647 h 821"/>
              <a:gd name="T96" fmla="*/ 2147483647 w 694"/>
              <a:gd name="T97" fmla="*/ 2147483647 h 821"/>
              <a:gd name="T98" fmla="*/ 2147483647 w 694"/>
              <a:gd name="T99" fmla="*/ 2147483647 h 821"/>
              <a:gd name="T100" fmla="*/ 2147483647 w 694"/>
              <a:gd name="T101" fmla="*/ 2147483647 h 821"/>
              <a:gd name="T102" fmla="*/ 2147483647 w 694"/>
              <a:gd name="T103" fmla="*/ 2147483647 h 821"/>
              <a:gd name="T104" fmla="*/ 2147483647 w 694"/>
              <a:gd name="T105" fmla="*/ 2147483647 h 821"/>
              <a:gd name="T106" fmla="*/ 2147483647 w 694"/>
              <a:gd name="T107" fmla="*/ 2147483647 h 821"/>
              <a:gd name="T108" fmla="*/ 2147483647 w 694"/>
              <a:gd name="T109" fmla="*/ 2147483647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94"/>
              <a:gd name="T166" fmla="*/ 0 h 821"/>
              <a:gd name="T167" fmla="*/ 694 w 694"/>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94" h="821">
                <a:moveTo>
                  <a:pt x="73" y="821"/>
                </a:moveTo>
                <a:lnTo>
                  <a:pt x="112" y="821"/>
                </a:lnTo>
                <a:lnTo>
                  <a:pt x="154" y="821"/>
                </a:lnTo>
                <a:lnTo>
                  <a:pt x="194" y="821"/>
                </a:lnTo>
                <a:lnTo>
                  <a:pt x="236" y="819"/>
                </a:lnTo>
                <a:lnTo>
                  <a:pt x="276" y="819"/>
                </a:lnTo>
                <a:lnTo>
                  <a:pt x="318" y="817"/>
                </a:lnTo>
                <a:lnTo>
                  <a:pt x="357" y="817"/>
                </a:lnTo>
                <a:lnTo>
                  <a:pt x="395" y="815"/>
                </a:lnTo>
                <a:lnTo>
                  <a:pt x="430" y="815"/>
                </a:lnTo>
                <a:lnTo>
                  <a:pt x="465" y="814"/>
                </a:lnTo>
                <a:lnTo>
                  <a:pt x="494" y="814"/>
                </a:lnTo>
                <a:lnTo>
                  <a:pt x="522" y="812"/>
                </a:lnTo>
                <a:lnTo>
                  <a:pt x="544" y="812"/>
                </a:lnTo>
                <a:lnTo>
                  <a:pt x="562" y="812"/>
                </a:lnTo>
                <a:lnTo>
                  <a:pt x="577" y="810"/>
                </a:lnTo>
                <a:lnTo>
                  <a:pt x="584" y="810"/>
                </a:lnTo>
                <a:lnTo>
                  <a:pt x="580" y="780"/>
                </a:lnTo>
                <a:lnTo>
                  <a:pt x="575" y="759"/>
                </a:lnTo>
                <a:lnTo>
                  <a:pt x="564" y="744"/>
                </a:lnTo>
                <a:lnTo>
                  <a:pt x="551" y="736"/>
                </a:lnTo>
                <a:lnTo>
                  <a:pt x="540" y="729"/>
                </a:lnTo>
                <a:lnTo>
                  <a:pt x="529" y="723"/>
                </a:lnTo>
                <a:lnTo>
                  <a:pt x="522" y="716"/>
                </a:lnTo>
                <a:lnTo>
                  <a:pt x="518" y="703"/>
                </a:lnTo>
                <a:lnTo>
                  <a:pt x="516" y="693"/>
                </a:lnTo>
                <a:lnTo>
                  <a:pt x="507" y="686"/>
                </a:lnTo>
                <a:lnTo>
                  <a:pt x="494" y="678"/>
                </a:lnTo>
                <a:lnTo>
                  <a:pt x="480" y="671"/>
                </a:lnTo>
                <a:lnTo>
                  <a:pt x="465" y="663"/>
                </a:lnTo>
                <a:lnTo>
                  <a:pt x="450" y="657"/>
                </a:lnTo>
                <a:lnTo>
                  <a:pt x="439" y="650"/>
                </a:lnTo>
                <a:lnTo>
                  <a:pt x="434" y="641"/>
                </a:lnTo>
                <a:lnTo>
                  <a:pt x="428" y="637"/>
                </a:lnTo>
                <a:lnTo>
                  <a:pt x="425" y="631"/>
                </a:lnTo>
                <a:lnTo>
                  <a:pt x="423" y="627"/>
                </a:lnTo>
                <a:lnTo>
                  <a:pt x="426" y="622"/>
                </a:lnTo>
                <a:lnTo>
                  <a:pt x="425" y="594"/>
                </a:lnTo>
                <a:lnTo>
                  <a:pt x="425" y="567"/>
                </a:lnTo>
                <a:lnTo>
                  <a:pt x="428" y="548"/>
                </a:lnTo>
                <a:lnTo>
                  <a:pt x="434" y="539"/>
                </a:lnTo>
                <a:lnTo>
                  <a:pt x="437" y="535"/>
                </a:lnTo>
                <a:lnTo>
                  <a:pt x="436" y="532"/>
                </a:lnTo>
                <a:lnTo>
                  <a:pt x="430" y="528"/>
                </a:lnTo>
                <a:lnTo>
                  <a:pt x="423" y="522"/>
                </a:lnTo>
                <a:lnTo>
                  <a:pt x="415" y="517"/>
                </a:lnTo>
                <a:lnTo>
                  <a:pt x="410" y="511"/>
                </a:lnTo>
                <a:lnTo>
                  <a:pt x="408" y="505"/>
                </a:lnTo>
                <a:lnTo>
                  <a:pt x="412" y="498"/>
                </a:lnTo>
                <a:lnTo>
                  <a:pt x="421" y="485"/>
                </a:lnTo>
                <a:lnTo>
                  <a:pt x="432" y="470"/>
                </a:lnTo>
                <a:lnTo>
                  <a:pt x="445" y="456"/>
                </a:lnTo>
                <a:lnTo>
                  <a:pt x="461" y="443"/>
                </a:lnTo>
                <a:lnTo>
                  <a:pt x="459" y="364"/>
                </a:lnTo>
                <a:lnTo>
                  <a:pt x="467" y="353"/>
                </a:lnTo>
                <a:lnTo>
                  <a:pt x="478" y="342"/>
                </a:lnTo>
                <a:lnTo>
                  <a:pt x="489" y="330"/>
                </a:lnTo>
                <a:lnTo>
                  <a:pt x="496" y="325"/>
                </a:lnTo>
                <a:lnTo>
                  <a:pt x="507" y="317"/>
                </a:lnTo>
                <a:lnTo>
                  <a:pt x="512" y="310"/>
                </a:lnTo>
                <a:lnTo>
                  <a:pt x="514" y="304"/>
                </a:lnTo>
                <a:lnTo>
                  <a:pt x="518" y="302"/>
                </a:lnTo>
                <a:lnTo>
                  <a:pt x="525" y="297"/>
                </a:lnTo>
                <a:lnTo>
                  <a:pt x="534" y="287"/>
                </a:lnTo>
                <a:lnTo>
                  <a:pt x="545" y="274"/>
                </a:lnTo>
                <a:lnTo>
                  <a:pt x="556" y="261"/>
                </a:lnTo>
                <a:lnTo>
                  <a:pt x="571" y="244"/>
                </a:lnTo>
                <a:lnTo>
                  <a:pt x="587" y="227"/>
                </a:lnTo>
                <a:lnTo>
                  <a:pt x="606" y="208"/>
                </a:lnTo>
                <a:lnTo>
                  <a:pt x="630" y="189"/>
                </a:lnTo>
                <a:lnTo>
                  <a:pt x="642" y="184"/>
                </a:lnTo>
                <a:lnTo>
                  <a:pt x="655" y="176"/>
                </a:lnTo>
                <a:lnTo>
                  <a:pt x="664" y="169"/>
                </a:lnTo>
                <a:lnTo>
                  <a:pt x="674" y="163"/>
                </a:lnTo>
                <a:lnTo>
                  <a:pt x="681" y="159"/>
                </a:lnTo>
                <a:lnTo>
                  <a:pt x="686" y="154"/>
                </a:lnTo>
                <a:lnTo>
                  <a:pt x="690" y="152"/>
                </a:lnTo>
                <a:lnTo>
                  <a:pt x="694" y="152"/>
                </a:lnTo>
                <a:lnTo>
                  <a:pt x="686" y="150"/>
                </a:lnTo>
                <a:lnTo>
                  <a:pt x="679" y="148"/>
                </a:lnTo>
                <a:lnTo>
                  <a:pt x="674" y="148"/>
                </a:lnTo>
                <a:lnTo>
                  <a:pt x="670" y="150"/>
                </a:lnTo>
                <a:lnTo>
                  <a:pt x="661" y="144"/>
                </a:lnTo>
                <a:lnTo>
                  <a:pt x="650" y="141"/>
                </a:lnTo>
                <a:lnTo>
                  <a:pt x="637" y="141"/>
                </a:lnTo>
                <a:lnTo>
                  <a:pt x="624" y="141"/>
                </a:lnTo>
                <a:lnTo>
                  <a:pt x="611" y="141"/>
                </a:lnTo>
                <a:lnTo>
                  <a:pt x="600" y="141"/>
                </a:lnTo>
                <a:lnTo>
                  <a:pt x="589" y="137"/>
                </a:lnTo>
                <a:lnTo>
                  <a:pt x="580" y="129"/>
                </a:lnTo>
                <a:lnTo>
                  <a:pt x="573" y="127"/>
                </a:lnTo>
                <a:lnTo>
                  <a:pt x="567" y="129"/>
                </a:lnTo>
                <a:lnTo>
                  <a:pt x="560" y="135"/>
                </a:lnTo>
                <a:lnTo>
                  <a:pt x="553" y="142"/>
                </a:lnTo>
                <a:lnTo>
                  <a:pt x="545" y="148"/>
                </a:lnTo>
                <a:lnTo>
                  <a:pt x="534" y="152"/>
                </a:lnTo>
                <a:lnTo>
                  <a:pt x="522" y="148"/>
                </a:lnTo>
                <a:lnTo>
                  <a:pt x="507" y="139"/>
                </a:lnTo>
                <a:lnTo>
                  <a:pt x="489" y="126"/>
                </a:lnTo>
                <a:lnTo>
                  <a:pt x="472" y="116"/>
                </a:lnTo>
                <a:lnTo>
                  <a:pt x="459" y="112"/>
                </a:lnTo>
                <a:lnTo>
                  <a:pt x="454" y="118"/>
                </a:lnTo>
                <a:lnTo>
                  <a:pt x="452" y="129"/>
                </a:lnTo>
                <a:lnTo>
                  <a:pt x="439" y="127"/>
                </a:lnTo>
                <a:lnTo>
                  <a:pt x="432" y="118"/>
                </a:lnTo>
                <a:lnTo>
                  <a:pt x="425" y="111"/>
                </a:lnTo>
                <a:lnTo>
                  <a:pt x="412" y="109"/>
                </a:lnTo>
                <a:lnTo>
                  <a:pt x="397" y="107"/>
                </a:lnTo>
                <a:lnTo>
                  <a:pt x="388" y="105"/>
                </a:lnTo>
                <a:lnTo>
                  <a:pt x="384" y="101"/>
                </a:lnTo>
                <a:lnTo>
                  <a:pt x="381" y="94"/>
                </a:lnTo>
                <a:lnTo>
                  <a:pt x="377" y="88"/>
                </a:lnTo>
                <a:lnTo>
                  <a:pt x="372" y="84"/>
                </a:lnTo>
                <a:lnTo>
                  <a:pt x="362" y="86"/>
                </a:lnTo>
                <a:lnTo>
                  <a:pt x="351" y="88"/>
                </a:lnTo>
                <a:lnTo>
                  <a:pt x="340" y="90"/>
                </a:lnTo>
                <a:lnTo>
                  <a:pt x="329" y="94"/>
                </a:lnTo>
                <a:lnTo>
                  <a:pt x="320" y="95"/>
                </a:lnTo>
                <a:lnTo>
                  <a:pt x="313" y="95"/>
                </a:lnTo>
                <a:lnTo>
                  <a:pt x="307" y="94"/>
                </a:lnTo>
                <a:lnTo>
                  <a:pt x="300" y="84"/>
                </a:lnTo>
                <a:lnTo>
                  <a:pt x="293" y="75"/>
                </a:lnTo>
                <a:lnTo>
                  <a:pt x="280" y="79"/>
                </a:lnTo>
                <a:lnTo>
                  <a:pt x="275" y="79"/>
                </a:lnTo>
                <a:lnTo>
                  <a:pt x="267" y="73"/>
                </a:lnTo>
                <a:lnTo>
                  <a:pt x="256" y="69"/>
                </a:lnTo>
                <a:lnTo>
                  <a:pt x="236" y="69"/>
                </a:lnTo>
                <a:lnTo>
                  <a:pt x="227" y="58"/>
                </a:lnTo>
                <a:lnTo>
                  <a:pt x="225" y="33"/>
                </a:lnTo>
                <a:lnTo>
                  <a:pt x="218" y="9"/>
                </a:lnTo>
                <a:lnTo>
                  <a:pt x="201" y="0"/>
                </a:lnTo>
                <a:lnTo>
                  <a:pt x="201" y="30"/>
                </a:lnTo>
                <a:lnTo>
                  <a:pt x="178" y="30"/>
                </a:lnTo>
                <a:lnTo>
                  <a:pt x="150" y="30"/>
                </a:lnTo>
                <a:lnTo>
                  <a:pt x="121" y="30"/>
                </a:lnTo>
                <a:lnTo>
                  <a:pt x="92" y="28"/>
                </a:lnTo>
                <a:lnTo>
                  <a:pt x="64" y="28"/>
                </a:lnTo>
                <a:lnTo>
                  <a:pt x="38" y="28"/>
                </a:lnTo>
                <a:lnTo>
                  <a:pt x="17" y="28"/>
                </a:lnTo>
                <a:lnTo>
                  <a:pt x="2" y="28"/>
                </a:lnTo>
                <a:lnTo>
                  <a:pt x="0" y="39"/>
                </a:lnTo>
                <a:lnTo>
                  <a:pt x="6" y="54"/>
                </a:lnTo>
                <a:lnTo>
                  <a:pt x="9" y="77"/>
                </a:lnTo>
                <a:lnTo>
                  <a:pt x="6" y="105"/>
                </a:lnTo>
                <a:lnTo>
                  <a:pt x="9" y="144"/>
                </a:lnTo>
                <a:lnTo>
                  <a:pt x="13" y="161"/>
                </a:lnTo>
                <a:lnTo>
                  <a:pt x="17" y="169"/>
                </a:lnTo>
                <a:lnTo>
                  <a:pt x="15" y="184"/>
                </a:lnTo>
                <a:lnTo>
                  <a:pt x="27" y="214"/>
                </a:lnTo>
                <a:lnTo>
                  <a:pt x="33" y="248"/>
                </a:lnTo>
                <a:lnTo>
                  <a:pt x="33" y="289"/>
                </a:lnTo>
                <a:lnTo>
                  <a:pt x="35" y="345"/>
                </a:lnTo>
                <a:lnTo>
                  <a:pt x="38" y="377"/>
                </a:lnTo>
                <a:lnTo>
                  <a:pt x="48" y="391"/>
                </a:lnTo>
                <a:lnTo>
                  <a:pt x="57" y="413"/>
                </a:lnTo>
                <a:lnTo>
                  <a:pt x="60" y="468"/>
                </a:lnTo>
                <a:lnTo>
                  <a:pt x="57" y="486"/>
                </a:lnTo>
                <a:lnTo>
                  <a:pt x="49" y="498"/>
                </a:lnTo>
                <a:lnTo>
                  <a:pt x="40" y="509"/>
                </a:lnTo>
                <a:lnTo>
                  <a:pt x="38" y="524"/>
                </a:lnTo>
                <a:lnTo>
                  <a:pt x="44" y="535"/>
                </a:lnTo>
                <a:lnTo>
                  <a:pt x="55" y="539"/>
                </a:lnTo>
                <a:lnTo>
                  <a:pt x="66" y="545"/>
                </a:lnTo>
                <a:lnTo>
                  <a:pt x="71" y="562"/>
                </a:lnTo>
                <a:lnTo>
                  <a:pt x="73" y="821"/>
                </a:lnTo>
                <a:close/>
              </a:path>
            </a:pathLst>
          </a:custGeom>
          <a:solidFill>
            <a:srgbClr val="0BA94C"/>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0" name="Freeform 258">
            <a:extLst>
              <a:ext uri="{FF2B5EF4-FFF2-40B4-BE49-F238E27FC236}">
                <a16:creationId xmlns:a16="http://schemas.microsoft.com/office/drawing/2014/main" id="{2E40813C-782A-C902-C3B7-6757803785E9}"/>
              </a:ext>
            </a:extLst>
          </p:cNvPr>
          <p:cNvSpPr>
            <a:spLocks/>
          </p:cNvSpPr>
          <p:nvPr/>
        </p:nvSpPr>
        <p:spPr bwMode="auto">
          <a:xfrm>
            <a:off x="5188616" y="3584020"/>
            <a:ext cx="1176278" cy="564984"/>
          </a:xfrm>
          <a:custGeom>
            <a:avLst/>
            <a:gdLst>
              <a:gd name="T0" fmla="*/ 2147483647 w 893"/>
              <a:gd name="T1" fmla="*/ 2147483647 h 468"/>
              <a:gd name="T2" fmla="*/ 2147483647 w 893"/>
              <a:gd name="T3" fmla="*/ 2147483647 h 468"/>
              <a:gd name="T4" fmla="*/ 2147483647 w 893"/>
              <a:gd name="T5" fmla="*/ 2147483647 h 468"/>
              <a:gd name="T6" fmla="*/ 2147483647 w 893"/>
              <a:gd name="T7" fmla="*/ 2147483647 h 468"/>
              <a:gd name="T8" fmla="*/ 2147483647 w 893"/>
              <a:gd name="T9" fmla="*/ 2147483647 h 468"/>
              <a:gd name="T10" fmla="*/ 2147483647 w 893"/>
              <a:gd name="T11" fmla="*/ 0 h 468"/>
              <a:gd name="T12" fmla="*/ 2147483647 w 893"/>
              <a:gd name="T13" fmla="*/ 2147483647 h 468"/>
              <a:gd name="T14" fmla="*/ 2147483647 w 893"/>
              <a:gd name="T15" fmla="*/ 2147483647 h 468"/>
              <a:gd name="T16" fmla="*/ 2147483647 w 893"/>
              <a:gd name="T17" fmla="*/ 2147483647 h 468"/>
              <a:gd name="T18" fmla="*/ 2147483647 w 893"/>
              <a:gd name="T19" fmla="*/ 2147483647 h 468"/>
              <a:gd name="T20" fmla="*/ 2147483647 w 893"/>
              <a:gd name="T21" fmla="*/ 2147483647 h 468"/>
              <a:gd name="T22" fmla="*/ 2147483647 w 893"/>
              <a:gd name="T23" fmla="*/ 2147483647 h 468"/>
              <a:gd name="T24" fmla="*/ 2147483647 w 893"/>
              <a:gd name="T25" fmla="*/ 2147483647 h 468"/>
              <a:gd name="T26" fmla="*/ 2147483647 w 893"/>
              <a:gd name="T27" fmla="*/ 2147483647 h 468"/>
              <a:gd name="T28" fmla="*/ 2147483647 w 893"/>
              <a:gd name="T29" fmla="*/ 2147483647 h 468"/>
              <a:gd name="T30" fmla="*/ 2147483647 w 893"/>
              <a:gd name="T31" fmla="*/ 2147483647 h 468"/>
              <a:gd name="T32" fmla="*/ 2147483647 w 893"/>
              <a:gd name="T33" fmla="*/ 2147483647 h 468"/>
              <a:gd name="T34" fmla="*/ 2147483647 w 893"/>
              <a:gd name="T35" fmla="*/ 2147483647 h 468"/>
              <a:gd name="T36" fmla="*/ 2147483647 w 893"/>
              <a:gd name="T37" fmla="*/ 2147483647 h 468"/>
              <a:gd name="T38" fmla="*/ 2147483647 w 893"/>
              <a:gd name="T39" fmla="*/ 2147483647 h 468"/>
              <a:gd name="T40" fmla="*/ 2147483647 w 893"/>
              <a:gd name="T41" fmla="*/ 2147483647 h 468"/>
              <a:gd name="T42" fmla="*/ 2147483647 w 893"/>
              <a:gd name="T43" fmla="*/ 2147483647 h 468"/>
              <a:gd name="T44" fmla="*/ 2147483647 w 893"/>
              <a:gd name="T45" fmla="*/ 2147483647 h 468"/>
              <a:gd name="T46" fmla="*/ 2147483647 w 893"/>
              <a:gd name="T47" fmla="*/ 2147483647 h 468"/>
              <a:gd name="T48" fmla="*/ 2147483647 w 893"/>
              <a:gd name="T49" fmla="*/ 2147483647 h 468"/>
              <a:gd name="T50" fmla="*/ 2147483647 w 893"/>
              <a:gd name="T51" fmla="*/ 2147483647 h 468"/>
              <a:gd name="T52" fmla="*/ 2147483647 w 893"/>
              <a:gd name="T53" fmla="*/ 2147483647 h 468"/>
              <a:gd name="T54" fmla="*/ 2147483647 w 893"/>
              <a:gd name="T55" fmla="*/ 2147483647 h 468"/>
              <a:gd name="T56" fmla="*/ 2147483647 w 893"/>
              <a:gd name="T57" fmla="*/ 2147483647 h 468"/>
              <a:gd name="T58" fmla="*/ 2147483647 w 893"/>
              <a:gd name="T59" fmla="*/ 2147483647 h 468"/>
              <a:gd name="T60" fmla="*/ 2147483647 w 893"/>
              <a:gd name="T61" fmla="*/ 2147483647 h 468"/>
              <a:gd name="T62" fmla="*/ 2147483647 w 893"/>
              <a:gd name="T63" fmla="*/ 2147483647 h 468"/>
              <a:gd name="T64" fmla="*/ 2147483647 w 893"/>
              <a:gd name="T65" fmla="*/ 2147483647 h 468"/>
              <a:gd name="T66" fmla="*/ 2147483647 w 893"/>
              <a:gd name="T67" fmla="*/ 2147483647 h 468"/>
              <a:gd name="T68" fmla="*/ 2147483647 w 893"/>
              <a:gd name="T69" fmla="*/ 2147483647 h 468"/>
              <a:gd name="T70" fmla="*/ 2147483647 w 893"/>
              <a:gd name="T71" fmla="*/ 2147483647 h 468"/>
              <a:gd name="T72" fmla="*/ 2147483647 w 893"/>
              <a:gd name="T73" fmla="*/ 2147483647 h 468"/>
              <a:gd name="T74" fmla="*/ 2147483647 w 893"/>
              <a:gd name="T75" fmla="*/ 2147483647 h 468"/>
              <a:gd name="T76" fmla="*/ 2147483647 w 893"/>
              <a:gd name="T77" fmla="*/ 2147483647 h 468"/>
              <a:gd name="T78" fmla="*/ 2147483647 w 893"/>
              <a:gd name="T79" fmla="*/ 2147483647 h 468"/>
              <a:gd name="T80" fmla="*/ 2147483647 w 893"/>
              <a:gd name="T81" fmla="*/ 2147483647 h 468"/>
              <a:gd name="T82" fmla="*/ 2147483647 w 893"/>
              <a:gd name="T83" fmla="*/ 2147483647 h 468"/>
              <a:gd name="T84" fmla="*/ 2147483647 w 893"/>
              <a:gd name="T85" fmla="*/ 2147483647 h 468"/>
              <a:gd name="T86" fmla="*/ 2147483647 w 893"/>
              <a:gd name="T87" fmla="*/ 2147483647 h 468"/>
              <a:gd name="T88" fmla="*/ 2147483647 w 893"/>
              <a:gd name="T89" fmla="*/ 2147483647 h 468"/>
              <a:gd name="T90" fmla="*/ 2147483647 w 893"/>
              <a:gd name="T91" fmla="*/ 2147483647 h 4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3"/>
              <a:gd name="T139" fmla="*/ 0 h 468"/>
              <a:gd name="T140" fmla="*/ 893 w 893"/>
              <a:gd name="T141" fmla="*/ 468 h 4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3" h="468">
                <a:moveTo>
                  <a:pt x="192" y="436"/>
                </a:moveTo>
                <a:lnTo>
                  <a:pt x="192" y="436"/>
                </a:lnTo>
                <a:lnTo>
                  <a:pt x="199" y="300"/>
                </a:lnTo>
                <a:lnTo>
                  <a:pt x="185" y="299"/>
                </a:lnTo>
                <a:lnTo>
                  <a:pt x="165" y="299"/>
                </a:lnTo>
                <a:lnTo>
                  <a:pt x="139" y="297"/>
                </a:lnTo>
                <a:lnTo>
                  <a:pt x="110" y="295"/>
                </a:lnTo>
                <a:lnTo>
                  <a:pt x="78" y="293"/>
                </a:lnTo>
                <a:lnTo>
                  <a:pt x="49" y="289"/>
                </a:lnTo>
                <a:lnTo>
                  <a:pt x="22" y="287"/>
                </a:lnTo>
                <a:lnTo>
                  <a:pt x="0" y="285"/>
                </a:lnTo>
                <a:lnTo>
                  <a:pt x="22" y="0"/>
                </a:lnTo>
                <a:lnTo>
                  <a:pt x="64" y="3"/>
                </a:lnTo>
                <a:lnTo>
                  <a:pt x="108" y="7"/>
                </a:lnTo>
                <a:lnTo>
                  <a:pt x="148" y="9"/>
                </a:lnTo>
                <a:lnTo>
                  <a:pt x="190" y="13"/>
                </a:lnTo>
                <a:lnTo>
                  <a:pt x="230" y="15"/>
                </a:lnTo>
                <a:lnTo>
                  <a:pt x="269" y="19"/>
                </a:lnTo>
                <a:lnTo>
                  <a:pt x="307" y="20"/>
                </a:lnTo>
                <a:lnTo>
                  <a:pt x="344" y="22"/>
                </a:lnTo>
                <a:lnTo>
                  <a:pt x="379" y="24"/>
                </a:lnTo>
                <a:lnTo>
                  <a:pt x="410" y="26"/>
                </a:lnTo>
                <a:lnTo>
                  <a:pt x="441" y="28"/>
                </a:lnTo>
                <a:lnTo>
                  <a:pt x="470" y="28"/>
                </a:lnTo>
                <a:lnTo>
                  <a:pt x="496" y="30"/>
                </a:lnTo>
                <a:lnTo>
                  <a:pt x="518" y="30"/>
                </a:lnTo>
                <a:lnTo>
                  <a:pt x="540" y="32"/>
                </a:lnTo>
                <a:lnTo>
                  <a:pt x="556" y="32"/>
                </a:lnTo>
                <a:lnTo>
                  <a:pt x="571" y="34"/>
                </a:lnTo>
                <a:lnTo>
                  <a:pt x="580" y="37"/>
                </a:lnTo>
                <a:lnTo>
                  <a:pt x="587" y="45"/>
                </a:lnTo>
                <a:lnTo>
                  <a:pt x="595" y="52"/>
                </a:lnTo>
                <a:lnTo>
                  <a:pt x="604" y="58"/>
                </a:lnTo>
                <a:lnTo>
                  <a:pt x="618" y="62"/>
                </a:lnTo>
                <a:lnTo>
                  <a:pt x="640" y="62"/>
                </a:lnTo>
                <a:lnTo>
                  <a:pt x="671" y="56"/>
                </a:lnTo>
                <a:lnTo>
                  <a:pt x="682" y="52"/>
                </a:lnTo>
                <a:lnTo>
                  <a:pt x="692" y="54"/>
                </a:lnTo>
                <a:lnTo>
                  <a:pt x="699" y="56"/>
                </a:lnTo>
                <a:lnTo>
                  <a:pt x="706" y="60"/>
                </a:lnTo>
                <a:lnTo>
                  <a:pt x="712" y="66"/>
                </a:lnTo>
                <a:lnTo>
                  <a:pt x="717" y="69"/>
                </a:lnTo>
                <a:lnTo>
                  <a:pt x="723" y="73"/>
                </a:lnTo>
                <a:lnTo>
                  <a:pt x="730" y="75"/>
                </a:lnTo>
                <a:lnTo>
                  <a:pt x="739" y="79"/>
                </a:lnTo>
                <a:lnTo>
                  <a:pt x="750" y="86"/>
                </a:lnTo>
                <a:lnTo>
                  <a:pt x="757" y="96"/>
                </a:lnTo>
                <a:lnTo>
                  <a:pt x="763" y="101"/>
                </a:lnTo>
                <a:lnTo>
                  <a:pt x="778" y="128"/>
                </a:lnTo>
                <a:lnTo>
                  <a:pt x="783" y="144"/>
                </a:lnTo>
                <a:lnTo>
                  <a:pt x="787" y="156"/>
                </a:lnTo>
                <a:lnTo>
                  <a:pt x="792" y="167"/>
                </a:lnTo>
                <a:lnTo>
                  <a:pt x="807" y="193"/>
                </a:lnTo>
                <a:lnTo>
                  <a:pt x="811" y="216"/>
                </a:lnTo>
                <a:lnTo>
                  <a:pt x="811" y="237"/>
                </a:lnTo>
                <a:lnTo>
                  <a:pt x="818" y="252"/>
                </a:lnTo>
                <a:lnTo>
                  <a:pt x="825" y="265"/>
                </a:lnTo>
                <a:lnTo>
                  <a:pt x="827" y="276"/>
                </a:lnTo>
                <a:lnTo>
                  <a:pt x="829" y="289"/>
                </a:lnTo>
                <a:lnTo>
                  <a:pt x="834" y="297"/>
                </a:lnTo>
                <a:lnTo>
                  <a:pt x="831" y="312"/>
                </a:lnTo>
                <a:lnTo>
                  <a:pt x="834" y="319"/>
                </a:lnTo>
                <a:lnTo>
                  <a:pt x="838" y="331"/>
                </a:lnTo>
                <a:lnTo>
                  <a:pt x="838" y="355"/>
                </a:lnTo>
                <a:lnTo>
                  <a:pt x="838" y="368"/>
                </a:lnTo>
                <a:lnTo>
                  <a:pt x="847" y="378"/>
                </a:lnTo>
                <a:lnTo>
                  <a:pt x="854" y="387"/>
                </a:lnTo>
                <a:lnTo>
                  <a:pt x="856" y="402"/>
                </a:lnTo>
                <a:lnTo>
                  <a:pt x="858" y="413"/>
                </a:lnTo>
                <a:lnTo>
                  <a:pt x="864" y="423"/>
                </a:lnTo>
                <a:lnTo>
                  <a:pt x="871" y="428"/>
                </a:lnTo>
                <a:lnTo>
                  <a:pt x="875" y="436"/>
                </a:lnTo>
                <a:lnTo>
                  <a:pt x="880" y="453"/>
                </a:lnTo>
                <a:lnTo>
                  <a:pt x="886" y="455"/>
                </a:lnTo>
                <a:lnTo>
                  <a:pt x="887" y="456"/>
                </a:lnTo>
                <a:lnTo>
                  <a:pt x="891" y="460"/>
                </a:lnTo>
                <a:lnTo>
                  <a:pt x="893" y="466"/>
                </a:lnTo>
                <a:lnTo>
                  <a:pt x="840" y="466"/>
                </a:lnTo>
                <a:lnTo>
                  <a:pt x="789" y="468"/>
                </a:lnTo>
                <a:lnTo>
                  <a:pt x="739" y="468"/>
                </a:lnTo>
                <a:lnTo>
                  <a:pt x="692" y="466"/>
                </a:lnTo>
                <a:lnTo>
                  <a:pt x="644" y="466"/>
                </a:lnTo>
                <a:lnTo>
                  <a:pt x="600" y="464"/>
                </a:lnTo>
                <a:lnTo>
                  <a:pt x="556" y="464"/>
                </a:lnTo>
                <a:lnTo>
                  <a:pt x="514" y="462"/>
                </a:lnTo>
                <a:lnTo>
                  <a:pt x="472" y="458"/>
                </a:lnTo>
                <a:lnTo>
                  <a:pt x="432" y="456"/>
                </a:lnTo>
                <a:lnTo>
                  <a:pt x="391" y="455"/>
                </a:lnTo>
                <a:lnTo>
                  <a:pt x="351" y="451"/>
                </a:lnTo>
                <a:lnTo>
                  <a:pt x="313" y="447"/>
                </a:lnTo>
                <a:lnTo>
                  <a:pt x="272" y="443"/>
                </a:lnTo>
                <a:lnTo>
                  <a:pt x="232" y="440"/>
                </a:lnTo>
                <a:lnTo>
                  <a:pt x="192" y="436"/>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1" name="Freeform 260">
            <a:extLst>
              <a:ext uri="{FF2B5EF4-FFF2-40B4-BE49-F238E27FC236}">
                <a16:creationId xmlns:a16="http://schemas.microsoft.com/office/drawing/2014/main" id="{82BDF7F6-7AE4-533D-8F13-D1808540E4E9}"/>
              </a:ext>
            </a:extLst>
          </p:cNvPr>
          <p:cNvSpPr>
            <a:spLocks/>
          </p:cNvSpPr>
          <p:nvPr/>
        </p:nvSpPr>
        <p:spPr bwMode="auto">
          <a:xfrm>
            <a:off x="5404540" y="4096913"/>
            <a:ext cx="1059061" cy="581013"/>
          </a:xfrm>
          <a:custGeom>
            <a:avLst/>
            <a:gdLst>
              <a:gd name="T0" fmla="*/ 2147483647 w 804"/>
              <a:gd name="T1" fmla="*/ 0 h 457"/>
              <a:gd name="T2" fmla="*/ 2147483647 w 804"/>
              <a:gd name="T3" fmla="*/ 2147483647 h 457"/>
              <a:gd name="T4" fmla="*/ 2147483647 w 804"/>
              <a:gd name="T5" fmla="*/ 2147483647 h 457"/>
              <a:gd name="T6" fmla="*/ 2147483647 w 804"/>
              <a:gd name="T7" fmla="*/ 2147483647 h 457"/>
              <a:gd name="T8" fmla="*/ 2147483647 w 804"/>
              <a:gd name="T9" fmla="*/ 2147483647 h 457"/>
              <a:gd name="T10" fmla="*/ 2147483647 w 804"/>
              <a:gd name="T11" fmla="*/ 2147483647 h 457"/>
              <a:gd name="T12" fmla="*/ 2147483647 w 804"/>
              <a:gd name="T13" fmla="*/ 2147483647 h 457"/>
              <a:gd name="T14" fmla="*/ 2147483647 w 804"/>
              <a:gd name="T15" fmla="*/ 2147483647 h 457"/>
              <a:gd name="T16" fmla="*/ 2147483647 w 804"/>
              <a:gd name="T17" fmla="*/ 2147483647 h 457"/>
              <a:gd name="T18" fmla="*/ 2147483647 w 804"/>
              <a:gd name="T19" fmla="*/ 2147483647 h 457"/>
              <a:gd name="T20" fmla="*/ 2147483647 w 804"/>
              <a:gd name="T21" fmla="*/ 2147483647 h 457"/>
              <a:gd name="T22" fmla="*/ 2147483647 w 804"/>
              <a:gd name="T23" fmla="*/ 2147483647 h 457"/>
              <a:gd name="T24" fmla="*/ 2147483647 w 804"/>
              <a:gd name="T25" fmla="*/ 2147483647 h 457"/>
              <a:gd name="T26" fmla="*/ 2147483647 w 804"/>
              <a:gd name="T27" fmla="*/ 2147483647 h 457"/>
              <a:gd name="T28" fmla="*/ 2147483647 w 804"/>
              <a:gd name="T29" fmla="*/ 2147483647 h 457"/>
              <a:gd name="T30" fmla="*/ 2147483647 w 804"/>
              <a:gd name="T31" fmla="*/ 2147483647 h 457"/>
              <a:gd name="T32" fmla="*/ 2147483647 w 804"/>
              <a:gd name="T33" fmla="*/ 2147483647 h 457"/>
              <a:gd name="T34" fmla="*/ 2147483647 w 804"/>
              <a:gd name="T35" fmla="*/ 2147483647 h 457"/>
              <a:gd name="T36" fmla="*/ 2147483647 w 804"/>
              <a:gd name="T37" fmla="*/ 2147483647 h 457"/>
              <a:gd name="T38" fmla="*/ 2147483647 w 804"/>
              <a:gd name="T39" fmla="*/ 2147483647 h 457"/>
              <a:gd name="T40" fmla="*/ 2147483647 w 804"/>
              <a:gd name="T41" fmla="*/ 2147483647 h 457"/>
              <a:gd name="T42" fmla="*/ 2147483647 w 804"/>
              <a:gd name="T43" fmla="*/ 2147483647 h 457"/>
              <a:gd name="T44" fmla="*/ 2147483647 w 804"/>
              <a:gd name="T45" fmla="*/ 2147483647 h 457"/>
              <a:gd name="T46" fmla="*/ 2147483647 w 804"/>
              <a:gd name="T47" fmla="*/ 2147483647 h 457"/>
              <a:gd name="T48" fmla="*/ 2147483647 w 804"/>
              <a:gd name="T49" fmla="*/ 2147483647 h 457"/>
              <a:gd name="T50" fmla="*/ 2147483647 w 804"/>
              <a:gd name="T51" fmla="*/ 2147483647 h 457"/>
              <a:gd name="T52" fmla="*/ 2147483647 w 804"/>
              <a:gd name="T53" fmla="*/ 2147483647 h 457"/>
              <a:gd name="T54" fmla="*/ 2147483647 w 804"/>
              <a:gd name="T55" fmla="*/ 2147483647 h 457"/>
              <a:gd name="T56" fmla="*/ 2147483647 w 804"/>
              <a:gd name="T57" fmla="*/ 2147483647 h 457"/>
              <a:gd name="T58" fmla="*/ 2147483647 w 804"/>
              <a:gd name="T59" fmla="*/ 2147483647 h 457"/>
              <a:gd name="T60" fmla="*/ 2147483647 w 804"/>
              <a:gd name="T61" fmla="*/ 2147483647 h 457"/>
              <a:gd name="T62" fmla="*/ 2147483647 w 804"/>
              <a:gd name="T63" fmla="*/ 2147483647 h 457"/>
              <a:gd name="T64" fmla="*/ 2147483647 w 804"/>
              <a:gd name="T65" fmla="*/ 2147483647 h 457"/>
              <a:gd name="T66" fmla="*/ 2147483647 w 804"/>
              <a:gd name="T67" fmla="*/ 2147483647 h 457"/>
              <a:gd name="T68" fmla="*/ 2147483647 w 804"/>
              <a:gd name="T69" fmla="*/ 2147483647 h 457"/>
              <a:gd name="T70" fmla="*/ 2147483647 w 804"/>
              <a:gd name="T71" fmla="*/ 2147483647 h 457"/>
              <a:gd name="T72" fmla="*/ 2147483647 w 804"/>
              <a:gd name="T73" fmla="*/ 2147483647 h 457"/>
              <a:gd name="T74" fmla="*/ 2147483647 w 804"/>
              <a:gd name="T75" fmla="*/ 2147483647 h 457"/>
              <a:gd name="T76" fmla="*/ 2147483647 w 804"/>
              <a:gd name="T77" fmla="*/ 2147483647 h 457"/>
              <a:gd name="T78" fmla="*/ 2147483647 w 804"/>
              <a:gd name="T79" fmla="*/ 2147483647 h 457"/>
              <a:gd name="T80" fmla="*/ 2147483647 w 804"/>
              <a:gd name="T81" fmla="*/ 2147483647 h 457"/>
              <a:gd name="T82" fmla="*/ 2147483647 w 804"/>
              <a:gd name="T83" fmla="*/ 2147483647 h 457"/>
              <a:gd name="T84" fmla="*/ 2147483647 w 804"/>
              <a:gd name="T85" fmla="*/ 2147483647 h 457"/>
              <a:gd name="T86" fmla="*/ 2147483647 w 804"/>
              <a:gd name="T87" fmla="*/ 2147483647 h 457"/>
              <a:gd name="T88" fmla="*/ 2147483647 w 804"/>
              <a:gd name="T89" fmla="*/ 2147483647 h 457"/>
              <a:gd name="T90" fmla="*/ 2147483647 w 804"/>
              <a:gd name="T91" fmla="*/ 2147483647 h 457"/>
              <a:gd name="T92" fmla="*/ 2147483647 w 804"/>
              <a:gd name="T93" fmla="*/ 2147483647 h 457"/>
              <a:gd name="T94" fmla="*/ 2147483647 w 804"/>
              <a:gd name="T95" fmla="*/ 2147483647 h 457"/>
              <a:gd name="T96" fmla="*/ 2147483647 w 804"/>
              <a:gd name="T97" fmla="*/ 2147483647 h 457"/>
              <a:gd name="T98" fmla="*/ 2147483647 w 804"/>
              <a:gd name="T99" fmla="*/ 2147483647 h 457"/>
              <a:gd name="T100" fmla="*/ 0 w 804"/>
              <a:gd name="T101" fmla="*/ 2147483647 h 457"/>
              <a:gd name="T102" fmla="*/ 2147483647 w 804"/>
              <a:gd name="T103" fmla="*/ 0 h 4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04"/>
              <a:gd name="T157" fmla="*/ 0 h 457"/>
              <a:gd name="T158" fmla="*/ 804 w 804"/>
              <a:gd name="T159" fmla="*/ 457 h 4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04" h="457">
                <a:moveTo>
                  <a:pt x="26" y="0"/>
                </a:moveTo>
                <a:lnTo>
                  <a:pt x="66" y="4"/>
                </a:lnTo>
                <a:lnTo>
                  <a:pt x="106" y="7"/>
                </a:lnTo>
                <a:lnTo>
                  <a:pt x="147" y="11"/>
                </a:lnTo>
                <a:lnTo>
                  <a:pt x="185" y="15"/>
                </a:lnTo>
                <a:lnTo>
                  <a:pt x="225" y="17"/>
                </a:lnTo>
                <a:lnTo>
                  <a:pt x="266" y="20"/>
                </a:lnTo>
                <a:lnTo>
                  <a:pt x="306" y="22"/>
                </a:lnTo>
                <a:lnTo>
                  <a:pt x="348" y="24"/>
                </a:lnTo>
                <a:lnTo>
                  <a:pt x="390" y="26"/>
                </a:lnTo>
                <a:lnTo>
                  <a:pt x="434" y="28"/>
                </a:lnTo>
                <a:lnTo>
                  <a:pt x="478" y="30"/>
                </a:lnTo>
                <a:lnTo>
                  <a:pt x="526" y="30"/>
                </a:lnTo>
                <a:lnTo>
                  <a:pt x="573" y="30"/>
                </a:lnTo>
                <a:lnTo>
                  <a:pt x="623" y="30"/>
                </a:lnTo>
                <a:lnTo>
                  <a:pt x="674" y="30"/>
                </a:lnTo>
                <a:lnTo>
                  <a:pt x="727" y="30"/>
                </a:lnTo>
                <a:lnTo>
                  <a:pt x="731" y="36"/>
                </a:lnTo>
                <a:lnTo>
                  <a:pt x="734" y="41"/>
                </a:lnTo>
                <a:lnTo>
                  <a:pt x="738" y="45"/>
                </a:lnTo>
                <a:lnTo>
                  <a:pt x="745" y="45"/>
                </a:lnTo>
                <a:lnTo>
                  <a:pt x="760" y="47"/>
                </a:lnTo>
                <a:lnTo>
                  <a:pt x="765" y="54"/>
                </a:lnTo>
                <a:lnTo>
                  <a:pt x="763" y="67"/>
                </a:lnTo>
                <a:lnTo>
                  <a:pt x="756" y="83"/>
                </a:lnTo>
                <a:lnTo>
                  <a:pt x="754" y="90"/>
                </a:lnTo>
                <a:lnTo>
                  <a:pt x="762" y="98"/>
                </a:lnTo>
                <a:lnTo>
                  <a:pt x="769" y="107"/>
                </a:lnTo>
                <a:lnTo>
                  <a:pt x="774" y="120"/>
                </a:lnTo>
                <a:lnTo>
                  <a:pt x="780" y="130"/>
                </a:lnTo>
                <a:lnTo>
                  <a:pt x="789" y="139"/>
                </a:lnTo>
                <a:lnTo>
                  <a:pt x="800" y="150"/>
                </a:lnTo>
                <a:lnTo>
                  <a:pt x="802" y="167"/>
                </a:lnTo>
                <a:lnTo>
                  <a:pt x="804" y="457"/>
                </a:lnTo>
                <a:lnTo>
                  <a:pt x="743" y="457"/>
                </a:lnTo>
                <a:lnTo>
                  <a:pt x="681" y="457"/>
                </a:lnTo>
                <a:lnTo>
                  <a:pt x="617" y="457"/>
                </a:lnTo>
                <a:lnTo>
                  <a:pt x="553" y="457"/>
                </a:lnTo>
                <a:lnTo>
                  <a:pt x="489" y="455"/>
                </a:lnTo>
                <a:lnTo>
                  <a:pt x="427" y="453"/>
                </a:lnTo>
                <a:lnTo>
                  <a:pt x="366" y="451"/>
                </a:lnTo>
                <a:lnTo>
                  <a:pt x="308" y="449"/>
                </a:lnTo>
                <a:lnTo>
                  <a:pt x="251" y="447"/>
                </a:lnTo>
                <a:lnTo>
                  <a:pt x="200" y="445"/>
                </a:lnTo>
                <a:lnTo>
                  <a:pt x="152" y="443"/>
                </a:lnTo>
                <a:lnTo>
                  <a:pt x="108" y="442"/>
                </a:lnTo>
                <a:lnTo>
                  <a:pt x="72" y="440"/>
                </a:lnTo>
                <a:lnTo>
                  <a:pt x="41" y="438"/>
                </a:lnTo>
                <a:lnTo>
                  <a:pt x="17" y="436"/>
                </a:lnTo>
                <a:lnTo>
                  <a:pt x="0" y="436"/>
                </a:lnTo>
                <a:lnTo>
                  <a:pt x="26" y="0"/>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2" name="Freeform 240">
            <a:extLst>
              <a:ext uri="{FF2B5EF4-FFF2-40B4-BE49-F238E27FC236}">
                <a16:creationId xmlns:a16="http://schemas.microsoft.com/office/drawing/2014/main" id="{BC969BBC-74D4-D15A-A298-6A6B660E7766}"/>
              </a:ext>
            </a:extLst>
          </p:cNvPr>
          <p:cNvSpPr>
            <a:spLocks/>
          </p:cNvSpPr>
          <p:nvPr/>
        </p:nvSpPr>
        <p:spPr bwMode="auto">
          <a:xfrm>
            <a:off x="4242657" y="3119210"/>
            <a:ext cx="1005593" cy="805403"/>
          </a:xfrm>
          <a:custGeom>
            <a:avLst/>
            <a:gdLst>
              <a:gd name="T0" fmla="*/ 2147483647 w 749"/>
              <a:gd name="T1" fmla="*/ 2147483647 h 669"/>
              <a:gd name="T2" fmla="*/ 2147483647 w 749"/>
              <a:gd name="T3" fmla="*/ 2147483647 h 669"/>
              <a:gd name="T4" fmla="*/ 2147483647 w 749"/>
              <a:gd name="T5" fmla="*/ 2147483647 h 669"/>
              <a:gd name="T6" fmla="*/ 2147483647 w 749"/>
              <a:gd name="T7" fmla="*/ 2147483647 h 669"/>
              <a:gd name="T8" fmla="*/ 2147483647 w 749"/>
              <a:gd name="T9" fmla="*/ 2147483647 h 669"/>
              <a:gd name="T10" fmla="*/ 2147483647 w 749"/>
              <a:gd name="T11" fmla="*/ 2147483647 h 669"/>
              <a:gd name="T12" fmla="*/ 2147483647 w 749"/>
              <a:gd name="T13" fmla="*/ 2147483647 h 669"/>
              <a:gd name="T14" fmla="*/ 2147483647 w 749"/>
              <a:gd name="T15" fmla="*/ 2147483647 h 669"/>
              <a:gd name="T16" fmla="*/ 2147483647 w 749"/>
              <a:gd name="T17" fmla="*/ 2147483647 h 669"/>
              <a:gd name="T18" fmla="*/ 2147483647 w 749"/>
              <a:gd name="T19" fmla="*/ 2147483647 h 669"/>
              <a:gd name="T20" fmla="*/ 2147483647 w 749"/>
              <a:gd name="T21" fmla="*/ 2147483647 h 669"/>
              <a:gd name="T22" fmla="*/ 2147483647 w 749"/>
              <a:gd name="T23" fmla="*/ 2147483647 h 669"/>
              <a:gd name="T24" fmla="*/ 2147483647 w 749"/>
              <a:gd name="T25" fmla="*/ 2147483647 h 669"/>
              <a:gd name="T26" fmla="*/ 2147483647 w 749"/>
              <a:gd name="T27" fmla="*/ 2147483647 h 669"/>
              <a:gd name="T28" fmla="*/ 2147483647 w 749"/>
              <a:gd name="T29" fmla="*/ 2147483647 h 669"/>
              <a:gd name="T30" fmla="*/ 2147483647 w 749"/>
              <a:gd name="T31" fmla="*/ 2147483647 h 669"/>
              <a:gd name="T32" fmla="*/ 0 w 749"/>
              <a:gd name="T33" fmla="*/ 2147483647 h 669"/>
              <a:gd name="T34" fmla="*/ 2147483647 w 749"/>
              <a:gd name="T35" fmla="*/ 0 h 669"/>
              <a:gd name="T36" fmla="*/ 2147483647 w 749"/>
              <a:gd name="T37" fmla="*/ 2147483647 h 669"/>
              <a:gd name="T38" fmla="*/ 2147483647 w 749"/>
              <a:gd name="T39" fmla="*/ 2147483647 h 669"/>
              <a:gd name="T40" fmla="*/ 2147483647 w 749"/>
              <a:gd name="T41" fmla="*/ 2147483647 h 669"/>
              <a:gd name="T42" fmla="*/ 2147483647 w 749"/>
              <a:gd name="T43" fmla="*/ 2147483647 h 669"/>
              <a:gd name="T44" fmla="*/ 2147483647 w 749"/>
              <a:gd name="T45" fmla="*/ 2147483647 h 669"/>
              <a:gd name="T46" fmla="*/ 2147483647 w 749"/>
              <a:gd name="T47" fmla="*/ 2147483647 h 669"/>
              <a:gd name="T48" fmla="*/ 2147483647 w 749"/>
              <a:gd name="T49" fmla="*/ 2147483647 h 669"/>
              <a:gd name="T50" fmla="*/ 2147483647 w 749"/>
              <a:gd name="T51" fmla="*/ 2147483647 h 669"/>
              <a:gd name="T52" fmla="*/ 2147483647 w 749"/>
              <a:gd name="T53" fmla="*/ 2147483647 h 669"/>
              <a:gd name="T54" fmla="*/ 2147483647 w 749"/>
              <a:gd name="T55" fmla="*/ 2147483647 h 669"/>
              <a:gd name="T56" fmla="*/ 2147483647 w 749"/>
              <a:gd name="T57" fmla="*/ 2147483647 h 669"/>
              <a:gd name="T58" fmla="*/ 2147483647 w 749"/>
              <a:gd name="T59" fmla="*/ 2147483647 h 669"/>
              <a:gd name="T60" fmla="*/ 2147483647 w 749"/>
              <a:gd name="T61" fmla="*/ 2147483647 h 669"/>
              <a:gd name="T62" fmla="*/ 2147483647 w 749"/>
              <a:gd name="T63" fmla="*/ 2147483647 h 669"/>
              <a:gd name="T64" fmla="*/ 2147483647 w 749"/>
              <a:gd name="T65" fmla="*/ 2147483647 h 669"/>
              <a:gd name="T66" fmla="*/ 2147483647 w 749"/>
              <a:gd name="T67" fmla="*/ 2147483647 h 669"/>
              <a:gd name="T68" fmla="*/ 2147483647 w 749"/>
              <a:gd name="T69" fmla="*/ 2147483647 h 669"/>
              <a:gd name="T70" fmla="*/ 2147483647 w 749"/>
              <a:gd name="T71" fmla="*/ 2147483647 h 669"/>
              <a:gd name="T72" fmla="*/ 2147483647 w 749"/>
              <a:gd name="T73" fmla="*/ 2147483647 h 669"/>
              <a:gd name="T74" fmla="*/ 2147483647 w 749"/>
              <a:gd name="T75" fmla="*/ 2147483647 h 669"/>
              <a:gd name="T76" fmla="*/ 2147483647 w 749"/>
              <a:gd name="T77" fmla="*/ 2147483647 h 669"/>
              <a:gd name="T78" fmla="*/ 2147483647 w 749"/>
              <a:gd name="T79" fmla="*/ 2147483647 h 6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9"/>
              <a:gd name="T121" fmla="*/ 0 h 669"/>
              <a:gd name="T122" fmla="*/ 749 w 749"/>
              <a:gd name="T123" fmla="*/ 669 h 6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9" h="669">
                <a:moveTo>
                  <a:pt x="703" y="669"/>
                </a:moveTo>
                <a:lnTo>
                  <a:pt x="675" y="668"/>
                </a:lnTo>
                <a:lnTo>
                  <a:pt x="642" y="664"/>
                </a:lnTo>
                <a:lnTo>
                  <a:pt x="606" y="660"/>
                </a:lnTo>
                <a:lnTo>
                  <a:pt x="566" y="656"/>
                </a:lnTo>
                <a:lnTo>
                  <a:pt x="523" y="651"/>
                </a:lnTo>
                <a:lnTo>
                  <a:pt x="478" y="645"/>
                </a:lnTo>
                <a:lnTo>
                  <a:pt x="430" y="639"/>
                </a:lnTo>
                <a:lnTo>
                  <a:pt x="383" y="632"/>
                </a:lnTo>
                <a:lnTo>
                  <a:pt x="333" y="624"/>
                </a:lnTo>
                <a:lnTo>
                  <a:pt x="282" y="617"/>
                </a:lnTo>
                <a:lnTo>
                  <a:pt x="232" y="609"/>
                </a:lnTo>
                <a:lnTo>
                  <a:pt x="183" y="602"/>
                </a:lnTo>
                <a:lnTo>
                  <a:pt x="135" y="594"/>
                </a:lnTo>
                <a:lnTo>
                  <a:pt x="88" y="585"/>
                </a:lnTo>
                <a:lnTo>
                  <a:pt x="42" y="577"/>
                </a:lnTo>
                <a:lnTo>
                  <a:pt x="0" y="568"/>
                </a:lnTo>
                <a:lnTo>
                  <a:pt x="81" y="0"/>
                </a:lnTo>
                <a:lnTo>
                  <a:pt x="92" y="2"/>
                </a:lnTo>
                <a:lnTo>
                  <a:pt x="110" y="6"/>
                </a:lnTo>
                <a:lnTo>
                  <a:pt x="135" y="10"/>
                </a:lnTo>
                <a:lnTo>
                  <a:pt x="165" y="15"/>
                </a:lnTo>
                <a:lnTo>
                  <a:pt x="201" y="21"/>
                </a:lnTo>
                <a:lnTo>
                  <a:pt x="243" y="28"/>
                </a:lnTo>
                <a:lnTo>
                  <a:pt x="287" y="36"/>
                </a:lnTo>
                <a:lnTo>
                  <a:pt x="335" y="44"/>
                </a:lnTo>
                <a:lnTo>
                  <a:pt x="386" y="53"/>
                </a:lnTo>
                <a:lnTo>
                  <a:pt x="437" y="60"/>
                </a:lnTo>
                <a:lnTo>
                  <a:pt x="492" y="68"/>
                </a:lnTo>
                <a:lnTo>
                  <a:pt x="545" y="75"/>
                </a:lnTo>
                <a:lnTo>
                  <a:pt x="598" y="83"/>
                </a:lnTo>
                <a:lnTo>
                  <a:pt x="650" y="89"/>
                </a:lnTo>
                <a:lnTo>
                  <a:pt x="701" y="94"/>
                </a:lnTo>
                <a:lnTo>
                  <a:pt x="749" y="98"/>
                </a:lnTo>
                <a:lnTo>
                  <a:pt x="745" y="154"/>
                </a:lnTo>
                <a:lnTo>
                  <a:pt x="739" y="220"/>
                </a:lnTo>
                <a:lnTo>
                  <a:pt x="732" y="295"/>
                </a:lnTo>
                <a:lnTo>
                  <a:pt x="725" y="384"/>
                </a:lnTo>
                <a:lnTo>
                  <a:pt x="703" y="669"/>
                </a:lnTo>
                <a:close/>
              </a:path>
            </a:pathLst>
          </a:custGeom>
          <a:solidFill>
            <a:srgbClr val="94C83D"/>
          </a:solidFill>
          <a:ln w="6350">
            <a:solidFill>
              <a:schemeClr val="bg1"/>
            </a:solidFill>
            <a:round/>
            <a:headEnd/>
            <a:tailEnd/>
          </a:ln>
          <a:effectLst>
            <a:outerShdw blurRad="723900" sx="1000" sy="1000" algn="ctr" rotWithShape="0">
              <a:srgbClr val="000000"/>
            </a:outerShdw>
          </a:effectLst>
        </p:spPr>
        <p:txBody>
          <a:bodyPr lIns="86493" tIns="43247" rIns="86493" bIns="43247"/>
          <a:lstStyle/>
          <a:p>
            <a:pPr algn="ctr" eaLnBrk="0" hangingPunct="0">
              <a:defRPr/>
            </a:pPr>
            <a:endParaRPr lang="en-US" dirty="0">
              <a:latin typeface="Times"/>
            </a:endParaRPr>
          </a:p>
        </p:txBody>
      </p:sp>
      <p:sp>
        <p:nvSpPr>
          <p:cNvPr id="233" name="Freeform 242">
            <a:extLst>
              <a:ext uri="{FF2B5EF4-FFF2-40B4-BE49-F238E27FC236}">
                <a16:creationId xmlns:a16="http://schemas.microsoft.com/office/drawing/2014/main" id="{CD96AA95-B741-669F-4C0C-315F629DB62F}"/>
              </a:ext>
            </a:extLst>
          </p:cNvPr>
          <p:cNvSpPr>
            <a:spLocks/>
          </p:cNvSpPr>
          <p:nvPr/>
        </p:nvSpPr>
        <p:spPr bwMode="auto">
          <a:xfrm>
            <a:off x="3508513" y="2303789"/>
            <a:ext cx="845194" cy="1330319"/>
          </a:xfrm>
          <a:custGeom>
            <a:avLst/>
            <a:gdLst>
              <a:gd name="T0" fmla="*/ 2147483647 w 642"/>
              <a:gd name="T1" fmla="*/ 2147483647 h 1100"/>
              <a:gd name="T2" fmla="*/ 2147483647 w 642"/>
              <a:gd name="T3" fmla="*/ 2147483647 h 1100"/>
              <a:gd name="T4" fmla="*/ 2147483647 w 642"/>
              <a:gd name="T5" fmla="*/ 2147483647 h 1100"/>
              <a:gd name="T6" fmla="*/ 2147483647 w 642"/>
              <a:gd name="T7" fmla="*/ 2147483647 h 1100"/>
              <a:gd name="T8" fmla="*/ 2147483647 w 642"/>
              <a:gd name="T9" fmla="*/ 2147483647 h 1100"/>
              <a:gd name="T10" fmla="*/ 2147483647 w 642"/>
              <a:gd name="T11" fmla="*/ 2147483647 h 1100"/>
              <a:gd name="T12" fmla="*/ 2147483647 w 642"/>
              <a:gd name="T13" fmla="*/ 2147483647 h 1100"/>
              <a:gd name="T14" fmla="*/ 2147483647 w 642"/>
              <a:gd name="T15" fmla="*/ 2147483647 h 1100"/>
              <a:gd name="T16" fmla="*/ 2147483647 w 642"/>
              <a:gd name="T17" fmla="*/ 2147483647 h 1100"/>
              <a:gd name="T18" fmla="*/ 2147483647 w 642"/>
              <a:gd name="T19" fmla="*/ 2147483647 h 1100"/>
              <a:gd name="T20" fmla="*/ 2147483647 w 642"/>
              <a:gd name="T21" fmla="*/ 2147483647 h 1100"/>
              <a:gd name="T22" fmla="*/ 2147483647 w 642"/>
              <a:gd name="T23" fmla="*/ 2147483647 h 1100"/>
              <a:gd name="T24" fmla="*/ 2147483647 w 642"/>
              <a:gd name="T25" fmla="*/ 2147483647 h 1100"/>
              <a:gd name="T26" fmla="*/ 2147483647 w 642"/>
              <a:gd name="T27" fmla="*/ 2147483647 h 1100"/>
              <a:gd name="T28" fmla="*/ 2147483647 w 642"/>
              <a:gd name="T29" fmla="*/ 2147483647 h 1100"/>
              <a:gd name="T30" fmla="*/ 2147483647 w 642"/>
              <a:gd name="T31" fmla="*/ 2147483647 h 1100"/>
              <a:gd name="T32" fmla="*/ 2147483647 w 642"/>
              <a:gd name="T33" fmla="*/ 2147483647 h 1100"/>
              <a:gd name="T34" fmla="*/ 2147483647 w 642"/>
              <a:gd name="T35" fmla="*/ 2147483647 h 1100"/>
              <a:gd name="T36" fmla="*/ 2147483647 w 642"/>
              <a:gd name="T37" fmla="*/ 2147483647 h 1100"/>
              <a:gd name="T38" fmla="*/ 2147483647 w 642"/>
              <a:gd name="T39" fmla="*/ 2147483647 h 1100"/>
              <a:gd name="T40" fmla="*/ 2147483647 w 642"/>
              <a:gd name="T41" fmla="*/ 2147483647 h 1100"/>
              <a:gd name="T42" fmla="*/ 2147483647 w 642"/>
              <a:gd name="T43" fmla="*/ 2147483647 h 1100"/>
              <a:gd name="T44" fmla="*/ 2147483647 w 642"/>
              <a:gd name="T45" fmla="*/ 2147483647 h 1100"/>
              <a:gd name="T46" fmla="*/ 2147483647 w 642"/>
              <a:gd name="T47" fmla="*/ 2147483647 h 1100"/>
              <a:gd name="T48" fmla="*/ 2147483647 w 642"/>
              <a:gd name="T49" fmla="*/ 2147483647 h 1100"/>
              <a:gd name="T50" fmla="*/ 2147483647 w 642"/>
              <a:gd name="T51" fmla="*/ 2147483647 h 1100"/>
              <a:gd name="T52" fmla="*/ 2147483647 w 642"/>
              <a:gd name="T53" fmla="*/ 2147483647 h 1100"/>
              <a:gd name="T54" fmla="*/ 2147483647 w 642"/>
              <a:gd name="T55" fmla="*/ 2147483647 h 1100"/>
              <a:gd name="T56" fmla="*/ 2147483647 w 642"/>
              <a:gd name="T57" fmla="*/ 2147483647 h 1100"/>
              <a:gd name="T58" fmla="*/ 2147483647 w 642"/>
              <a:gd name="T59" fmla="*/ 2147483647 h 1100"/>
              <a:gd name="T60" fmla="*/ 2147483647 w 642"/>
              <a:gd name="T61" fmla="*/ 2147483647 h 1100"/>
              <a:gd name="T62" fmla="*/ 2147483647 w 642"/>
              <a:gd name="T63" fmla="*/ 2147483647 h 1100"/>
              <a:gd name="T64" fmla="*/ 2147483647 w 642"/>
              <a:gd name="T65" fmla="*/ 2147483647 h 1100"/>
              <a:gd name="T66" fmla="*/ 2147483647 w 642"/>
              <a:gd name="T67" fmla="*/ 2147483647 h 1100"/>
              <a:gd name="T68" fmla="*/ 2147483647 w 642"/>
              <a:gd name="T69" fmla="*/ 2147483647 h 1100"/>
              <a:gd name="T70" fmla="*/ 2147483647 w 642"/>
              <a:gd name="T71" fmla="*/ 2147483647 h 1100"/>
              <a:gd name="T72" fmla="*/ 2147483647 w 642"/>
              <a:gd name="T73" fmla="*/ 2147483647 h 1100"/>
              <a:gd name="T74" fmla="*/ 2147483647 w 642"/>
              <a:gd name="T75" fmla="*/ 2147483647 h 1100"/>
              <a:gd name="T76" fmla="*/ 2147483647 w 642"/>
              <a:gd name="T77" fmla="*/ 2147483647 h 1100"/>
              <a:gd name="T78" fmla="*/ 2147483647 w 642"/>
              <a:gd name="T79" fmla="*/ 0 h 1100"/>
              <a:gd name="T80" fmla="*/ 2147483647 w 642"/>
              <a:gd name="T81" fmla="*/ 2147483647 h 1100"/>
              <a:gd name="T82" fmla="*/ 2147483647 w 642"/>
              <a:gd name="T83" fmla="*/ 2147483647 h 1100"/>
              <a:gd name="T84" fmla="*/ 2147483647 w 642"/>
              <a:gd name="T85" fmla="*/ 2147483647 h 1100"/>
              <a:gd name="T86" fmla="*/ 2147483647 w 642"/>
              <a:gd name="T87" fmla="*/ 2147483647 h 1100"/>
              <a:gd name="T88" fmla="*/ 2147483647 w 642"/>
              <a:gd name="T89" fmla="*/ 2147483647 h 1100"/>
              <a:gd name="T90" fmla="*/ 2147483647 w 642"/>
              <a:gd name="T91" fmla="*/ 2147483647 h 1100"/>
              <a:gd name="T92" fmla="*/ 2147483647 w 642"/>
              <a:gd name="T93" fmla="*/ 2147483647 h 1100"/>
              <a:gd name="T94" fmla="*/ 2147483647 w 642"/>
              <a:gd name="T95" fmla="*/ 2147483647 h 1100"/>
              <a:gd name="T96" fmla="*/ 2147483647 w 642"/>
              <a:gd name="T97" fmla="*/ 2147483647 h 1100"/>
              <a:gd name="T98" fmla="*/ 2147483647 w 642"/>
              <a:gd name="T99" fmla="*/ 2147483647 h 1100"/>
              <a:gd name="T100" fmla="*/ 2147483647 w 642"/>
              <a:gd name="T101" fmla="*/ 2147483647 h 1100"/>
              <a:gd name="T102" fmla="*/ 2147483647 w 642"/>
              <a:gd name="T103" fmla="*/ 2147483647 h 1100"/>
              <a:gd name="T104" fmla="*/ 2147483647 w 642"/>
              <a:gd name="T105" fmla="*/ 2147483647 h 1100"/>
              <a:gd name="T106" fmla="*/ 2147483647 w 642"/>
              <a:gd name="T107" fmla="*/ 2147483647 h 1100"/>
              <a:gd name="T108" fmla="*/ 2147483647 w 642"/>
              <a:gd name="T109" fmla="*/ 2147483647 h 1100"/>
              <a:gd name="T110" fmla="*/ 2147483647 w 642"/>
              <a:gd name="T111" fmla="*/ 2147483647 h 1100"/>
              <a:gd name="T112" fmla="*/ 2147483647 w 642"/>
              <a:gd name="T113" fmla="*/ 2147483647 h 11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2"/>
              <a:gd name="T172" fmla="*/ 0 h 1100"/>
              <a:gd name="T173" fmla="*/ 642 w 642"/>
              <a:gd name="T174" fmla="*/ 1100 h 11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2" h="1100">
                <a:moveTo>
                  <a:pt x="589" y="1100"/>
                </a:moveTo>
                <a:lnTo>
                  <a:pt x="642" y="720"/>
                </a:lnTo>
                <a:lnTo>
                  <a:pt x="633" y="720"/>
                </a:lnTo>
                <a:lnTo>
                  <a:pt x="628" y="713"/>
                </a:lnTo>
                <a:lnTo>
                  <a:pt x="622" y="709"/>
                </a:lnTo>
                <a:lnTo>
                  <a:pt x="613" y="711"/>
                </a:lnTo>
                <a:lnTo>
                  <a:pt x="604" y="724"/>
                </a:lnTo>
                <a:lnTo>
                  <a:pt x="600" y="731"/>
                </a:lnTo>
                <a:lnTo>
                  <a:pt x="591" y="728"/>
                </a:lnTo>
                <a:lnTo>
                  <a:pt x="584" y="720"/>
                </a:lnTo>
                <a:lnTo>
                  <a:pt x="578" y="720"/>
                </a:lnTo>
                <a:lnTo>
                  <a:pt x="569" y="720"/>
                </a:lnTo>
                <a:lnTo>
                  <a:pt x="556" y="718"/>
                </a:lnTo>
                <a:lnTo>
                  <a:pt x="542" y="718"/>
                </a:lnTo>
                <a:lnTo>
                  <a:pt x="529" y="722"/>
                </a:lnTo>
                <a:lnTo>
                  <a:pt x="516" y="722"/>
                </a:lnTo>
                <a:lnTo>
                  <a:pt x="501" y="720"/>
                </a:lnTo>
                <a:lnTo>
                  <a:pt x="487" y="720"/>
                </a:lnTo>
                <a:lnTo>
                  <a:pt x="476" y="726"/>
                </a:lnTo>
                <a:lnTo>
                  <a:pt x="474" y="728"/>
                </a:lnTo>
                <a:lnTo>
                  <a:pt x="474" y="729"/>
                </a:lnTo>
                <a:lnTo>
                  <a:pt x="472" y="731"/>
                </a:lnTo>
                <a:lnTo>
                  <a:pt x="457" y="716"/>
                </a:lnTo>
                <a:lnTo>
                  <a:pt x="454" y="694"/>
                </a:lnTo>
                <a:lnTo>
                  <a:pt x="450" y="673"/>
                </a:lnTo>
                <a:lnTo>
                  <a:pt x="439" y="660"/>
                </a:lnTo>
                <a:lnTo>
                  <a:pt x="434" y="656"/>
                </a:lnTo>
                <a:lnTo>
                  <a:pt x="428" y="654"/>
                </a:lnTo>
                <a:lnTo>
                  <a:pt x="423" y="654"/>
                </a:lnTo>
                <a:lnTo>
                  <a:pt x="417" y="658"/>
                </a:lnTo>
                <a:lnTo>
                  <a:pt x="415" y="617"/>
                </a:lnTo>
                <a:lnTo>
                  <a:pt x="408" y="590"/>
                </a:lnTo>
                <a:lnTo>
                  <a:pt x="403" y="570"/>
                </a:lnTo>
                <a:lnTo>
                  <a:pt x="401" y="551"/>
                </a:lnTo>
                <a:lnTo>
                  <a:pt x="399" y="538"/>
                </a:lnTo>
                <a:lnTo>
                  <a:pt x="393" y="526"/>
                </a:lnTo>
                <a:lnTo>
                  <a:pt x="386" y="525"/>
                </a:lnTo>
                <a:lnTo>
                  <a:pt x="373" y="532"/>
                </a:lnTo>
                <a:lnTo>
                  <a:pt x="360" y="538"/>
                </a:lnTo>
                <a:lnTo>
                  <a:pt x="344" y="534"/>
                </a:lnTo>
                <a:lnTo>
                  <a:pt x="335" y="523"/>
                </a:lnTo>
                <a:lnTo>
                  <a:pt x="338" y="508"/>
                </a:lnTo>
                <a:lnTo>
                  <a:pt x="348" y="500"/>
                </a:lnTo>
                <a:lnTo>
                  <a:pt x="357" y="494"/>
                </a:lnTo>
                <a:lnTo>
                  <a:pt x="362" y="489"/>
                </a:lnTo>
                <a:lnTo>
                  <a:pt x="357" y="485"/>
                </a:lnTo>
                <a:lnTo>
                  <a:pt x="355" y="474"/>
                </a:lnTo>
                <a:lnTo>
                  <a:pt x="355" y="457"/>
                </a:lnTo>
                <a:lnTo>
                  <a:pt x="359" y="434"/>
                </a:lnTo>
                <a:lnTo>
                  <a:pt x="366" y="414"/>
                </a:lnTo>
                <a:lnTo>
                  <a:pt x="377" y="399"/>
                </a:lnTo>
                <a:lnTo>
                  <a:pt x="386" y="385"/>
                </a:lnTo>
                <a:lnTo>
                  <a:pt x="388" y="376"/>
                </a:lnTo>
                <a:lnTo>
                  <a:pt x="377" y="374"/>
                </a:lnTo>
                <a:lnTo>
                  <a:pt x="368" y="370"/>
                </a:lnTo>
                <a:lnTo>
                  <a:pt x="360" y="363"/>
                </a:lnTo>
                <a:lnTo>
                  <a:pt x="353" y="354"/>
                </a:lnTo>
                <a:lnTo>
                  <a:pt x="344" y="348"/>
                </a:lnTo>
                <a:lnTo>
                  <a:pt x="333" y="299"/>
                </a:lnTo>
                <a:lnTo>
                  <a:pt x="315" y="271"/>
                </a:lnTo>
                <a:lnTo>
                  <a:pt x="298" y="254"/>
                </a:lnTo>
                <a:lnTo>
                  <a:pt x="291" y="233"/>
                </a:lnTo>
                <a:lnTo>
                  <a:pt x="291" y="209"/>
                </a:lnTo>
                <a:lnTo>
                  <a:pt x="285" y="194"/>
                </a:lnTo>
                <a:lnTo>
                  <a:pt x="278" y="182"/>
                </a:lnTo>
                <a:lnTo>
                  <a:pt x="274" y="167"/>
                </a:lnTo>
                <a:lnTo>
                  <a:pt x="280" y="134"/>
                </a:lnTo>
                <a:lnTo>
                  <a:pt x="291" y="85"/>
                </a:lnTo>
                <a:lnTo>
                  <a:pt x="300" y="40"/>
                </a:lnTo>
                <a:lnTo>
                  <a:pt x="304" y="19"/>
                </a:lnTo>
                <a:lnTo>
                  <a:pt x="293" y="15"/>
                </a:lnTo>
                <a:lnTo>
                  <a:pt x="280" y="13"/>
                </a:lnTo>
                <a:lnTo>
                  <a:pt x="269" y="10"/>
                </a:lnTo>
                <a:lnTo>
                  <a:pt x="258" y="8"/>
                </a:lnTo>
                <a:lnTo>
                  <a:pt x="247" y="6"/>
                </a:lnTo>
                <a:lnTo>
                  <a:pt x="236" y="4"/>
                </a:lnTo>
                <a:lnTo>
                  <a:pt x="227" y="2"/>
                </a:lnTo>
                <a:lnTo>
                  <a:pt x="219" y="0"/>
                </a:lnTo>
                <a:lnTo>
                  <a:pt x="130" y="408"/>
                </a:lnTo>
                <a:lnTo>
                  <a:pt x="133" y="417"/>
                </a:lnTo>
                <a:lnTo>
                  <a:pt x="139" y="427"/>
                </a:lnTo>
                <a:lnTo>
                  <a:pt x="141" y="434"/>
                </a:lnTo>
                <a:lnTo>
                  <a:pt x="143" y="438"/>
                </a:lnTo>
                <a:lnTo>
                  <a:pt x="146" y="442"/>
                </a:lnTo>
                <a:lnTo>
                  <a:pt x="150" y="444"/>
                </a:lnTo>
                <a:lnTo>
                  <a:pt x="152" y="447"/>
                </a:lnTo>
                <a:lnTo>
                  <a:pt x="155" y="459"/>
                </a:lnTo>
                <a:lnTo>
                  <a:pt x="154" y="483"/>
                </a:lnTo>
                <a:lnTo>
                  <a:pt x="141" y="504"/>
                </a:lnTo>
                <a:lnTo>
                  <a:pt x="126" y="526"/>
                </a:lnTo>
                <a:lnTo>
                  <a:pt x="117" y="545"/>
                </a:lnTo>
                <a:lnTo>
                  <a:pt x="101" y="562"/>
                </a:lnTo>
                <a:lnTo>
                  <a:pt x="88" y="577"/>
                </a:lnTo>
                <a:lnTo>
                  <a:pt x="79" y="590"/>
                </a:lnTo>
                <a:lnTo>
                  <a:pt x="71" y="602"/>
                </a:lnTo>
                <a:lnTo>
                  <a:pt x="66" y="611"/>
                </a:lnTo>
                <a:lnTo>
                  <a:pt x="60" y="619"/>
                </a:lnTo>
                <a:lnTo>
                  <a:pt x="57" y="624"/>
                </a:lnTo>
                <a:lnTo>
                  <a:pt x="51" y="630"/>
                </a:lnTo>
                <a:lnTo>
                  <a:pt x="51" y="645"/>
                </a:lnTo>
                <a:lnTo>
                  <a:pt x="60" y="656"/>
                </a:lnTo>
                <a:lnTo>
                  <a:pt x="71" y="666"/>
                </a:lnTo>
                <a:lnTo>
                  <a:pt x="73" y="677"/>
                </a:lnTo>
                <a:lnTo>
                  <a:pt x="69" y="690"/>
                </a:lnTo>
                <a:lnTo>
                  <a:pt x="62" y="699"/>
                </a:lnTo>
                <a:lnTo>
                  <a:pt x="55" y="709"/>
                </a:lnTo>
                <a:lnTo>
                  <a:pt x="49" y="718"/>
                </a:lnTo>
                <a:lnTo>
                  <a:pt x="40" y="763"/>
                </a:lnTo>
                <a:lnTo>
                  <a:pt x="22" y="846"/>
                </a:lnTo>
                <a:lnTo>
                  <a:pt x="7" y="929"/>
                </a:lnTo>
                <a:lnTo>
                  <a:pt x="0" y="964"/>
                </a:lnTo>
                <a:lnTo>
                  <a:pt x="589" y="11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4" name="Freeform 322">
            <a:extLst>
              <a:ext uri="{FF2B5EF4-FFF2-40B4-BE49-F238E27FC236}">
                <a16:creationId xmlns:a16="http://schemas.microsoft.com/office/drawing/2014/main" id="{512E6147-5783-F7FC-28BE-9BFE462B64AD}"/>
              </a:ext>
            </a:extLst>
          </p:cNvPr>
          <p:cNvSpPr>
            <a:spLocks/>
          </p:cNvSpPr>
          <p:nvPr/>
        </p:nvSpPr>
        <p:spPr bwMode="auto">
          <a:xfrm>
            <a:off x="3697704" y="3557975"/>
            <a:ext cx="826686" cy="977704"/>
          </a:xfrm>
          <a:custGeom>
            <a:avLst/>
            <a:gdLst>
              <a:gd name="T0" fmla="*/ 2147483647 w 621"/>
              <a:gd name="T1" fmla="*/ 2147483647 h 810"/>
              <a:gd name="T2" fmla="*/ 2147483647 w 621"/>
              <a:gd name="T3" fmla="*/ 2147483647 h 810"/>
              <a:gd name="T4" fmla="*/ 2147483647 w 621"/>
              <a:gd name="T5" fmla="*/ 2147483647 h 810"/>
              <a:gd name="T6" fmla="*/ 2147483647 w 621"/>
              <a:gd name="T7" fmla="*/ 2147483647 h 810"/>
              <a:gd name="T8" fmla="*/ 2147483647 w 621"/>
              <a:gd name="T9" fmla="*/ 2147483647 h 810"/>
              <a:gd name="T10" fmla="*/ 2147483647 w 621"/>
              <a:gd name="T11" fmla="*/ 2147483647 h 810"/>
              <a:gd name="T12" fmla="*/ 2147483647 w 621"/>
              <a:gd name="T13" fmla="*/ 2147483647 h 810"/>
              <a:gd name="T14" fmla="*/ 2147483647 w 621"/>
              <a:gd name="T15" fmla="*/ 2147483647 h 810"/>
              <a:gd name="T16" fmla="*/ 2147483647 w 621"/>
              <a:gd name="T17" fmla="*/ 2147483647 h 810"/>
              <a:gd name="T18" fmla="*/ 2147483647 w 621"/>
              <a:gd name="T19" fmla="*/ 2147483647 h 810"/>
              <a:gd name="T20" fmla="*/ 2147483647 w 621"/>
              <a:gd name="T21" fmla="*/ 0 h 810"/>
              <a:gd name="T22" fmla="*/ 0 w 621"/>
              <a:gd name="T23" fmla="*/ 2147483647 h 810"/>
              <a:gd name="T24" fmla="*/ 2147483647 w 621"/>
              <a:gd name="T25" fmla="*/ 2147483647 h 810"/>
              <a:gd name="T26" fmla="*/ 2147483647 w 621"/>
              <a:gd name="T27" fmla="*/ 2147483647 h 810"/>
              <a:gd name="T28" fmla="*/ 2147483647 w 621"/>
              <a:gd name="T29" fmla="*/ 2147483647 h 810"/>
              <a:gd name="T30" fmla="*/ 2147483647 w 621"/>
              <a:gd name="T31" fmla="*/ 2147483647 h 8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1"/>
              <a:gd name="T49" fmla="*/ 0 h 810"/>
              <a:gd name="T50" fmla="*/ 621 w 621"/>
              <a:gd name="T51" fmla="*/ 810 h 8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1" h="810">
                <a:moveTo>
                  <a:pt x="615" y="243"/>
                </a:moveTo>
                <a:lnTo>
                  <a:pt x="589" y="239"/>
                </a:lnTo>
                <a:lnTo>
                  <a:pt x="564" y="233"/>
                </a:lnTo>
                <a:lnTo>
                  <a:pt x="538" y="229"/>
                </a:lnTo>
                <a:lnTo>
                  <a:pt x="514" y="226"/>
                </a:lnTo>
                <a:lnTo>
                  <a:pt x="491" y="222"/>
                </a:lnTo>
                <a:lnTo>
                  <a:pt x="467" y="216"/>
                </a:lnTo>
                <a:lnTo>
                  <a:pt x="443" y="213"/>
                </a:lnTo>
                <a:lnTo>
                  <a:pt x="421" y="207"/>
                </a:lnTo>
                <a:lnTo>
                  <a:pt x="441" y="70"/>
                </a:lnTo>
                <a:lnTo>
                  <a:pt x="139" y="0"/>
                </a:lnTo>
                <a:lnTo>
                  <a:pt x="0" y="709"/>
                </a:lnTo>
                <a:lnTo>
                  <a:pt x="544" y="810"/>
                </a:lnTo>
                <a:lnTo>
                  <a:pt x="619" y="248"/>
                </a:lnTo>
                <a:lnTo>
                  <a:pt x="621" y="243"/>
                </a:lnTo>
                <a:lnTo>
                  <a:pt x="615" y="243"/>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5" name="Freeform 324">
            <a:extLst>
              <a:ext uri="{FF2B5EF4-FFF2-40B4-BE49-F238E27FC236}">
                <a16:creationId xmlns:a16="http://schemas.microsoft.com/office/drawing/2014/main" id="{54EE5C80-1444-293C-5218-3C302B351DFE}"/>
              </a:ext>
            </a:extLst>
          </p:cNvPr>
          <p:cNvSpPr>
            <a:spLocks/>
          </p:cNvSpPr>
          <p:nvPr/>
        </p:nvSpPr>
        <p:spPr bwMode="auto">
          <a:xfrm>
            <a:off x="2986179" y="3379665"/>
            <a:ext cx="906886" cy="1340334"/>
          </a:xfrm>
          <a:custGeom>
            <a:avLst/>
            <a:gdLst>
              <a:gd name="T0" fmla="*/ 2147483647 w 688"/>
              <a:gd name="T1" fmla="*/ 2147483647 h 1109"/>
              <a:gd name="T2" fmla="*/ 2147483647 w 688"/>
              <a:gd name="T3" fmla="*/ 2147483647 h 1109"/>
              <a:gd name="T4" fmla="*/ 2147483647 w 688"/>
              <a:gd name="T5" fmla="*/ 2147483647 h 1109"/>
              <a:gd name="T6" fmla="*/ 2147483647 w 688"/>
              <a:gd name="T7" fmla="*/ 2147483647 h 1109"/>
              <a:gd name="T8" fmla="*/ 2147483647 w 688"/>
              <a:gd name="T9" fmla="*/ 2147483647 h 1109"/>
              <a:gd name="T10" fmla="*/ 2147483647 w 688"/>
              <a:gd name="T11" fmla="*/ 2147483647 h 1109"/>
              <a:gd name="T12" fmla="*/ 2147483647 w 688"/>
              <a:gd name="T13" fmla="*/ 2147483647 h 1109"/>
              <a:gd name="T14" fmla="*/ 2147483647 w 688"/>
              <a:gd name="T15" fmla="*/ 2147483647 h 1109"/>
              <a:gd name="T16" fmla="*/ 2147483647 w 688"/>
              <a:gd name="T17" fmla="*/ 2147483647 h 1109"/>
              <a:gd name="T18" fmla="*/ 2147483647 w 688"/>
              <a:gd name="T19" fmla="*/ 0 h 1109"/>
              <a:gd name="T20" fmla="*/ 0 w 688"/>
              <a:gd name="T21" fmla="*/ 2147483647 h 1109"/>
              <a:gd name="T22" fmla="*/ 2147483647 w 688"/>
              <a:gd name="T23" fmla="*/ 2147483647 h 1109"/>
              <a:gd name="T24" fmla="*/ 2147483647 w 688"/>
              <a:gd name="T25" fmla="*/ 2147483647 h 1109"/>
              <a:gd name="T26" fmla="*/ 2147483647 w 688"/>
              <a:gd name="T27" fmla="*/ 2147483647 h 1109"/>
              <a:gd name="T28" fmla="*/ 2147483647 w 688"/>
              <a:gd name="T29" fmla="*/ 2147483647 h 1109"/>
              <a:gd name="T30" fmla="*/ 2147483647 w 688"/>
              <a:gd name="T31" fmla="*/ 2147483647 h 1109"/>
              <a:gd name="T32" fmla="*/ 2147483647 w 688"/>
              <a:gd name="T33" fmla="*/ 2147483647 h 1109"/>
              <a:gd name="T34" fmla="*/ 2147483647 w 688"/>
              <a:gd name="T35" fmla="*/ 2147483647 h 1109"/>
              <a:gd name="T36" fmla="*/ 2147483647 w 688"/>
              <a:gd name="T37" fmla="*/ 2147483647 h 1109"/>
              <a:gd name="T38" fmla="*/ 2147483647 w 688"/>
              <a:gd name="T39" fmla="*/ 2147483647 h 1109"/>
              <a:gd name="T40" fmla="*/ 2147483647 w 688"/>
              <a:gd name="T41" fmla="*/ 2147483647 h 1109"/>
              <a:gd name="T42" fmla="*/ 2147483647 w 688"/>
              <a:gd name="T43" fmla="*/ 2147483647 h 1109"/>
              <a:gd name="T44" fmla="*/ 2147483647 w 688"/>
              <a:gd name="T45" fmla="*/ 2147483647 h 1109"/>
              <a:gd name="T46" fmla="*/ 2147483647 w 688"/>
              <a:gd name="T47" fmla="*/ 2147483647 h 11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88"/>
              <a:gd name="T73" fmla="*/ 0 h 1109"/>
              <a:gd name="T74" fmla="*/ 688 w 688"/>
              <a:gd name="T75" fmla="*/ 1109 h 11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88" h="1109">
                <a:moveTo>
                  <a:pt x="509" y="992"/>
                </a:moveTo>
                <a:lnTo>
                  <a:pt x="513" y="994"/>
                </a:lnTo>
                <a:lnTo>
                  <a:pt x="518" y="990"/>
                </a:lnTo>
                <a:lnTo>
                  <a:pt x="522" y="985"/>
                </a:lnTo>
                <a:lnTo>
                  <a:pt x="527" y="977"/>
                </a:lnTo>
                <a:lnTo>
                  <a:pt x="549" y="855"/>
                </a:lnTo>
                <a:lnTo>
                  <a:pt x="688" y="146"/>
                </a:lnTo>
                <a:lnTo>
                  <a:pt x="686" y="146"/>
                </a:lnTo>
                <a:lnTo>
                  <a:pt x="401" y="80"/>
                </a:lnTo>
                <a:lnTo>
                  <a:pt x="95" y="0"/>
                </a:lnTo>
                <a:lnTo>
                  <a:pt x="0" y="415"/>
                </a:lnTo>
                <a:lnTo>
                  <a:pt x="436" y="1109"/>
                </a:lnTo>
                <a:lnTo>
                  <a:pt x="443" y="1105"/>
                </a:lnTo>
                <a:lnTo>
                  <a:pt x="447" y="1095"/>
                </a:lnTo>
                <a:lnTo>
                  <a:pt x="450" y="1067"/>
                </a:lnTo>
                <a:lnTo>
                  <a:pt x="454" y="1001"/>
                </a:lnTo>
                <a:lnTo>
                  <a:pt x="456" y="994"/>
                </a:lnTo>
                <a:lnTo>
                  <a:pt x="459" y="990"/>
                </a:lnTo>
                <a:lnTo>
                  <a:pt x="465" y="990"/>
                </a:lnTo>
                <a:lnTo>
                  <a:pt x="474" y="990"/>
                </a:lnTo>
                <a:lnTo>
                  <a:pt x="481" y="985"/>
                </a:lnTo>
                <a:lnTo>
                  <a:pt x="491" y="979"/>
                </a:lnTo>
                <a:lnTo>
                  <a:pt x="500" y="981"/>
                </a:lnTo>
                <a:lnTo>
                  <a:pt x="509" y="992"/>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6" name="Freeform 326">
            <a:extLst>
              <a:ext uri="{FF2B5EF4-FFF2-40B4-BE49-F238E27FC236}">
                <a16:creationId xmlns:a16="http://schemas.microsoft.com/office/drawing/2014/main" id="{86EDB808-816C-EE8D-A63B-02934F0F0B06}"/>
              </a:ext>
            </a:extLst>
          </p:cNvPr>
          <p:cNvSpPr>
            <a:spLocks/>
          </p:cNvSpPr>
          <p:nvPr/>
        </p:nvSpPr>
        <p:spPr bwMode="auto">
          <a:xfrm>
            <a:off x="3444764" y="4413465"/>
            <a:ext cx="980916" cy="1087896"/>
          </a:xfrm>
          <a:custGeom>
            <a:avLst/>
            <a:gdLst>
              <a:gd name="T0" fmla="*/ 2147483647 w 745"/>
              <a:gd name="T1" fmla="*/ 2147483647 h 900"/>
              <a:gd name="T2" fmla="*/ 2147483647 w 745"/>
              <a:gd name="T3" fmla="*/ 2147483647 h 900"/>
              <a:gd name="T4" fmla="*/ 2147483647 w 745"/>
              <a:gd name="T5" fmla="*/ 2147483647 h 900"/>
              <a:gd name="T6" fmla="*/ 2147483647 w 745"/>
              <a:gd name="T7" fmla="*/ 2147483647 h 900"/>
              <a:gd name="T8" fmla="*/ 2147483647 w 745"/>
              <a:gd name="T9" fmla="*/ 0 h 900"/>
              <a:gd name="T10" fmla="*/ 2147483647 w 745"/>
              <a:gd name="T11" fmla="*/ 2147483647 h 900"/>
              <a:gd name="T12" fmla="*/ 2147483647 w 745"/>
              <a:gd name="T13" fmla="*/ 2147483647 h 900"/>
              <a:gd name="T14" fmla="*/ 2147483647 w 745"/>
              <a:gd name="T15" fmla="*/ 2147483647 h 900"/>
              <a:gd name="T16" fmla="*/ 2147483647 w 745"/>
              <a:gd name="T17" fmla="*/ 2147483647 h 900"/>
              <a:gd name="T18" fmla="*/ 2147483647 w 745"/>
              <a:gd name="T19" fmla="*/ 2147483647 h 900"/>
              <a:gd name="T20" fmla="*/ 2147483647 w 745"/>
              <a:gd name="T21" fmla="*/ 2147483647 h 900"/>
              <a:gd name="T22" fmla="*/ 2147483647 w 745"/>
              <a:gd name="T23" fmla="*/ 2147483647 h 900"/>
              <a:gd name="T24" fmla="*/ 2147483647 w 745"/>
              <a:gd name="T25" fmla="*/ 2147483647 h 900"/>
              <a:gd name="T26" fmla="*/ 2147483647 w 745"/>
              <a:gd name="T27" fmla="*/ 2147483647 h 900"/>
              <a:gd name="T28" fmla="*/ 2147483647 w 745"/>
              <a:gd name="T29" fmla="*/ 2147483647 h 900"/>
              <a:gd name="T30" fmla="*/ 2147483647 w 745"/>
              <a:gd name="T31" fmla="*/ 2147483647 h 900"/>
              <a:gd name="T32" fmla="*/ 2147483647 w 745"/>
              <a:gd name="T33" fmla="*/ 2147483647 h 900"/>
              <a:gd name="T34" fmla="*/ 2147483647 w 745"/>
              <a:gd name="T35" fmla="*/ 2147483647 h 900"/>
              <a:gd name="T36" fmla="*/ 2147483647 w 745"/>
              <a:gd name="T37" fmla="*/ 2147483647 h 900"/>
              <a:gd name="T38" fmla="*/ 2147483647 w 745"/>
              <a:gd name="T39" fmla="*/ 2147483647 h 900"/>
              <a:gd name="T40" fmla="*/ 2147483647 w 745"/>
              <a:gd name="T41" fmla="*/ 2147483647 h 900"/>
              <a:gd name="T42" fmla="*/ 2147483647 w 745"/>
              <a:gd name="T43" fmla="*/ 2147483647 h 900"/>
              <a:gd name="T44" fmla="*/ 2147483647 w 745"/>
              <a:gd name="T45" fmla="*/ 2147483647 h 900"/>
              <a:gd name="T46" fmla="*/ 2147483647 w 745"/>
              <a:gd name="T47" fmla="*/ 2147483647 h 900"/>
              <a:gd name="T48" fmla="*/ 2147483647 w 745"/>
              <a:gd name="T49" fmla="*/ 2147483647 h 900"/>
              <a:gd name="T50" fmla="*/ 2147483647 w 745"/>
              <a:gd name="T51" fmla="*/ 2147483647 h 900"/>
              <a:gd name="T52" fmla="*/ 2147483647 w 745"/>
              <a:gd name="T53" fmla="*/ 2147483647 h 900"/>
              <a:gd name="T54" fmla="*/ 2147483647 w 745"/>
              <a:gd name="T55" fmla="*/ 2147483647 h 900"/>
              <a:gd name="T56" fmla="*/ 2147483647 w 745"/>
              <a:gd name="T57" fmla="*/ 2147483647 h 900"/>
              <a:gd name="T58" fmla="*/ 2147483647 w 745"/>
              <a:gd name="T59" fmla="*/ 2147483647 h 900"/>
              <a:gd name="T60" fmla="*/ 2147483647 w 745"/>
              <a:gd name="T61" fmla="*/ 2147483647 h 900"/>
              <a:gd name="T62" fmla="*/ 0 w 745"/>
              <a:gd name="T63" fmla="*/ 2147483647 h 900"/>
              <a:gd name="T64" fmla="*/ 2147483647 w 745"/>
              <a:gd name="T65" fmla="*/ 2147483647 h 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900"/>
              <a:gd name="T101" fmla="*/ 745 w 745"/>
              <a:gd name="T102" fmla="*/ 900 h 9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900">
                <a:moveTo>
                  <a:pt x="637" y="900"/>
                </a:moveTo>
                <a:lnTo>
                  <a:pt x="653" y="778"/>
                </a:lnTo>
                <a:lnTo>
                  <a:pt x="671" y="650"/>
                </a:lnTo>
                <a:lnTo>
                  <a:pt x="688" y="520"/>
                </a:lnTo>
                <a:lnTo>
                  <a:pt x="704" y="398"/>
                </a:lnTo>
                <a:lnTo>
                  <a:pt x="719" y="289"/>
                </a:lnTo>
                <a:lnTo>
                  <a:pt x="730" y="199"/>
                </a:lnTo>
                <a:lnTo>
                  <a:pt x="739" y="133"/>
                </a:lnTo>
                <a:lnTo>
                  <a:pt x="745" y="101"/>
                </a:lnTo>
                <a:lnTo>
                  <a:pt x="201" y="0"/>
                </a:lnTo>
                <a:lnTo>
                  <a:pt x="179" y="122"/>
                </a:lnTo>
                <a:lnTo>
                  <a:pt x="174" y="130"/>
                </a:lnTo>
                <a:lnTo>
                  <a:pt x="170" y="135"/>
                </a:lnTo>
                <a:lnTo>
                  <a:pt x="165" y="139"/>
                </a:lnTo>
                <a:lnTo>
                  <a:pt x="161" y="137"/>
                </a:lnTo>
                <a:lnTo>
                  <a:pt x="152" y="126"/>
                </a:lnTo>
                <a:lnTo>
                  <a:pt x="143" y="124"/>
                </a:lnTo>
                <a:lnTo>
                  <a:pt x="133" y="130"/>
                </a:lnTo>
                <a:lnTo>
                  <a:pt x="126" y="135"/>
                </a:lnTo>
                <a:lnTo>
                  <a:pt x="117" y="135"/>
                </a:lnTo>
                <a:lnTo>
                  <a:pt x="111" y="135"/>
                </a:lnTo>
                <a:lnTo>
                  <a:pt x="108" y="139"/>
                </a:lnTo>
                <a:lnTo>
                  <a:pt x="106" y="146"/>
                </a:lnTo>
                <a:lnTo>
                  <a:pt x="102" y="212"/>
                </a:lnTo>
                <a:lnTo>
                  <a:pt x="99" y="240"/>
                </a:lnTo>
                <a:lnTo>
                  <a:pt x="95" y="250"/>
                </a:lnTo>
                <a:lnTo>
                  <a:pt x="88" y="254"/>
                </a:lnTo>
                <a:lnTo>
                  <a:pt x="84" y="267"/>
                </a:lnTo>
                <a:lnTo>
                  <a:pt x="86" y="282"/>
                </a:lnTo>
                <a:lnTo>
                  <a:pt x="91" y="295"/>
                </a:lnTo>
                <a:lnTo>
                  <a:pt x="95" y="301"/>
                </a:lnTo>
                <a:lnTo>
                  <a:pt x="102" y="314"/>
                </a:lnTo>
                <a:lnTo>
                  <a:pt x="104" y="329"/>
                </a:lnTo>
                <a:lnTo>
                  <a:pt x="106" y="344"/>
                </a:lnTo>
                <a:lnTo>
                  <a:pt x="108" y="353"/>
                </a:lnTo>
                <a:lnTo>
                  <a:pt x="113" y="359"/>
                </a:lnTo>
                <a:lnTo>
                  <a:pt x="117" y="364"/>
                </a:lnTo>
                <a:lnTo>
                  <a:pt x="115" y="374"/>
                </a:lnTo>
                <a:lnTo>
                  <a:pt x="106" y="387"/>
                </a:lnTo>
                <a:lnTo>
                  <a:pt x="95" y="396"/>
                </a:lnTo>
                <a:lnTo>
                  <a:pt x="89" y="398"/>
                </a:lnTo>
                <a:lnTo>
                  <a:pt x="84" y="400"/>
                </a:lnTo>
                <a:lnTo>
                  <a:pt x="77" y="411"/>
                </a:lnTo>
                <a:lnTo>
                  <a:pt x="71" y="423"/>
                </a:lnTo>
                <a:lnTo>
                  <a:pt x="69" y="438"/>
                </a:lnTo>
                <a:lnTo>
                  <a:pt x="68" y="451"/>
                </a:lnTo>
                <a:lnTo>
                  <a:pt x="62" y="460"/>
                </a:lnTo>
                <a:lnTo>
                  <a:pt x="53" y="468"/>
                </a:lnTo>
                <a:lnTo>
                  <a:pt x="42" y="479"/>
                </a:lnTo>
                <a:lnTo>
                  <a:pt x="35" y="489"/>
                </a:lnTo>
                <a:lnTo>
                  <a:pt x="35" y="498"/>
                </a:lnTo>
                <a:lnTo>
                  <a:pt x="38" y="507"/>
                </a:lnTo>
                <a:lnTo>
                  <a:pt x="35" y="515"/>
                </a:lnTo>
                <a:lnTo>
                  <a:pt x="31" y="522"/>
                </a:lnTo>
                <a:lnTo>
                  <a:pt x="27" y="528"/>
                </a:lnTo>
                <a:lnTo>
                  <a:pt x="33" y="534"/>
                </a:lnTo>
                <a:lnTo>
                  <a:pt x="40" y="539"/>
                </a:lnTo>
                <a:lnTo>
                  <a:pt x="49" y="547"/>
                </a:lnTo>
                <a:lnTo>
                  <a:pt x="51" y="556"/>
                </a:lnTo>
                <a:lnTo>
                  <a:pt x="47" y="567"/>
                </a:lnTo>
                <a:lnTo>
                  <a:pt x="42" y="575"/>
                </a:lnTo>
                <a:lnTo>
                  <a:pt x="31" y="581"/>
                </a:lnTo>
                <a:lnTo>
                  <a:pt x="16" y="583"/>
                </a:lnTo>
                <a:lnTo>
                  <a:pt x="0" y="607"/>
                </a:lnTo>
                <a:lnTo>
                  <a:pt x="391" y="864"/>
                </a:lnTo>
                <a:lnTo>
                  <a:pt x="637" y="90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37" name="Freeform 328">
            <a:extLst>
              <a:ext uri="{FF2B5EF4-FFF2-40B4-BE49-F238E27FC236}">
                <a16:creationId xmlns:a16="http://schemas.microsoft.com/office/drawing/2014/main" id="{2C0B8033-83AD-085A-BAFD-3FD05FD6163C}"/>
              </a:ext>
            </a:extLst>
          </p:cNvPr>
          <p:cNvSpPr>
            <a:spLocks/>
          </p:cNvSpPr>
          <p:nvPr/>
        </p:nvSpPr>
        <p:spPr bwMode="auto">
          <a:xfrm>
            <a:off x="2494694" y="3231407"/>
            <a:ext cx="1108415" cy="1885283"/>
          </a:xfrm>
          <a:custGeom>
            <a:avLst/>
            <a:gdLst>
              <a:gd name="T0" fmla="*/ 2147483647 w 842"/>
              <a:gd name="T1" fmla="*/ 2147483647 h 1561"/>
              <a:gd name="T2" fmla="*/ 2147483647 w 842"/>
              <a:gd name="T3" fmla="*/ 2147483647 h 1561"/>
              <a:gd name="T4" fmla="*/ 2147483647 w 842"/>
              <a:gd name="T5" fmla="*/ 2147483647 h 1561"/>
              <a:gd name="T6" fmla="*/ 2147483647 w 842"/>
              <a:gd name="T7" fmla="*/ 2147483647 h 1561"/>
              <a:gd name="T8" fmla="*/ 2147483647 w 842"/>
              <a:gd name="T9" fmla="*/ 2147483647 h 1561"/>
              <a:gd name="T10" fmla="*/ 2147483647 w 842"/>
              <a:gd name="T11" fmla="*/ 2147483647 h 1561"/>
              <a:gd name="T12" fmla="*/ 2147483647 w 842"/>
              <a:gd name="T13" fmla="*/ 2147483647 h 1561"/>
              <a:gd name="T14" fmla="*/ 2147483647 w 842"/>
              <a:gd name="T15" fmla="*/ 2147483647 h 1561"/>
              <a:gd name="T16" fmla="*/ 2147483647 w 842"/>
              <a:gd name="T17" fmla="*/ 2147483647 h 1561"/>
              <a:gd name="T18" fmla="*/ 2147483647 w 842"/>
              <a:gd name="T19" fmla="*/ 2147483647 h 1561"/>
              <a:gd name="T20" fmla="*/ 2147483647 w 842"/>
              <a:gd name="T21" fmla="*/ 2147483647 h 1561"/>
              <a:gd name="T22" fmla="*/ 2147483647 w 842"/>
              <a:gd name="T23" fmla="*/ 2147483647 h 1561"/>
              <a:gd name="T24" fmla="*/ 2147483647 w 842"/>
              <a:gd name="T25" fmla="*/ 2147483647 h 1561"/>
              <a:gd name="T26" fmla="*/ 2147483647 w 842"/>
              <a:gd name="T27" fmla="*/ 2147483647 h 1561"/>
              <a:gd name="T28" fmla="*/ 2147483647 w 842"/>
              <a:gd name="T29" fmla="*/ 2147483647 h 1561"/>
              <a:gd name="T30" fmla="*/ 2147483647 w 842"/>
              <a:gd name="T31" fmla="*/ 2147483647 h 1561"/>
              <a:gd name="T32" fmla="*/ 2147483647 w 842"/>
              <a:gd name="T33" fmla="*/ 2147483647 h 1561"/>
              <a:gd name="T34" fmla="*/ 2147483647 w 842"/>
              <a:gd name="T35" fmla="*/ 2147483647 h 1561"/>
              <a:gd name="T36" fmla="*/ 2147483647 w 842"/>
              <a:gd name="T37" fmla="*/ 2147483647 h 1561"/>
              <a:gd name="T38" fmla="*/ 2147483647 w 842"/>
              <a:gd name="T39" fmla="*/ 2147483647 h 1561"/>
              <a:gd name="T40" fmla="*/ 2147483647 w 842"/>
              <a:gd name="T41" fmla="*/ 2147483647 h 1561"/>
              <a:gd name="T42" fmla="*/ 2147483647 w 842"/>
              <a:gd name="T43" fmla="*/ 2147483647 h 1561"/>
              <a:gd name="T44" fmla="*/ 2147483647 w 842"/>
              <a:gd name="T45" fmla="*/ 2147483647 h 1561"/>
              <a:gd name="T46" fmla="*/ 2147483647 w 842"/>
              <a:gd name="T47" fmla="*/ 2147483647 h 1561"/>
              <a:gd name="T48" fmla="*/ 2147483647 w 842"/>
              <a:gd name="T49" fmla="*/ 2147483647 h 1561"/>
              <a:gd name="T50" fmla="*/ 2147483647 w 842"/>
              <a:gd name="T51" fmla="*/ 2147483647 h 1561"/>
              <a:gd name="T52" fmla="*/ 2147483647 w 842"/>
              <a:gd name="T53" fmla="*/ 2147483647 h 1561"/>
              <a:gd name="T54" fmla="*/ 2147483647 w 842"/>
              <a:gd name="T55" fmla="*/ 2147483647 h 1561"/>
              <a:gd name="T56" fmla="*/ 2147483647 w 842"/>
              <a:gd name="T57" fmla="*/ 2147483647 h 1561"/>
              <a:gd name="T58" fmla="*/ 2147483647 w 842"/>
              <a:gd name="T59" fmla="*/ 2147483647 h 1561"/>
              <a:gd name="T60" fmla="*/ 2147483647 w 842"/>
              <a:gd name="T61" fmla="*/ 2147483647 h 1561"/>
              <a:gd name="T62" fmla="*/ 2147483647 w 842"/>
              <a:gd name="T63" fmla="*/ 2147483647 h 1561"/>
              <a:gd name="T64" fmla="*/ 2147483647 w 842"/>
              <a:gd name="T65" fmla="*/ 2147483647 h 1561"/>
              <a:gd name="T66" fmla="*/ 2147483647 w 842"/>
              <a:gd name="T67" fmla="*/ 2147483647 h 1561"/>
              <a:gd name="T68" fmla="*/ 2147483647 w 842"/>
              <a:gd name="T69" fmla="*/ 2147483647 h 1561"/>
              <a:gd name="T70" fmla="*/ 2147483647 w 842"/>
              <a:gd name="T71" fmla="*/ 2147483647 h 1561"/>
              <a:gd name="T72" fmla="*/ 2147483647 w 842"/>
              <a:gd name="T73" fmla="*/ 2147483647 h 1561"/>
              <a:gd name="T74" fmla="*/ 2147483647 w 842"/>
              <a:gd name="T75" fmla="*/ 2147483647 h 1561"/>
              <a:gd name="T76" fmla="*/ 2147483647 w 842"/>
              <a:gd name="T77" fmla="*/ 2147483647 h 1561"/>
              <a:gd name="T78" fmla="*/ 2147483647 w 842"/>
              <a:gd name="T79" fmla="*/ 2147483647 h 1561"/>
              <a:gd name="T80" fmla="*/ 2147483647 w 842"/>
              <a:gd name="T81" fmla="*/ 2147483647 h 1561"/>
              <a:gd name="T82" fmla="*/ 2147483647 w 842"/>
              <a:gd name="T83" fmla="*/ 2147483647 h 1561"/>
              <a:gd name="T84" fmla="*/ 2147483647 w 842"/>
              <a:gd name="T85" fmla="*/ 2147483647 h 1561"/>
              <a:gd name="T86" fmla="*/ 2147483647 w 842"/>
              <a:gd name="T87" fmla="*/ 2147483647 h 1561"/>
              <a:gd name="T88" fmla="*/ 2147483647 w 842"/>
              <a:gd name="T89" fmla="*/ 2147483647 h 1561"/>
              <a:gd name="T90" fmla="*/ 2147483647 w 842"/>
              <a:gd name="T91" fmla="*/ 2147483647 h 1561"/>
              <a:gd name="T92" fmla="*/ 2147483647 w 842"/>
              <a:gd name="T93" fmla="*/ 2147483647 h 1561"/>
              <a:gd name="T94" fmla="*/ 2147483647 w 842"/>
              <a:gd name="T95" fmla="*/ 2147483647 h 1561"/>
              <a:gd name="T96" fmla="*/ 2147483647 w 842"/>
              <a:gd name="T97" fmla="*/ 2147483647 h 1561"/>
              <a:gd name="T98" fmla="*/ 2147483647 w 842"/>
              <a:gd name="T99" fmla="*/ 2147483647 h 1561"/>
              <a:gd name="T100" fmla="*/ 2147483647 w 842"/>
              <a:gd name="T101" fmla="*/ 2147483647 h 1561"/>
              <a:gd name="T102" fmla="*/ 2147483647 w 842"/>
              <a:gd name="T103" fmla="*/ 2147483647 h 1561"/>
              <a:gd name="T104" fmla="*/ 2147483647 w 842"/>
              <a:gd name="T105" fmla="*/ 2147483647 h 1561"/>
              <a:gd name="T106" fmla="*/ 2147483647 w 842"/>
              <a:gd name="T107" fmla="*/ 2147483647 h 1561"/>
              <a:gd name="T108" fmla="*/ 2147483647 w 842"/>
              <a:gd name="T109" fmla="*/ 2147483647 h 1561"/>
              <a:gd name="T110" fmla="*/ 2147483647 w 842"/>
              <a:gd name="T111" fmla="*/ 2147483647 h 1561"/>
              <a:gd name="T112" fmla="*/ 2147483647 w 842"/>
              <a:gd name="T113" fmla="*/ 2147483647 h 1561"/>
              <a:gd name="T114" fmla="*/ 2147483647 w 842"/>
              <a:gd name="T115" fmla="*/ 2147483647 h 1561"/>
              <a:gd name="T116" fmla="*/ 2147483647 w 842"/>
              <a:gd name="T117" fmla="*/ 0 h 15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2"/>
              <a:gd name="T178" fmla="*/ 0 h 1561"/>
              <a:gd name="T179" fmla="*/ 842 w 842"/>
              <a:gd name="T180" fmla="*/ 1561 h 15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2" h="1561">
                <a:moveTo>
                  <a:pt x="472" y="123"/>
                </a:moveTo>
                <a:lnTo>
                  <a:pt x="377" y="538"/>
                </a:lnTo>
                <a:lnTo>
                  <a:pt x="813" y="1232"/>
                </a:lnTo>
                <a:lnTo>
                  <a:pt x="809" y="1245"/>
                </a:lnTo>
                <a:lnTo>
                  <a:pt x="811" y="1260"/>
                </a:lnTo>
                <a:lnTo>
                  <a:pt x="816" y="1273"/>
                </a:lnTo>
                <a:lnTo>
                  <a:pt x="820" y="1279"/>
                </a:lnTo>
                <a:lnTo>
                  <a:pt x="827" y="1292"/>
                </a:lnTo>
                <a:lnTo>
                  <a:pt x="829" y="1307"/>
                </a:lnTo>
                <a:lnTo>
                  <a:pt x="831" y="1322"/>
                </a:lnTo>
                <a:lnTo>
                  <a:pt x="833" y="1331"/>
                </a:lnTo>
                <a:lnTo>
                  <a:pt x="838" y="1337"/>
                </a:lnTo>
                <a:lnTo>
                  <a:pt x="842" y="1342"/>
                </a:lnTo>
                <a:lnTo>
                  <a:pt x="840" y="1352"/>
                </a:lnTo>
                <a:lnTo>
                  <a:pt x="831" y="1365"/>
                </a:lnTo>
                <a:lnTo>
                  <a:pt x="820" y="1374"/>
                </a:lnTo>
                <a:lnTo>
                  <a:pt x="814" y="1376"/>
                </a:lnTo>
                <a:lnTo>
                  <a:pt x="809" y="1378"/>
                </a:lnTo>
                <a:lnTo>
                  <a:pt x="802" y="1389"/>
                </a:lnTo>
                <a:lnTo>
                  <a:pt x="796" y="1401"/>
                </a:lnTo>
                <a:lnTo>
                  <a:pt x="794" y="1416"/>
                </a:lnTo>
                <a:lnTo>
                  <a:pt x="793" y="1429"/>
                </a:lnTo>
                <a:lnTo>
                  <a:pt x="787" y="1438"/>
                </a:lnTo>
                <a:lnTo>
                  <a:pt x="778" y="1446"/>
                </a:lnTo>
                <a:lnTo>
                  <a:pt x="767" y="1457"/>
                </a:lnTo>
                <a:lnTo>
                  <a:pt x="760" y="1467"/>
                </a:lnTo>
                <a:lnTo>
                  <a:pt x="760" y="1476"/>
                </a:lnTo>
                <a:lnTo>
                  <a:pt x="763" y="1485"/>
                </a:lnTo>
                <a:lnTo>
                  <a:pt x="760" y="1493"/>
                </a:lnTo>
                <a:lnTo>
                  <a:pt x="756" y="1500"/>
                </a:lnTo>
                <a:lnTo>
                  <a:pt x="752" y="1506"/>
                </a:lnTo>
                <a:lnTo>
                  <a:pt x="758" y="1512"/>
                </a:lnTo>
                <a:lnTo>
                  <a:pt x="765" y="1517"/>
                </a:lnTo>
                <a:lnTo>
                  <a:pt x="774" y="1525"/>
                </a:lnTo>
                <a:lnTo>
                  <a:pt x="776" y="1534"/>
                </a:lnTo>
                <a:lnTo>
                  <a:pt x="772" y="1545"/>
                </a:lnTo>
                <a:lnTo>
                  <a:pt x="767" y="1553"/>
                </a:lnTo>
                <a:lnTo>
                  <a:pt x="756" y="1559"/>
                </a:lnTo>
                <a:lnTo>
                  <a:pt x="741" y="1561"/>
                </a:lnTo>
                <a:lnTo>
                  <a:pt x="472" y="1519"/>
                </a:lnTo>
                <a:lnTo>
                  <a:pt x="469" y="1514"/>
                </a:lnTo>
                <a:lnTo>
                  <a:pt x="469" y="1502"/>
                </a:lnTo>
                <a:lnTo>
                  <a:pt x="467" y="1489"/>
                </a:lnTo>
                <a:lnTo>
                  <a:pt x="461" y="1482"/>
                </a:lnTo>
                <a:lnTo>
                  <a:pt x="459" y="1470"/>
                </a:lnTo>
                <a:lnTo>
                  <a:pt x="463" y="1448"/>
                </a:lnTo>
                <a:lnTo>
                  <a:pt x="461" y="1418"/>
                </a:lnTo>
                <a:lnTo>
                  <a:pt x="439" y="1384"/>
                </a:lnTo>
                <a:lnTo>
                  <a:pt x="432" y="1376"/>
                </a:lnTo>
                <a:lnTo>
                  <a:pt x="428" y="1361"/>
                </a:lnTo>
                <a:lnTo>
                  <a:pt x="425" y="1348"/>
                </a:lnTo>
                <a:lnTo>
                  <a:pt x="417" y="1346"/>
                </a:lnTo>
                <a:lnTo>
                  <a:pt x="416" y="1348"/>
                </a:lnTo>
                <a:lnTo>
                  <a:pt x="414" y="1348"/>
                </a:lnTo>
                <a:lnTo>
                  <a:pt x="412" y="1346"/>
                </a:lnTo>
                <a:lnTo>
                  <a:pt x="410" y="1341"/>
                </a:lnTo>
                <a:lnTo>
                  <a:pt x="406" y="1331"/>
                </a:lnTo>
                <a:lnTo>
                  <a:pt x="401" y="1322"/>
                </a:lnTo>
                <a:lnTo>
                  <a:pt x="390" y="1316"/>
                </a:lnTo>
                <a:lnTo>
                  <a:pt x="379" y="1316"/>
                </a:lnTo>
                <a:lnTo>
                  <a:pt x="375" y="1318"/>
                </a:lnTo>
                <a:lnTo>
                  <a:pt x="372" y="1316"/>
                </a:lnTo>
                <a:lnTo>
                  <a:pt x="370" y="1311"/>
                </a:lnTo>
                <a:lnTo>
                  <a:pt x="373" y="1305"/>
                </a:lnTo>
                <a:lnTo>
                  <a:pt x="375" y="1301"/>
                </a:lnTo>
                <a:lnTo>
                  <a:pt x="373" y="1295"/>
                </a:lnTo>
                <a:lnTo>
                  <a:pt x="370" y="1294"/>
                </a:lnTo>
                <a:lnTo>
                  <a:pt x="364" y="1292"/>
                </a:lnTo>
                <a:lnTo>
                  <a:pt x="362" y="1288"/>
                </a:lnTo>
                <a:lnTo>
                  <a:pt x="364" y="1279"/>
                </a:lnTo>
                <a:lnTo>
                  <a:pt x="362" y="1269"/>
                </a:lnTo>
                <a:lnTo>
                  <a:pt x="350" y="1262"/>
                </a:lnTo>
                <a:lnTo>
                  <a:pt x="331" y="1258"/>
                </a:lnTo>
                <a:lnTo>
                  <a:pt x="317" y="1252"/>
                </a:lnTo>
                <a:lnTo>
                  <a:pt x="306" y="1243"/>
                </a:lnTo>
                <a:lnTo>
                  <a:pt x="297" y="1232"/>
                </a:lnTo>
                <a:lnTo>
                  <a:pt x="293" y="1224"/>
                </a:lnTo>
                <a:lnTo>
                  <a:pt x="287" y="1217"/>
                </a:lnTo>
                <a:lnTo>
                  <a:pt x="280" y="1207"/>
                </a:lnTo>
                <a:lnTo>
                  <a:pt x="273" y="1200"/>
                </a:lnTo>
                <a:lnTo>
                  <a:pt x="264" y="1192"/>
                </a:lnTo>
                <a:lnTo>
                  <a:pt x="254" y="1186"/>
                </a:lnTo>
                <a:lnTo>
                  <a:pt x="245" y="1181"/>
                </a:lnTo>
                <a:lnTo>
                  <a:pt x="234" y="1179"/>
                </a:lnTo>
                <a:lnTo>
                  <a:pt x="223" y="1173"/>
                </a:lnTo>
                <a:lnTo>
                  <a:pt x="214" y="1166"/>
                </a:lnTo>
                <a:lnTo>
                  <a:pt x="205" y="1156"/>
                </a:lnTo>
                <a:lnTo>
                  <a:pt x="189" y="1149"/>
                </a:lnTo>
                <a:lnTo>
                  <a:pt x="179" y="1147"/>
                </a:lnTo>
                <a:lnTo>
                  <a:pt x="174" y="1145"/>
                </a:lnTo>
                <a:lnTo>
                  <a:pt x="168" y="1141"/>
                </a:lnTo>
                <a:lnTo>
                  <a:pt x="163" y="1138"/>
                </a:lnTo>
                <a:lnTo>
                  <a:pt x="163" y="1128"/>
                </a:lnTo>
                <a:lnTo>
                  <a:pt x="165" y="1119"/>
                </a:lnTo>
                <a:lnTo>
                  <a:pt x="167" y="1108"/>
                </a:lnTo>
                <a:lnTo>
                  <a:pt x="167" y="1096"/>
                </a:lnTo>
                <a:lnTo>
                  <a:pt x="167" y="1081"/>
                </a:lnTo>
                <a:lnTo>
                  <a:pt x="172" y="1064"/>
                </a:lnTo>
                <a:lnTo>
                  <a:pt x="172" y="1047"/>
                </a:lnTo>
                <a:lnTo>
                  <a:pt x="165" y="1038"/>
                </a:lnTo>
                <a:lnTo>
                  <a:pt x="161" y="1030"/>
                </a:lnTo>
                <a:lnTo>
                  <a:pt x="161" y="1023"/>
                </a:lnTo>
                <a:lnTo>
                  <a:pt x="159" y="1014"/>
                </a:lnTo>
                <a:lnTo>
                  <a:pt x="156" y="1008"/>
                </a:lnTo>
                <a:lnTo>
                  <a:pt x="152" y="1000"/>
                </a:lnTo>
                <a:lnTo>
                  <a:pt x="150" y="991"/>
                </a:lnTo>
                <a:lnTo>
                  <a:pt x="145" y="982"/>
                </a:lnTo>
                <a:lnTo>
                  <a:pt x="137" y="972"/>
                </a:lnTo>
                <a:lnTo>
                  <a:pt x="130" y="963"/>
                </a:lnTo>
                <a:lnTo>
                  <a:pt x="130" y="955"/>
                </a:lnTo>
                <a:lnTo>
                  <a:pt x="132" y="948"/>
                </a:lnTo>
                <a:lnTo>
                  <a:pt x="132" y="942"/>
                </a:lnTo>
                <a:lnTo>
                  <a:pt x="128" y="936"/>
                </a:lnTo>
                <a:lnTo>
                  <a:pt x="123" y="929"/>
                </a:lnTo>
                <a:lnTo>
                  <a:pt x="119" y="918"/>
                </a:lnTo>
                <a:lnTo>
                  <a:pt x="119" y="908"/>
                </a:lnTo>
                <a:lnTo>
                  <a:pt x="112" y="897"/>
                </a:lnTo>
                <a:lnTo>
                  <a:pt x="103" y="882"/>
                </a:lnTo>
                <a:lnTo>
                  <a:pt x="95" y="865"/>
                </a:lnTo>
                <a:lnTo>
                  <a:pt x="90" y="854"/>
                </a:lnTo>
                <a:lnTo>
                  <a:pt x="86" y="846"/>
                </a:lnTo>
                <a:lnTo>
                  <a:pt x="84" y="839"/>
                </a:lnTo>
                <a:lnTo>
                  <a:pt x="86" y="831"/>
                </a:lnTo>
                <a:lnTo>
                  <a:pt x="95" y="824"/>
                </a:lnTo>
                <a:lnTo>
                  <a:pt x="104" y="814"/>
                </a:lnTo>
                <a:lnTo>
                  <a:pt x="108" y="805"/>
                </a:lnTo>
                <a:lnTo>
                  <a:pt x="112" y="797"/>
                </a:lnTo>
                <a:lnTo>
                  <a:pt x="117" y="794"/>
                </a:lnTo>
                <a:lnTo>
                  <a:pt x="121" y="784"/>
                </a:lnTo>
                <a:lnTo>
                  <a:pt x="119" y="775"/>
                </a:lnTo>
                <a:lnTo>
                  <a:pt x="110" y="765"/>
                </a:lnTo>
                <a:lnTo>
                  <a:pt x="95" y="762"/>
                </a:lnTo>
                <a:lnTo>
                  <a:pt x="86" y="752"/>
                </a:lnTo>
                <a:lnTo>
                  <a:pt x="77" y="735"/>
                </a:lnTo>
                <a:lnTo>
                  <a:pt x="73" y="717"/>
                </a:lnTo>
                <a:lnTo>
                  <a:pt x="75" y="702"/>
                </a:lnTo>
                <a:lnTo>
                  <a:pt x="77" y="690"/>
                </a:lnTo>
                <a:lnTo>
                  <a:pt x="73" y="683"/>
                </a:lnTo>
                <a:lnTo>
                  <a:pt x="68" y="675"/>
                </a:lnTo>
                <a:lnTo>
                  <a:pt x="70" y="666"/>
                </a:lnTo>
                <a:lnTo>
                  <a:pt x="73" y="660"/>
                </a:lnTo>
                <a:lnTo>
                  <a:pt x="77" y="656"/>
                </a:lnTo>
                <a:lnTo>
                  <a:pt x="77" y="653"/>
                </a:lnTo>
                <a:lnTo>
                  <a:pt x="77" y="647"/>
                </a:lnTo>
                <a:lnTo>
                  <a:pt x="79" y="641"/>
                </a:lnTo>
                <a:lnTo>
                  <a:pt x="82" y="641"/>
                </a:lnTo>
                <a:lnTo>
                  <a:pt x="86" y="645"/>
                </a:lnTo>
                <a:lnTo>
                  <a:pt x="86" y="653"/>
                </a:lnTo>
                <a:lnTo>
                  <a:pt x="90" y="660"/>
                </a:lnTo>
                <a:lnTo>
                  <a:pt x="95" y="664"/>
                </a:lnTo>
                <a:lnTo>
                  <a:pt x="99" y="670"/>
                </a:lnTo>
                <a:lnTo>
                  <a:pt x="101" y="677"/>
                </a:lnTo>
                <a:lnTo>
                  <a:pt x="104" y="683"/>
                </a:lnTo>
                <a:lnTo>
                  <a:pt x="110" y="686"/>
                </a:lnTo>
                <a:lnTo>
                  <a:pt x="115" y="686"/>
                </a:lnTo>
                <a:lnTo>
                  <a:pt x="117" y="685"/>
                </a:lnTo>
                <a:lnTo>
                  <a:pt x="117" y="681"/>
                </a:lnTo>
                <a:lnTo>
                  <a:pt x="117" y="673"/>
                </a:lnTo>
                <a:lnTo>
                  <a:pt x="115" y="664"/>
                </a:lnTo>
                <a:lnTo>
                  <a:pt x="110" y="656"/>
                </a:lnTo>
                <a:lnTo>
                  <a:pt x="104" y="645"/>
                </a:lnTo>
                <a:lnTo>
                  <a:pt x="108" y="634"/>
                </a:lnTo>
                <a:lnTo>
                  <a:pt x="110" y="623"/>
                </a:lnTo>
                <a:lnTo>
                  <a:pt x="104" y="613"/>
                </a:lnTo>
                <a:lnTo>
                  <a:pt x="106" y="609"/>
                </a:lnTo>
                <a:lnTo>
                  <a:pt x="112" y="608"/>
                </a:lnTo>
                <a:lnTo>
                  <a:pt x="115" y="609"/>
                </a:lnTo>
                <a:lnTo>
                  <a:pt x="123" y="613"/>
                </a:lnTo>
                <a:lnTo>
                  <a:pt x="130" y="617"/>
                </a:lnTo>
                <a:lnTo>
                  <a:pt x="137" y="617"/>
                </a:lnTo>
                <a:lnTo>
                  <a:pt x="146" y="619"/>
                </a:lnTo>
                <a:lnTo>
                  <a:pt x="156" y="626"/>
                </a:lnTo>
                <a:lnTo>
                  <a:pt x="168" y="630"/>
                </a:lnTo>
                <a:lnTo>
                  <a:pt x="176" y="630"/>
                </a:lnTo>
                <a:lnTo>
                  <a:pt x="176" y="628"/>
                </a:lnTo>
                <a:lnTo>
                  <a:pt x="172" y="623"/>
                </a:lnTo>
                <a:lnTo>
                  <a:pt x="168" y="615"/>
                </a:lnTo>
                <a:lnTo>
                  <a:pt x="170" y="611"/>
                </a:lnTo>
                <a:lnTo>
                  <a:pt x="170" y="608"/>
                </a:lnTo>
                <a:lnTo>
                  <a:pt x="167" y="608"/>
                </a:lnTo>
                <a:lnTo>
                  <a:pt x="157" y="608"/>
                </a:lnTo>
                <a:lnTo>
                  <a:pt x="148" y="606"/>
                </a:lnTo>
                <a:lnTo>
                  <a:pt x="137" y="604"/>
                </a:lnTo>
                <a:lnTo>
                  <a:pt x="128" y="604"/>
                </a:lnTo>
                <a:lnTo>
                  <a:pt x="126" y="596"/>
                </a:lnTo>
                <a:lnTo>
                  <a:pt x="121" y="591"/>
                </a:lnTo>
                <a:lnTo>
                  <a:pt x="112" y="589"/>
                </a:lnTo>
                <a:lnTo>
                  <a:pt x="95" y="589"/>
                </a:lnTo>
                <a:lnTo>
                  <a:pt x="90" y="592"/>
                </a:lnTo>
                <a:lnTo>
                  <a:pt x="84" y="594"/>
                </a:lnTo>
                <a:lnTo>
                  <a:pt x="81" y="598"/>
                </a:lnTo>
                <a:lnTo>
                  <a:pt x="79" y="602"/>
                </a:lnTo>
                <a:lnTo>
                  <a:pt x="77" y="606"/>
                </a:lnTo>
                <a:lnTo>
                  <a:pt x="75" y="606"/>
                </a:lnTo>
                <a:lnTo>
                  <a:pt x="70" y="602"/>
                </a:lnTo>
                <a:lnTo>
                  <a:pt x="64" y="598"/>
                </a:lnTo>
                <a:lnTo>
                  <a:pt x="55" y="592"/>
                </a:lnTo>
                <a:lnTo>
                  <a:pt x="50" y="585"/>
                </a:lnTo>
                <a:lnTo>
                  <a:pt x="48" y="576"/>
                </a:lnTo>
                <a:lnTo>
                  <a:pt x="51" y="562"/>
                </a:lnTo>
                <a:lnTo>
                  <a:pt x="53" y="547"/>
                </a:lnTo>
                <a:lnTo>
                  <a:pt x="46" y="523"/>
                </a:lnTo>
                <a:lnTo>
                  <a:pt x="35" y="495"/>
                </a:lnTo>
                <a:lnTo>
                  <a:pt x="22" y="468"/>
                </a:lnTo>
                <a:lnTo>
                  <a:pt x="13" y="448"/>
                </a:lnTo>
                <a:lnTo>
                  <a:pt x="9" y="431"/>
                </a:lnTo>
                <a:lnTo>
                  <a:pt x="9" y="416"/>
                </a:lnTo>
                <a:lnTo>
                  <a:pt x="17" y="399"/>
                </a:lnTo>
                <a:lnTo>
                  <a:pt x="22" y="384"/>
                </a:lnTo>
                <a:lnTo>
                  <a:pt x="18" y="369"/>
                </a:lnTo>
                <a:lnTo>
                  <a:pt x="17" y="356"/>
                </a:lnTo>
                <a:lnTo>
                  <a:pt x="22" y="342"/>
                </a:lnTo>
                <a:lnTo>
                  <a:pt x="29" y="327"/>
                </a:lnTo>
                <a:lnTo>
                  <a:pt x="31" y="312"/>
                </a:lnTo>
                <a:lnTo>
                  <a:pt x="29" y="295"/>
                </a:lnTo>
                <a:lnTo>
                  <a:pt x="24" y="279"/>
                </a:lnTo>
                <a:lnTo>
                  <a:pt x="17" y="258"/>
                </a:lnTo>
                <a:lnTo>
                  <a:pt x="6" y="235"/>
                </a:lnTo>
                <a:lnTo>
                  <a:pt x="0" y="213"/>
                </a:lnTo>
                <a:lnTo>
                  <a:pt x="4" y="200"/>
                </a:lnTo>
                <a:lnTo>
                  <a:pt x="17" y="188"/>
                </a:lnTo>
                <a:lnTo>
                  <a:pt x="33" y="173"/>
                </a:lnTo>
                <a:lnTo>
                  <a:pt x="44" y="155"/>
                </a:lnTo>
                <a:lnTo>
                  <a:pt x="46" y="132"/>
                </a:lnTo>
                <a:lnTo>
                  <a:pt x="51" y="123"/>
                </a:lnTo>
                <a:lnTo>
                  <a:pt x="62" y="109"/>
                </a:lnTo>
                <a:lnTo>
                  <a:pt x="73" y="94"/>
                </a:lnTo>
                <a:lnTo>
                  <a:pt x="79" y="83"/>
                </a:lnTo>
                <a:lnTo>
                  <a:pt x="79" y="68"/>
                </a:lnTo>
                <a:lnTo>
                  <a:pt x="79" y="46"/>
                </a:lnTo>
                <a:lnTo>
                  <a:pt x="79" y="25"/>
                </a:lnTo>
                <a:lnTo>
                  <a:pt x="82" y="12"/>
                </a:lnTo>
                <a:lnTo>
                  <a:pt x="84" y="8"/>
                </a:lnTo>
                <a:lnTo>
                  <a:pt x="84" y="4"/>
                </a:lnTo>
                <a:lnTo>
                  <a:pt x="81" y="2"/>
                </a:lnTo>
                <a:lnTo>
                  <a:pt x="79" y="0"/>
                </a:lnTo>
                <a:lnTo>
                  <a:pt x="472" y="123"/>
                </a:lnTo>
                <a:close/>
              </a:path>
            </a:pathLst>
          </a:custGeom>
          <a:solidFill>
            <a:srgbClr val="006DAF"/>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8" name="Freeform 330">
            <a:extLst>
              <a:ext uri="{FF2B5EF4-FFF2-40B4-BE49-F238E27FC236}">
                <a16:creationId xmlns:a16="http://schemas.microsoft.com/office/drawing/2014/main" id="{C1DAEC9C-BC27-C87B-3858-46036D2FD9B6}"/>
              </a:ext>
            </a:extLst>
          </p:cNvPr>
          <p:cNvSpPr>
            <a:spLocks/>
          </p:cNvSpPr>
          <p:nvPr/>
        </p:nvSpPr>
        <p:spPr bwMode="auto">
          <a:xfrm>
            <a:off x="2587232" y="2552221"/>
            <a:ext cx="1126923" cy="923610"/>
          </a:xfrm>
          <a:custGeom>
            <a:avLst/>
            <a:gdLst>
              <a:gd name="T0" fmla="*/ 2147483647 w 863"/>
              <a:gd name="T1" fmla="*/ 2147483647 h 767"/>
              <a:gd name="T2" fmla="*/ 2147483647 w 863"/>
              <a:gd name="T3" fmla="*/ 2147483647 h 767"/>
              <a:gd name="T4" fmla="*/ 2147483647 w 863"/>
              <a:gd name="T5" fmla="*/ 2147483647 h 767"/>
              <a:gd name="T6" fmla="*/ 2147483647 w 863"/>
              <a:gd name="T7" fmla="*/ 2147483647 h 767"/>
              <a:gd name="T8" fmla="*/ 2147483647 w 863"/>
              <a:gd name="T9" fmla="*/ 2147483647 h 767"/>
              <a:gd name="T10" fmla="*/ 2147483647 w 863"/>
              <a:gd name="T11" fmla="*/ 2147483647 h 767"/>
              <a:gd name="T12" fmla="*/ 2147483647 w 863"/>
              <a:gd name="T13" fmla="*/ 2147483647 h 767"/>
              <a:gd name="T14" fmla="*/ 2147483647 w 863"/>
              <a:gd name="T15" fmla="*/ 2147483647 h 767"/>
              <a:gd name="T16" fmla="*/ 2147483647 w 863"/>
              <a:gd name="T17" fmla="*/ 2147483647 h 767"/>
              <a:gd name="T18" fmla="*/ 2147483647 w 863"/>
              <a:gd name="T19" fmla="*/ 2147483647 h 767"/>
              <a:gd name="T20" fmla="*/ 2147483647 w 863"/>
              <a:gd name="T21" fmla="*/ 2147483647 h 767"/>
              <a:gd name="T22" fmla="*/ 2147483647 w 863"/>
              <a:gd name="T23" fmla="*/ 2147483647 h 767"/>
              <a:gd name="T24" fmla="*/ 2147483647 w 863"/>
              <a:gd name="T25" fmla="*/ 2147483647 h 767"/>
              <a:gd name="T26" fmla="*/ 2147483647 w 863"/>
              <a:gd name="T27" fmla="*/ 2147483647 h 767"/>
              <a:gd name="T28" fmla="*/ 2147483647 w 863"/>
              <a:gd name="T29" fmla="*/ 2147483647 h 767"/>
              <a:gd name="T30" fmla="*/ 2147483647 w 863"/>
              <a:gd name="T31" fmla="*/ 2147483647 h 767"/>
              <a:gd name="T32" fmla="*/ 2147483647 w 863"/>
              <a:gd name="T33" fmla="*/ 2147483647 h 767"/>
              <a:gd name="T34" fmla="*/ 2147483647 w 863"/>
              <a:gd name="T35" fmla="*/ 2147483647 h 767"/>
              <a:gd name="T36" fmla="*/ 2147483647 w 863"/>
              <a:gd name="T37" fmla="*/ 2147483647 h 767"/>
              <a:gd name="T38" fmla="*/ 2147483647 w 863"/>
              <a:gd name="T39" fmla="*/ 2147483647 h 767"/>
              <a:gd name="T40" fmla="*/ 2147483647 w 863"/>
              <a:gd name="T41" fmla="*/ 2147483647 h 767"/>
              <a:gd name="T42" fmla="*/ 2147483647 w 863"/>
              <a:gd name="T43" fmla="*/ 2147483647 h 767"/>
              <a:gd name="T44" fmla="*/ 2147483647 w 863"/>
              <a:gd name="T45" fmla="*/ 2147483647 h 767"/>
              <a:gd name="T46" fmla="*/ 2147483647 w 863"/>
              <a:gd name="T47" fmla="*/ 2147483647 h 767"/>
              <a:gd name="T48" fmla="*/ 2147483647 w 863"/>
              <a:gd name="T49" fmla="*/ 2147483647 h 767"/>
              <a:gd name="T50" fmla="*/ 2147483647 w 863"/>
              <a:gd name="T51" fmla="*/ 2147483647 h 767"/>
              <a:gd name="T52" fmla="*/ 2147483647 w 863"/>
              <a:gd name="T53" fmla="*/ 2147483647 h 767"/>
              <a:gd name="T54" fmla="*/ 2147483647 w 863"/>
              <a:gd name="T55" fmla="*/ 2147483647 h 767"/>
              <a:gd name="T56" fmla="*/ 2147483647 w 863"/>
              <a:gd name="T57" fmla="*/ 2147483647 h 767"/>
              <a:gd name="T58" fmla="*/ 2147483647 w 863"/>
              <a:gd name="T59" fmla="*/ 2147483647 h 767"/>
              <a:gd name="T60" fmla="*/ 2147483647 w 863"/>
              <a:gd name="T61" fmla="*/ 2147483647 h 767"/>
              <a:gd name="T62" fmla="*/ 2147483647 w 863"/>
              <a:gd name="T63" fmla="*/ 2147483647 h 767"/>
              <a:gd name="T64" fmla="*/ 2147483647 w 863"/>
              <a:gd name="T65" fmla="*/ 2147483647 h 767"/>
              <a:gd name="T66" fmla="*/ 2147483647 w 863"/>
              <a:gd name="T67" fmla="*/ 2147483647 h 767"/>
              <a:gd name="T68" fmla="*/ 2147483647 w 863"/>
              <a:gd name="T69" fmla="*/ 2147483647 h 767"/>
              <a:gd name="T70" fmla="*/ 2147483647 w 863"/>
              <a:gd name="T71" fmla="*/ 2147483647 h 767"/>
              <a:gd name="T72" fmla="*/ 2147483647 w 863"/>
              <a:gd name="T73" fmla="*/ 2147483647 h 767"/>
              <a:gd name="T74" fmla="*/ 2147483647 w 863"/>
              <a:gd name="T75" fmla="*/ 2147483647 h 767"/>
              <a:gd name="T76" fmla="*/ 2147483647 w 863"/>
              <a:gd name="T77" fmla="*/ 2147483647 h 767"/>
              <a:gd name="T78" fmla="*/ 2147483647 w 863"/>
              <a:gd name="T79" fmla="*/ 2147483647 h 767"/>
              <a:gd name="T80" fmla="*/ 2147483647 w 863"/>
              <a:gd name="T81" fmla="*/ 2147483647 h 767"/>
              <a:gd name="T82" fmla="*/ 2147483647 w 863"/>
              <a:gd name="T83" fmla="*/ 2147483647 h 767"/>
              <a:gd name="T84" fmla="*/ 2147483647 w 863"/>
              <a:gd name="T85" fmla="*/ 2147483647 h 767"/>
              <a:gd name="T86" fmla="*/ 2147483647 w 863"/>
              <a:gd name="T87" fmla="*/ 2147483647 h 767"/>
              <a:gd name="T88" fmla="*/ 2147483647 w 863"/>
              <a:gd name="T89" fmla="*/ 2147483647 h 7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3"/>
              <a:gd name="T136" fmla="*/ 0 h 767"/>
              <a:gd name="T137" fmla="*/ 863 w 863"/>
              <a:gd name="T138" fmla="*/ 767 h 7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3" h="767">
                <a:moveTo>
                  <a:pt x="9" y="564"/>
                </a:moveTo>
                <a:lnTo>
                  <a:pt x="402" y="687"/>
                </a:lnTo>
                <a:lnTo>
                  <a:pt x="708" y="767"/>
                </a:lnTo>
                <a:lnTo>
                  <a:pt x="715" y="732"/>
                </a:lnTo>
                <a:lnTo>
                  <a:pt x="730" y="649"/>
                </a:lnTo>
                <a:lnTo>
                  <a:pt x="748" y="566"/>
                </a:lnTo>
                <a:lnTo>
                  <a:pt x="757" y="521"/>
                </a:lnTo>
                <a:lnTo>
                  <a:pt x="763" y="512"/>
                </a:lnTo>
                <a:lnTo>
                  <a:pt x="770" y="502"/>
                </a:lnTo>
                <a:lnTo>
                  <a:pt x="777" y="493"/>
                </a:lnTo>
                <a:lnTo>
                  <a:pt x="781" y="480"/>
                </a:lnTo>
                <a:lnTo>
                  <a:pt x="779" y="469"/>
                </a:lnTo>
                <a:lnTo>
                  <a:pt x="768" y="459"/>
                </a:lnTo>
                <a:lnTo>
                  <a:pt x="759" y="448"/>
                </a:lnTo>
                <a:lnTo>
                  <a:pt x="759" y="433"/>
                </a:lnTo>
                <a:lnTo>
                  <a:pt x="765" y="427"/>
                </a:lnTo>
                <a:lnTo>
                  <a:pt x="768" y="422"/>
                </a:lnTo>
                <a:lnTo>
                  <a:pt x="774" y="414"/>
                </a:lnTo>
                <a:lnTo>
                  <a:pt x="779" y="405"/>
                </a:lnTo>
                <a:lnTo>
                  <a:pt x="787" y="393"/>
                </a:lnTo>
                <a:lnTo>
                  <a:pt x="796" y="380"/>
                </a:lnTo>
                <a:lnTo>
                  <a:pt x="809" y="365"/>
                </a:lnTo>
                <a:lnTo>
                  <a:pt x="825" y="348"/>
                </a:lnTo>
                <a:lnTo>
                  <a:pt x="834" y="329"/>
                </a:lnTo>
                <a:lnTo>
                  <a:pt x="849" y="307"/>
                </a:lnTo>
                <a:lnTo>
                  <a:pt x="862" y="286"/>
                </a:lnTo>
                <a:lnTo>
                  <a:pt x="863" y="262"/>
                </a:lnTo>
                <a:lnTo>
                  <a:pt x="860" y="250"/>
                </a:lnTo>
                <a:lnTo>
                  <a:pt x="858" y="247"/>
                </a:lnTo>
                <a:lnTo>
                  <a:pt x="854" y="245"/>
                </a:lnTo>
                <a:lnTo>
                  <a:pt x="851" y="241"/>
                </a:lnTo>
                <a:lnTo>
                  <a:pt x="849" y="237"/>
                </a:lnTo>
                <a:lnTo>
                  <a:pt x="847" y="230"/>
                </a:lnTo>
                <a:lnTo>
                  <a:pt x="841" y="220"/>
                </a:lnTo>
                <a:lnTo>
                  <a:pt x="838" y="211"/>
                </a:lnTo>
                <a:lnTo>
                  <a:pt x="646" y="160"/>
                </a:lnTo>
                <a:lnTo>
                  <a:pt x="638" y="162"/>
                </a:lnTo>
                <a:lnTo>
                  <a:pt x="627" y="162"/>
                </a:lnTo>
                <a:lnTo>
                  <a:pt x="615" y="160"/>
                </a:lnTo>
                <a:lnTo>
                  <a:pt x="600" y="157"/>
                </a:lnTo>
                <a:lnTo>
                  <a:pt x="587" y="155"/>
                </a:lnTo>
                <a:lnTo>
                  <a:pt x="574" y="153"/>
                </a:lnTo>
                <a:lnTo>
                  <a:pt x="563" y="155"/>
                </a:lnTo>
                <a:lnTo>
                  <a:pt x="556" y="160"/>
                </a:lnTo>
                <a:lnTo>
                  <a:pt x="545" y="166"/>
                </a:lnTo>
                <a:lnTo>
                  <a:pt x="534" y="166"/>
                </a:lnTo>
                <a:lnTo>
                  <a:pt x="521" y="164"/>
                </a:lnTo>
                <a:lnTo>
                  <a:pt x="508" y="162"/>
                </a:lnTo>
                <a:lnTo>
                  <a:pt x="496" y="158"/>
                </a:lnTo>
                <a:lnTo>
                  <a:pt x="483" y="157"/>
                </a:lnTo>
                <a:lnTo>
                  <a:pt x="474" y="157"/>
                </a:lnTo>
                <a:lnTo>
                  <a:pt x="464" y="160"/>
                </a:lnTo>
                <a:lnTo>
                  <a:pt x="452" y="160"/>
                </a:lnTo>
                <a:lnTo>
                  <a:pt x="441" y="157"/>
                </a:lnTo>
                <a:lnTo>
                  <a:pt x="430" y="151"/>
                </a:lnTo>
                <a:lnTo>
                  <a:pt x="421" y="145"/>
                </a:lnTo>
                <a:lnTo>
                  <a:pt x="411" y="140"/>
                </a:lnTo>
                <a:lnTo>
                  <a:pt x="404" y="134"/>
                </a:lnTo>
                <a:lnTo>
                  <a:pt x="397" y="132"/>
                </a:lnTo>
                <a:lnTo>
                  <a:pt x="389" y="132"/>
                </a:lnTo>
                <a:lnTo>
                  <a:pt x="366" y="130"/>
                </a:lnTo>
                <a:lnTo>
                  <a:pt x="347" y="128"/>
                </a:lnTo>
                <a:lnTo>
                  <a:pt x="335" y="125"/>
                </a:lnTo>
                <a:lnTo>
                  <a:pt x="325" y="121"/>
                </a:lnTo>
                <a:lnTo>
                  <a:pt x="320" y="117"/>
                </a:lnTo>
                <a:lnTo>
                  <a:pt x="314" y="115"/>
                </a:lnTo>
                <a:lnTo>
                  <a:pt x="311" y="113"/>
                </a:lnTo>
                <a:lnTo>
                  <a:pt x="307" y="113"/>
                </a:lnTo>
                <a:lnTo>
                  <a:pt x="300" y="104"/>
                </a:lnTo>
                <a:lnTo>
                  <a:pt x="302" y="79"/>
                </a:lnTo>
                <a:lnTo>
                  <a:pt x="300" y="51"/>
                </a:lnTo>
                <a:lnTo>
                  <a:pt x="285" y="34"/>
                </a:lnTo>
                <a:lnTo>
                  <a:pt x="270" y="21"/>
                </a:lnTo>
                <a:lnTo>
                  <a:pt x="256" y="17"/>
                </a:lnTo>
                <a:lnTo>
                  <a:pt x="245" y="17"/>
                </a:lnTo>
                <a:lnTo>
                  <a:pt x="239" y="12"/>
                </a:lnTo>
                <a:lnTo>
                  <a:pt x="232" y="10"/>
                </a:lnTo>
                <a:lnTo>
                  <a:pt x="228" y="4"/>
                </a:lnTo>
                <a:lnTo>
                  <a:pt x="219" y="0"/>
                </a:lnTo>
                <a:lnTo>
                  <a:pt x="205" y="2"/>
                </a:lnTo>
                <a:lnTo>
                  <a:pt x="201" y="21"/>
                </a:lnTo>
                <a:lnTo>
                  <a:pt x="195" y="29"/>
                </a:lnTo>
                <a:lnTo>
                  <a:pt x="192" y="36"/>
                </a:lnTo>
                <a:lnTo>
                  <a:pt x="192" y="46"/>
                </a:lnTo>
                <a:lnTo>
                  <a:pt x="192" y="59"/>
                </a:lnTo>
                <a:lnTo>
                  <a:pt x="190" y="70"/>
                </a:lnTo>
                <a:lnTo>
                  <a:pt x="188" y="81"/>
                </a:lnTo>
                <a:lnTo>
                  <a:pt x="184" y="89"/>
                </a:lnTo>
                <a:lnTo>
                  <a:pt x="181" y="87"/>
                </a:lnTo>
                <a:lnTo>
                  <a:pt x="179" y="87"/>
                </a:lnTo>
                <a:lnTo>
                  <a:pt x="179" y="91"/>
                </a:lnTo>
                <a:lnTo>
                  <a:pt x="179" y="96"/>
                </a:lnTo>
                <a:lnTo>
                  <a:pt x="172" y="117"/>
                </a:lnTo>
                <a:lnTo>
                  <a:pt x="161" y="145"/>
                </a:lnTo>
                <a:lnTo>
                  <a:pt x="150" y="172"/>
                </a:lnTo>
                <a:lnTo>
                  <a:pt x="142" y="190"/>
                </a:lnTo>
                <a:lnTo>
                  <a:pt x="137" y="202"/>
                </a:lnTo>
                <a:lnTo>
                  <a:pt x="133" y="215"/>
                </a:lnTo>
                <a:lnTo>
                  <a:pt x="128" y="228"/>
                </a:lnTo>
                <a:lnTo>
                  <a:pt x="122" y="239"/>
                </a:lnTo>
                <a:lnTo>
                  <a:pt x="117" y="252"/>
                </a:lnTo>
                <a:lnTo>
                  <a:pt x="111" y="271"/>
                </a:lnTo>
                <a:lnTo>
                  <a:pt x="106" y="290"/>
                </a:lnTo>
                <a:lnTo>
                  <a:pt x="100" y="301"/>
                </a:lnTo>
                <a:lnTo>
                  <a:pt x="97" y="309"/>
                </a:lnTo>
                <a:lnTo>
                  <a:pt x="95" y="316"/>
                </a:lnTo>
                <a:lnTo>
                  <a:pt x="93" y="326"/>
                </a:lnTo>
                <a:lnTo>
                  <a:pt x="89" y="331"/>
                </a:lnTo>
                <a:lnTo>
                  <a:pt x="84" y="337"/>
                </a:lnTo>
                <a:lnTo>
                  <a:pt x="78" y="343"/>
                </a:lnTo>
                <a:lnTo>
                  <a:pt x="73" y="350"/>
                </a:lnTo>
                <a:lnTo>
                  <a:pt x="69" y="356"/>
                </a:lnTo>
                <a:lnTo>
                  <a:pt x="67" y="363"/>
                </a:lnTo>
                <a:lnTo>
                  <a:pt x="69" y="367"/>
                </a:lnTo>
                <a:lnTo>
                  <a:pt x="73" y="371"/>
                </a:lnTo>
                <a:lnTo>
                  <a:pt x="73" y="376"/>
                </a:lnTo>
                <a:lnTo>
                  <a:pt x="66" y="380"/>
                </a:lnTo>
                <a:lnTo>
                  <a:pt x="56" y="382"/>
                </a:lnTo>
                <a:lnTo>
                  <a:pt x="47" y="384"/>
                </a:lnTo>
                <a:lnTo>
                  <a:pt x="44" y="395"/>
                </a:lnTo>
                <a:lnTo>
                  <a:pt x="40" y="408"/>
                </a:lnTo>
                <a:lnTo>
                  <a:pt x="36" y="420"/>
                </a:lnTo>
                <a:lnTo>
                  <a:pt x="29" y="427"/>
                </a:lnTo>
                <a:lnTo>
                  <a:pt x="22" y="433"/>
                </a:lnTo>
                <a:lnTo>
                  <a:pt x="18" y="437"/>
                </a:lnTo>
                <a:lnTo>
                  <a:pt x="18" y="440"/>
                </a:lnTo>
                <a:lnTo>
                  <a:pt x="18" y="446"/>
                </a:lnTo>
                <a:lnTo>
                  <a:pt x="18" y="455"/>
                </a:lnTo>
                <a:lnTo>
                  <a:pt x="18" y="467"/>
                </a:lnTo>
                <a:lnTo>
                  <a:pt x="20" y="478"/>
                </a:lnTo>
                <a:lnTo>
                  <a:pt x="16" y="489"/>
                </a:lnTo>
                <a:lnTo>
                  <a:pt x="5" y="502"/>
                </a:lnTo>
                <a:lnTo>
                  <a:pt x="1" y="516"/>
                </a:lnTo>
                <a:lnTo>
                  <a:pt x="0" y="532"/>
                </a:lnTo>
                <a:lnTo>
                  <a:pt x="1" y="551"/>
                </a:lnTo>
                <a:lnTo>
                  <a:pt x="9" y="56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39" name="Freeform 332">
            <a:extLst>
              <a:ext uri="{FF2B5EF4-FFF2-40B4-BE49-F238E27FC236}">
                <a16:creationId xmlns:a16="http://schemas.microsoft.com/office/drawing/2014/main" id="{29904D28-B327-B73E-36FD-9831016546EA}"/>
              </a:ext>
            </a:extLst>
          </p:cNvPr>
          <p:cNvSpPr>
            <a:spLocks/>
          </p:cNvSpPr>
          <p:nvPr/>
        </p:nvSpPr>
        <p:spPr bwMode="auto">
          <a:xfrm>
            <a:off x="2848399" y="2127482"/>
            <a:ext cx="958296" cy="677181"/>
          </a:xfrm>
          <a:custGeom>
            <a:avLst/>
            <a:gdLst>
              <a:gd name="T0" fmla="*/ 2147483647 w 722"/>
              <a:gd name="T1" fmla="*/ 2147483647 h 560"/>
              <a:gd name="T2" fmla="*/ 2147483647 w 722"/>
              <a:gd name="T3" fmla="*/ 2147483647 h 560"/>
              <a:gd name="T4" fmla="*/ 2147483647 w 722"/>
              <a:gd name="T5" fmla="*/ 2147483647 h 560"/>
              <a:gd name="T6" fmla="*/ 2147483647 w 722"/>
              <a:gd name="T7" fmla="*/ 2147483647 h 560"/>
              <a:gd name="T8" fmla="*/ 2147483647 w 722"/>
              <a:gd name="T9" fmla="*/ 2147483647 h 560"/>
              <a:gd name="T10" fmla="*/ 2147483647 w 722"/>
              <a:gd name="T11" fmla="*/ 2147483647 h 560"/>
              <a:gd name="T12" fmla="*/ 2147483647 w 722"/>
              <a:gd name="T13" fmla="*/ 2147483647 h 560"/>
              <a:gd name="T14" fmla="*/ 2147483647 w 722"/>
              <a:gd name="T15" fmla="*/ 2147483647 h 560"/>
              <a:gd name="T16" fmla="*/ 2147483647 w 722"/>
              <a:gd name="T17" fmla="*/ 2147483647 h 560"/>
              <a:gd name="T18" fmla="*/ 2147483647 w 722"/>
              <a:gd name="T19" fmla="*/ 2147483647 h 560"/>
              <a:gd name="T20" fmla="*/ 2147483647 w 722"/>
              <a:gd name="T21" fmla="*/ 2147483647 h 560"/>
              <a:gd name="T22" fmla="*/ 2147483647 w 722"/>
              <a:gd name="T23" fmla="*/ 2147483647 h 560"/>
              <a:gd name="T24" fmla="*/ 2147483647 w 722"/>
              <a:gd name="T25" fmla="*/ 2147483647 h 560"/>
              <a:gd name="T26" fmla="*/ 2147483647 w 722"/>
              <a:gd name="T27" fmla="*/ 2147483647 h 560"/>
              <a:gd name="T28" fmla="*/ 2147483647 w 722"/>
              <a:gd name="T29" fmla="*/ 0 h 560"/>
              <a:gd name="T30" fmla="*/ 2147483647 w 722"/>
              <a:gd name="T31" fmla="*/ 2147483647 h 560"/>
              <a:gd name="T32" fmla="*/ 2147483647 w 722"/>
              <a:gd name="T33" fmla="*/ 2147483647 h 560"/>
              <a:gd name="T34" fmla="*/ 2147483647 w 722"/>
              <a:gd name="T35" fmla="*/ 2147483647 h 560"/>
              <a:gd name="T36" fmla="*/ 2147483647 w 722"/>
              <a:gd name="T37" fmla="*/ 2147483647 h 560"/>
              <a:gd name="T38" fmla="*/ 2147483647 w 722"/>
              <a:gd name="T39" fmla="*/ 2147483647 h 560"/>
              <a:gd name="T40" fmla="*/ 2147483647 w 722"/>
              <a:gd name="T41" fmla="*/ 2147483647 h 560"/>
              <a:gd name="T42" fmla="*/ 2147483647 w 722"/>
              <a:gd name="T43" fmla="*/ 2147483647 h 560"/>
              <a:gd name="T44" fmla="*/ 2147483647 w 722"/>
              <a:gd name="T45" fmla="*/ 2147483647 h 560"/>
              <a:gd name="T46" fmla="*/ 2147483647 w 722"/>
              <a:gd name="T47" fmla="*/ 2147483647 h 560"/>
              <a:gd name="T48" fmla="*/ 2147483647 w 722"/>
              <a:gd name="T49" fmla="*/ 2147483647 h 560"/>
              <a:gd name="T50" fmla="*/ 2147483647 w 722"/>
              <a:gd name="T51" fmla="*/ 2147483647 h 560"/>
              <a:gd name="T52" fmla="*/ 2147483647 w 722"/>
              <a:gd name="T53" fmla="*/ 2147483647 h 560"/>
              <a:gd name="T54" fmla="*/ 2147483647 w 722"/>
              <a:gd name="T55" fmla="*/ 2147483647 h 560"/>
              <a:gd name="T56" fmla="*/ 2147483647 w 722"/>
              <a:gd name="T57" fmla="*/ 2147483647 h 560"/>
              <a:gd name="T58" fmla="*/ 2147483647 w 722"/>
              <a:gd name="T59" fmla="*/ 2147483647 h 560"/>
              <a:gd name="T60" fmla="*/ 2147483647 w 722"/>
              <a:gd name="T61" fmla="*/ 2147483647 h 560"/>
              <a:gd name="T62" fmla="*/ 2147483647 w 722"/>
              <a:gd name="T63" fmla="*/ 2147483647 h 560"/>
              <a:gd name="T64" fmla="*/ 2147483647 w 722"/>
              <a:gd name="T65" fmla="*/ 2147483647 h 560"/>
              <a:gd name="T66" fmla="*/ 2147483647 w 722"/>
              <a:gd name="T67" fmla="*/ 2147483647 h 560"/>
              <a:gd name="T68" fmla="*/ 2147483647 w 722"/>
              <a:gd name="T69" fmla="*/ 2147483647 h 560"/>
              <a:gd name="T70" fmla="*/ 2147483647 w 722"/>
              <a:gd name="T71" fmla="*/ 2147483647 h 560"/>
              <a:gd name="T72" fmla="*/ 2147483647 w 722"/>
              <a:gd name="T73" fmla="*/ 2147483647 h 560"/>
              <a:gd name="T74" fmla="*/ 2147483647 w 722"/>
              <a:gd name="T75" fmla="*/ 2147483647 h 560"/>
              <a:gd name="T76" fmla="*/ 2147483647 w 722"/>
              <a:gd name="T77" fmla="*/ 2147483647 h 560"/>
              <a:gd name="T78" fmla="*/ 2147483647 w 722"/>
              <a:gd name="T79" fmla="*/ 2147483647 h 560"/>
              <a:gd name="T80" fmla="*/ 2147483647 w 722"/>
              <a:gd name="T81" fmla="*/ 2147483647 h 560"/>
              <a:gd name="T82" fmla="*/ 2147483647 w 722"/>
              <a:gd name="T83" fmla="*/ 2147483647 h 560"/>
              <a:gd name="T84" fmla="*/ 2147483647 w 722"/>
              <a:gd name="T85" fmla="*/ 2147483647 h 560"/>
              <a:gd name="T86" fmla="*/ 2147483647 w 722"/>
              <a:gd name="T87" fmla="*/ 2147483647 h 560"/>
              <a:gd name="T88" fmla="*/ 2147483647 w 722"/>
              <a:gd name="T89" fmla="*/ 2147483647 h 560"/>
              <a:gd name="T90" fmla="*/ 2147483647 w 722"/>
              <a:gd name="T91" fmla="*/ 2147483647 h 560"/>
              <a:gd name="T92" fmla="*/ 2147483647 w 722"/>
              <a:gd name="T93" fmla="*/ 2147483647 h 560"/>
              <a:gd name="T94" fmla="*/ 2147483647 w 722"/>
              <a:gd name="T95" fmla="*/ 2147483647 h 560"/>
              <a:gd name="T96" fmla="*/ 2147483647 w 722"/>
              <a:gd name="T97" fmla="*/ 2147483647 h 560"/>
              <a:gd name="T98" fmla="*/ 2147483647 w 722"/>
              <a:gd name="T99" fmla="*/ 2147483647 h 5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560"/>
              <a:gd name="T152" fmla="*/ 722 w 722"/>
              <a:gd name="T153" fmla="*/ 560 h 5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560">
                <a:moveTo>
                  <a:pt x="34" y="361"/>
                </a:moveTo>
                <a:lnTo>
                  <a:pt x="40" y="366"/>
                </a:lnTo>
                <a:lnTo>
                  <a:pt x="51" y="366"/>
                </a:lnTo>
                <a:lnTo>
                  <a:pt x="65" y="370"/>
                </a:lnTo>
                <a:lnTo>
                  <a:pt x="80" y="383"/>
                </a:lnTo>
                <a:lnTo>
                  <a:pt x="95" y="400"/>
                </a:lnTo>
                <a:lnTo>
                  <a:pt x="97" y="428"/>
                </a:lnTo>
                <a:lnTo>
                  <a:pt x="95" y="453"/>
                </a:lnTo>
                <a:lnTo>
                  <a:pt x="102" y="462"/>
                </a:lnTo>
                <a:lnTo>
                  <a:pt x="106" y="462"/>
                </a:lnTo>
                <a:lnTo>
                  <a:pt x="109" y="464"/>
                </a:lnTo>
                <a:lnTo>
                  <a:pt x="115" y="466"/>
                </a:lnTo>
                <a:lnTo>
                  <a:pt x="120" y="470"/>
                </a:lnTo>
                <a:lnTo>
                  <a:pt x="130" y="474"/>
                </a:lnTo>
                <a:lnTo>
                  <a:pt x="142" y="477"/>
                </a:lnTo>
                <a:lnTo>
                  <a:pt x="161" y="479"/>
                </a:lnTo>
                <a:lnTo>
                  <a:pt x="184" y="481"/>
                </a:lnTo>
                <a:lnTo>
                  <a:pt x="192" y="481"/>
                </a:lnTo>
                <a:lnTo>
                  <a:pt x="199" y="483"/>
                </a:lnTo>
                <a:lnTo>
                  <a:pt x="206" y="489"/>
                </a:lnTo>
                <a:lnTo>
                  <a:pt x="216" y="494"/>
                </a:lnTo>
                <a:lnTo>
                  <a:pt x="225" y="500"/>
                </a:lnTo>
                <a:lnTo>
                  <a:pt x="236" y="506"/>
                </a:lnTo>
                <a:lnTo>
                  <a:pt x="247" y="509"/>
                </a:lnTo>
                <a:lnTo>
                  <a:pt x="259" y="509"/>
                </a:lnTo>
                <a:lnTo>
                  <a:pt x="269" y="506"/>
                </a:lnTo>
                <a:lnTo>
                  <a:pt x="278" y="506"/>
                </a:lnTo>
                <a:lnTo>
                  <a:pt x="291" y="507"/>
                </a:lnTo>
                <a:lnTo>
                  <a:pt x="303" y="511"/>
                </a:lnTo>
                <a:lnTo>
                  <a:pt x="316" y="513"/>
                </a:lnTo>
                <a:lnTo>
                  <a:pt x="329" y="515"/>
                </a:lnTo>
                <a:lnTo>
                  <a:pt x="340" y="515"/>
                </a:lnTo>
                <a:lnTo>
                  <a:pt x="351" y="509"/>
                </a:lnTo>
                <a:lnTo>
                  <a:pt x="358" y="504"/>
                </a:lnTo>
                <a:lnTo>
                  <a:pt x="369" y="502"/>
                </a:lnTo>
                <a:lnTo>
                  <a:pt x="382" y="504"/>
                </a:lnTo>
                <a:lnTo>
                  <a:pt x="395" y="506"/>
                </a:lnTo>
                <a:lnTo>
                  <a:pt x="410" y="509"/>
                </a:lnTo>
                <a:lnTo>
                  <a:pt x="422" y="511"/>
                </a:lnTo>
                <a:lnTo>
                  <a:pt x="433" y="511"/>
                </a:lnTo>
                <a:lnTo>
                  <a:pt x="441" y="509"/>
                </a:lnTo>
                <a:lnTo>
                  <a:pt x="633" y="560"/>
                </a:lnTo>
                <a:lnTo>
                  <a:pt x="722" y="152"/>
                </a:lnTo>
                <a:lnTo>
                  <a:pt x="680" y="141"/>
                </a:lnTo>
                <a:lnTo>
                  <a:pt x="636" y="128"/>
                </a:lnTo>
                <a:lnTo>
                  <a:pt x="594" y="115"/>
                </a:lnTo>
                <a:lnTo>
                  <a:pt x="552" y="103"/>
                </a:lnTo>
                <a:lnTo>
                  <a:pt x="510" y="90"/>
                </a:lnTo>
                <a:lnTo>
                  <a:pt x="470" y="79"/>
                </a:lnTo>
                <a:lnTo>
                  <a:pt x="432" y="66"/>
                </a:lnTo>
                <a:lnTo>
                  <a:pt x="395" y="54"/>
                </a:lnTo>
                <a:lnTo>
                  <a:pt x="362" y="45"/>
                </a:lnTo>
                <a:lnTo>
                  <a:pt x="331" y="36"/>
                </a:lnTo>
                <a:lnTo>
                  <a:pt x="302" y="26"/>
                </a:lnTo>
                <a:lnTo>
                  <a:pt x="278" y="19"/>
                </a:lnTo>
                <a:lnTo>
                  <a:pt x="258" y="13"/>
                </a:lnTo>
                <a:lnTo>
                  <a:pt x="241" y="7"/>
                </a:lnTo>
                <a:lnTo>
                  <a:pt x="230" y="4"/>
                </a:lnTo>
                <a:lnTo>
                  <a:pt x="225" y="2"/>
                </a:lnTo>
                <a:lnTo>
                  <a:pt x="221" y="0"/>
                </a:lnTo>
                <a:lnTo>
                  <a:pt x="217" y="2"/>
                </a:lnTo>
                <a:lnTo>
                  <a:pt x="217" y="6"/>
                </a:lnTo>
                <a:lnTo>
                  <a:pt x="221" y="11"/>
                </a:lnTo>
                <a:lnTo>
                  <a:pt x="223" y="15"/>
                </a:lnTo>
                <a:lnTo>
                  <a:pt x="227" y="19"/>
                </a:lnTo>
                <a:lnTo>
                  <a:pt x="230" y="22"/>
                </a:lnTo>
                <a:lnTo>
                  <a:pt x="232" y="28"/>
                </a:lnTo>
                <a:lnTo>
                  <a:pt x="234" y="37"/>
                </a:lnTo>
                <a:lnTo>
                  <a:pt x="234" y="45"/>
                </a:lnTo>
                <a:lnTo>
                  <a:pt x="234" y="51"/>
                </a:lnTo>
                <a:lnTo>
                  <a:pt x="230" y="54"/>
                </a:lnTo>
                <a:lnTo>
                  <a:pt x="230" y="62"/>
                </a:lnTo>
                <a:lnTo>
                  <a:pt x="232" y="69"/>
                </a:lnTo>
                <a:lnTo>
                  <a:pt x="230" y="75"/>
                </a:lnTo>
                <a:lnTo>
                  <a:pt x="227" y="79"/>
                </a:lnTo>
                <a:lnTo>
                  <a:pt x="223" y="86"/>
                </a:lnTo>
                <a:lnTo>
                  <a:pt x="223" y="92"/>
                </a:lnTo>
                <a:lnTo>
                  <a:pt x="225" y="96"/>
                </a:lnTo>
                <a:lnTo>
                  <a:pt x="228" y="98"/>
                </a:lnTo>
                <a:lnTo>
                  <a:pt x="232" y="100"/>
                </a:lnTo>
                <a:lnTo>
                  <a:pt x="234" y="101"/>
                </a:lnTo>
                <a:lnTo>
                  <a:pt x="234" y="103"/>
                </a:lnTo>
                <a:lnTo>
                  <a:pt x="230" y="105"/>
                </a:lnTo>
                <a:lnTo>
                  <a:pt x="228" y="107"/>
                </a:lnTo>
                <a:lnTo>
                  <a:pt x="228" y="111"/>
                </a:lnTo>
                <a:lnTo>
                  <a:pt x="230" y="116"/>
                </a:lnTo>
                <a:lnTo>
                  <a:pt x="230" y="122"/>
                </a:lnTo>
                <a:lnTo>
                  <a:pt x="228" y="126"/>
                </a:lnTo>
                <a:lnTo>
                  <a:pt x="227" y="128"/>
                </a:lnTo>
                <a:lnTo>
                  <a:pt x="225" y="131"/>
                </a:lnTo>
                <a:lnTo>
                  <a:pt x="227" y="135"/>
                </a:lnTo>
                <a:lnTo>
                  <a:pt x="232" y="139"/>
                </a:lnTo>
                <a:lnTo>
                  <a:pt x="236" y="141"/>
                </a:lnTo>
                <a:lnTo>
                  <a:pt x="234" y="146"/>
                </a:lnTo>
                <a:lnTo>
                  <a:pt x="228" y="154"/>
                </a:lnTo>
                <a:lnTo>
                  <a:pt x="219" y="165"/>
                </a:lnTo>
                <a:lnTo>
                  <a:pt x="212" y="175"/>
                </a:lnTo>
                <a:lnTo>
                  <a:pt x="206" y="184"/>
                </a:lnTo>
                <a:lnTo>
                  <a:pt x="205" y="193"/>
                </a:lnTo>
                <a:lnTo>
                  <a:pt x="205" y="207"/>
                </a:lnTo>
                <a:lnTo>
                  <a:pt x="199" y="220"/>
                </a:lnTo>
                <a:lnTo>
                  <a:pt x="192" y="233"/>
                </a:lnTo>
                <a:lnTo>
                  <a:pt x="177" y="240"/>
                </a:lnTo>
                <a:lnTo>
                  <a:pt x="168" y="244"/>
                </a:lnTo>
                <a:lnTo>
                  <a:pt x="162" y="246"/>
                </a:lnTo>
                <a:lnTo>
                  <a:pt x="157" y="250"/>
                </a:lnTo>
                <a:lnTo>
                  <a:pt x="152" y="254"/>
                </a:lnTo>
                <a:lnTo>
                  <a:pt x="146" y="257"/>
                </a:lnTo>
                <a:lnTo>
                  <a:pt x="142" y="259"/>
                </a:lnTo>
                <a:lnTo>
                  <a:pt x="139" y="259"/>
                </a:lnTo>
                <a:lnTo>
                  <a:pt x="137" y="259"/>
                </a:lnTo>
                <a:lnTo>
                  <a:pt x="135" y="259"/>
                </a:lnTo>
                <a:lnTo>
                  <a:pt x="130" y="257"/>
                </a:lnTo>
                <a:lnTo>
                  <a:pt x="126" y="252"/>
                </a:lnTo>
                <a:lnTo>
                  <a:pt x="126" y="239"/>
                </a:lnTo>
                <a:lnTo>
                  <a:pt x="130" y="233"/>
                </a:lnTo>
                <a:lnTo>
                  <a:pt x="133" y="225"/>
                </a:lnTo>
                <a:lnTo>
                  <a:pt x="133" y="222"/>
                </a:lnTo>
                <a:lnTo>
                  <a:pt x="124" y="222"/>
                </a:lnTo>
                <a:lnTo>
                  <a:pt x="122" y="216"/>
                </a:lnTo>
                <a:lnTo>
                  <a:pt x="124" y="209"/>
                </a:lnTo>
                <a:lnTo>
                  <a:pt x="126" y="201"/>
                </a:lnTo>
                <a:lnTo>
                  <a:pt x="126" y="199"/>
                </a:lnTo>
                <a:lnTo>
                  <a:pt x="131" y="192"/>
                </a:lnTo>
                <a:lnTo>
                  <a:pt x="144" y="178"/>
                </a:lnTo>
                <a:lnTo>
                  <a:pt x="157" y="167"/>
                </a:lnTo>
                <a:lnTo>
                  <a:pt x="166" y="165"/>
                </a:lnTo>
                <a:lnTo>
                  <a:pt x="170" y="169"/>
                </a:lnTo>
                <a:lnTo>
                  <a:pt x="173" y="167"/>
                </a:lnTo>
                <a:lnTo>
                  <a:pt x="175" y="165"/>
                </a:lnTo>
                <a:lnTo>
                  <a:pt x="177" y="163"/>
                </a:lnTo>
                <a:lnTo>
                  <a:pt x="179" y="163"/>
                </a:lnTo>
                <a:lnTo>
                  <a:pt x="183" y="162"/>
                </a:lnTo>
                <a:lnTo>
                  <a:pt x="184" y="156"/>
                </a:lnTo>
                <a:lnTo>
                  <a:pt x="184" y="143"/>
                </a:lnTo>
                <a:lnTo>
                  <a:pt x="183" y="137"/>
                </a:lnTo>
                <a:lnTo>
                  <a:pt x="179" y="133"/>
                </a:lnTo>
                <a:lnTo>
                  <a:pt x="175" y="131"/>
                </a:lnTo>
                <a:lnTo>
                  <a:pt x="173" y="128"/>
                </a:lnTo>
                <a:lnTo>
                  <a:pt x="172" y="122"/>
                </a:lnTo>
                <a:lnTo>
                  <a:pt x="172" y="120"/>
                </a:lnTo>
                <a:lnTo>
                  <a:pt x="173" y="118"/>
                </a:lnTo>
                <a:lnTo>
                  <a:pt x="175" y="118"/>
                </a:lnTo>
                <a:lnTo>
                  <a:pt x="177" y="120"/>
                </a:lnTo>
                <a:lnTo>
                  <a:pt x="177" y="124"/>
                </a:lnTo>
                <a:lnTo>
                  <a:pt x="175" y="124"/>
                </a:lnTo>
                <a:lnTo>
                  <a:pt x="172" y="120"/>
                </a:lnTo>
                <a:lnTo>
                  <a:pt x="166" y="113"/>
                </a:lnTo>
                <a:lnTo>
                  <a:pt x="161" y="109"/>
                </a:lnTo>
                <a:lnTo>
                  <a:pt x="153" y="105"/>
                </a:lnTo>
                <a:lnTo>
                  <a:pt x="142" y="103"/>
                </a:lnTo>
                <a:lnTo>
                  <a:pt x="133" y="100"/>
                </a:lnTo>
                <a:lnTo>
                  <a:pt x="128" y="94"/>
                </a:lnTo>
                <a:lnTo>
                  <a:pt x="119" y="86"/>
                </a:lnTo>
                <a:lnTo>
                  <a:pt x="100" y="81"/>
                </a:lnTo>
                <a:lnTo>
                  <a:pt x="93" y="75"/>
                </a:lnTo>
                <a:lnTo>
                  <a:pt x="86" y="69"/>
                </a:lnTo>
                <a:lnTo>
                  <a:pt x="76" y="66"/>
                </a:lnTo>
                <a:lnTo>
                  <a:pt x="69" y="60"/>
                </a:lnTo>
                <a:lnTo>
                  <a:pt x="60" y="51"/>
                </a:lnTo>
                <a:lnTo>
                  <a:pt x="44" y="36"/>
                </a:lnTo>
                <a:lnTo>
                  <a:pt x="29" y="28"/>
                </a:lnTo>
                <a:lnTo>
                  <a:pt x="22" y="39"/>
                </a:lnTo>
                <a:lnTo>
                  <a:pt x="20" y="66"/>
                </a:lnTo>
                <a:lnTo>
                  <a:pt x="23" y="90"/>
                </a:lnTo>
                <a:lnTo>
                  <a:pt x="25" y="115"/>
                </a:lnTo>
                <a:lnTo>
                  <a:pt x="23" y="131"/>
                </a:lnTo>
                <a:lnTo>
                  <a:pt x="22" y="150"/>
                </a:lnTo>
                <a:lnTo>
                  <a:pt x="20" y="175"/>
                </a:lnTo>
                <a:lnTo>
                  <a:pt x="20" y="199"/>
                </a:lnTo>
                <a:lnTo>
                  <a:pt x="20" y="216"/>
                </a:lnTo>
                <a:lnTo>
                  <a:pt x="23" y="220"/>
                </a:lnTo>
                <a:lnTo>
                  <a:pt x="31" y="224"/>
                </a:lnTo>
                <a:lnTo>
                  <a:pt x="36" y="227"/>
                </a:lnTo>
                <a:lnTo>
                  <a:pt x="40" y="233"/>
                </a:lnTo>
                <a:lnTo>
                  <a:pt x="38" y="240"/>
                </a:lnTo>
                <a:lnTo>
                  <a:pt x="34" y="246"/>
                </a:lnTo>
                <a:lnTo>
                  <a:pt x="27" y="252"/>
                </a:lnTo>
                <a:lnTo>
                  <a:pt x="20" y="256"/>
                </a:lnTo>
                <a:lnTo>
                  <a:pt x="16" y="259"/>
                </a:lnTo>
                <a:lnTo>
                  <a:pt x="16" y="265"/>
                </a:lnTo>
                <a:lnTo>
                  <a:pt x="18" y="271"/>
                </a:lnTo>
                <a:lnTo>
                  <a:pt x="20" y="274"/>
                </a:lnTo>
                <a:lnTo>
                  <a:pt x="23" y="276"/>
                </a:lnTo>
                <a:lnTo>
                  <a:pt x="31" y="276"/>
                </a:lnTo>
                <a:lnTo>
                  <a:pt x="36" y="278"/>
                </a:lnTo>
                <a:lnTo>
                  <a:pt x="34" y="282"/>
                </a:lnTo>
                <a:lnTo>
                  <a:pt x="29" y="289"/>
                </a:lnTo>
                <a:lnTo>
                  <a:pt x="23" y="295"/>
                </a:lnTo>
                <a:lnTo>
                  <a:pt x="20" y="303"/>
                </a:lnTo>
                <a:lnTo>
                  <a:pt x="18" y="310"/>
                </a:lnTo>
                <a:lnTo>
                  <a:pt x="12" y="316"/>
                </a:lnTo>
                <a:lnTo>
                  <a:pt x="3" y="318"/>
                </a:lnTo>
                <a:lnTo>
                  <a:pt x="0" y="323"/>
                </a:lnTo>
                <a:lnTo>
                  <a:pt x="5" y="333"/>
                </a:lnTo>
                <a:lnTo>
                  <a:pt x="18" y="340"/>
                </a:lnTo>
                <a:lnTo>
                  <a:pt x="29" y="340"/>
                </a:lnTo>
                <a:lnTo>
                  <a:pt x="36" y="340"/>
                </a:lnTo>
                <a:lnTo>
                  <a:pt x="38" y="346"/>
                </a:lnTo>
                <a:lnTo>
                  <a:pt x="42" y="351"/>
                </a:lnTo>
                <a:lnTo>
                  <a:pt x="45" y="351"/>
                </a:lnTo>
                <a:lnTo>
                  <a:pt x="45" y="353"/>
                </a:lnTo>
                <a:lnTo>
                  <a:pt x="34" y="361"/>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0" name="Freeform 334">
            <a:extLst>
              <a:ext uri="{FF2B5EF4-FFF2-40B4-BE49-F238E27FC236}">
                <a16:creationId xmlns:a16="http://schemas.microsoft.com/office/drawing/2014/main" id="{13D7D29F-F23F-4A25-DDEB-E89C674F5007}"/>
              </a:ext>
            </a:extLst>
          </p:cNvPr>
          <p:cNvSpPr>
            <a:spLocks/>
          </p:cNvSpPr>
          <p:nvPr/>
        </p:nvSpPr>
        <p:spPr bwMode="auto">
          <a:xfrm>
            <a:off x="3870445" y="2333842"/>
            <a:ext cx="1439501" cy="903574"/>
          </a:xfrm>
          <a:custGeom>
            <a:avLst/>
            <a:gdLst>
              <a:gd name="T0" fmla="*/ 2147483647 w 1087"/>
              <a:gd name="T1" fmla="*/ 2147483647 h 748"/>
              <a:gd name="T2" fmla="*/ 2147483647 w 1087"/>
              <a:gd name="T3" fmla="*/ 2147483647 h 748"/>
              <a:gd name="T4" fmla="*/ 2147483647 w 1087"/>
              <a:gd name="T5" fmla="*/ 2147483647 h 748"/>
              <a:gd name="T6" fmla="*/ 2147483647 w 1087"/>
              <a:gd name="T7" fmla="*/ 2147483647 h 748"/>
              <a:gd name="T8" fmla="*/ 2147483647 w 1087"/>
              <a:gd name="T9" fmla="*/ 2147483647 h 748"/>
              <a:gd name="T10" fmla="*/ 2147483647 w 1087"/>
              <a:gd name="T11" fmla="*/ 2147483647 h 748"/>
              <a:gd name="T12" fmla="*/ 2147483647 w 1087"/>
              <a:gd name="T13" fmla="*/ 2147483647 h 748"/>
              <a:gd name="T14" fmla="*/ 2147483647 w 1087"/>
              <a:gd name="T15" fmla="*/ 2147483647 h 748"/>
              <a:gd name="T16" fmla="*/ 2147483647 w 1087"/>
              <a:gd name="T17" fmla="*/ 2147483647 h 748"/>
              <a:gd name="T18" fmla="*/ 2147483647 w 1087"/>
              <a:gd name="T19" fmla="*/ 2147483647 h 748"/>
              <a:gd name="T20" fmla="*/ 2147483647 w 1087"/>
              <a:gd name="T21" fmla="*/ 2147483647 h 748"/>
              <a:gd name="T22" fmla="*/ 2147483647 w 1087"/>
              <a:gd name="T23" fmla="*/ 2147483647 h 748"/>
              <a:gd name="T24" fmla="*/ 2147483647 w 1087"/>
              <a:gd name="T25" fmla="*/ 2147483647 h 748"/>
              <a:gd name="T26" fmla="*/ 2147483647 w 1087"/>
              <a:gd name="T27" fmla="*/ 2147483647 h 748"/>
              <a:gd name="T28" fmla="*/ 2147483647 w 1087"/>
              <a:gd name="T29" fmla="*/ 2147483647 h 748"/>
              <a:gd name="T30" fmla="*/ 2147483647 w 1087"/>
              <a:gd name="T31" fmla="*/ 2147483647 h 748"/>
              <a:gd name="T32" fmla="*/ 2147483647 w 1087"/>
              <a:gd name="T33" fmla="*/ 2147483647 h 748"/>
              <a:gd name="T34" fmla="*/ 2147483647 w 1087"/>
              <a:gd name="T35" fmla="*/ 2147483647 h 748"/>
              <a:gd name="T36" fmla="*/ 2147483647 w 1087"/>
              <a:gd name="T37" fmla="*/ 2147483647 h 748"/>
              <a:gd name="T38" fmla="*/ 2147483647 w 1087"/>
              <a:gd name="T39" fmla="*/ 2147483647 h 748"/>
              <a:gd name="T40" fmla="*/ 2147483647 w 1087"/>
              <a:gd name="T41" fmla="*/ 2147483647 h 748"/>
              <a:gd name="T42" fmla="*/ 2147483647 w 1087"/>
              <a:gd name="T43" fmla="*/ 2147483647 h 748"/>
              <a:gd name="T44" fmla="*/ 2147483647 w 1087"/>
              <a:gd name="T45" fmla="*/ 2147483647 h 748"/>
              <a:gd name="T46" fmla="*/ 2147483647 w 1087"/>
              <a:gd name="T47" fmla="*/ 2147483647 h 748"/>
              <a:gd name="T48" fmla="*/ 2147483647 w 1087"/>
              <a:gd name="T49" fmla="*/ 2147483647 h 748"/>
              <a:gd name="T50" fmla="*/ 2147483647 w 1087"/>
              <a:gd name="T51" fmla="*/ 2147483647 h 748"/>
              <a:gd name="T52" fmla="*/ 2147483647 w 1087"/>
              <a:gd name="T53" fmla="*/ 2147483647 h 748"/>
              <a:gd name="T54" fmla="*/ 2147483647 w 1087"/>
              <a:gd name="T55" fmla="*/ 2147483647 h 748"/>
              <a:gd name="T56" fmla="*/ 2147483647 w 1087"/>
              <a:gd name="T57" fmla="*/ 2147483647 h 748"/>
              <a:gd name="T58" fmla="*/ 2147483647 w 1087"/>
              <a:gd name="T59" fmla="*/ 2147483647 h 748"/>
              <a:gd name="T60" fmla="*/ 2147483647 w 1087"/>
              <a:gd name="T61" fmla="*/ 2147483647 h 748"/>
              <a:gd name="T62" fmla="*/ 2147483647 w 1087"/>
              <a:gd name="T63" fmla="*/ 2147483647 h 748"/>
              <a:gd name="T64" fmla="*/ 2147483647 w 1087"/>
              <a:gd name="T65" fmla="*/ 2147483647 h 748"/>
              <a:gd name="T66" fmla="*/ 2147483647 w 1087"/>
              <a:gd name="T67" fmla="*/ 2147483647 h 748"/>
              <a:gd name="T68" fmla="*/ 2147483647 w 1087"/>
              <a:gd name="T69" fmla="*/ 2147483647 h 748"/>
              <a:gd name="T70" fmla="*/ 2147483647 w 1087"/>
              <a:gd name="T71" fmla="*/ 2147483647 h 748"/>
              <a:gd name="T72" fmla="*/ 2147483647 w 1087"/>
              <a:gd name="T73" fmla="*/ 2147483647 h 748"/>
              <a:gd name="T74" fmla="*/ 2147483647 w 1087"/>
              <a:gd name="T75" fmla="*/ 2147483647 h 748"/>
              <a:gd name="T76" fmla="*/ 2147483647 w 1087"/>
              <a:gd name="T77" fmla="*/ 2147483647 h 748"/>
              <a:gd name="T78" fmla="*/ 2147483647 w 1087"/>
              <a:gd name="T79" fmla="*/ 2147483647 h 748"/>
              <a:gd name="T80" fmla="*/ 2147483647 w 1087"/>
              <a:gd name="T81" fmla="*/ 2147483647 h 748"/>
              <a:gd name="T82" fmla="*/ 2147483647 w 1087"/>
              <a:gd name="T83" fmla="*/ 2147483647 h 748"/>
              <a:gd name="T84" fmla="*/ 2147483647 w 1087"/>
              <a:gd name="T85" fmla="*/ 2147483647 h 748"/>
              <a:gd name="T86" fmla="*/ 2147483647 w 1087"/>
              <a:gd name="T87" fmla="*/ 2147483647 h 748"/>
              <a:gd name="T88" fmla="*/ 2147483647 w 1087"/>
              <a:gd name="T89" fmla="*/ 2147483647 h 748"/>
              <a:gd name="T90" fmla="*/ 2147483647 w 1087"/>
              <a:gd name="T91" fmla="*/ 2147483647 h 748"/>
              <a:gd name="T92" fmla="*/ 2147483647 w 1087"/>
              <a:gd name="T93" fmla="*/ 2147483647 h 748"/>
              <a:gd name="T94" fmla="*/ 2147483647 w 1087"/>
              <a:gd name="T95" fmla="*/ 2147483647 h 748"/>
              <a:gd name="T96" fmla="*/ 2147483647 w 1087"/>
              <a:gd name="T97" fmla="*/ 2147483647 h 748"/>
              <a:gd name="T98" fmla="*/ 2147483647 w 1087"/>
              <a:gd name="T99" fmla="*/ 2147483647 h 748"/>
              <a:gd name="T100" fmla="*/ 2147483647 w 1087"/>
              <a:gd name="T101" fmla="*/ 2147483647 h 748"/>
              <a:gd name="T102" fmla="*/ 2147483647 w 1087"/>
              <a:gd name="T103" fmla="*/ 2147483647 h 748"/>
              <a:gd name="T104" fmla="*/ 2147483647 w 1087"/>
              <a:gd name="T105" fmla="*/ 2147483647 h 748"/>
              <a:gd name="T106" fmla="*/ 2147483647 w 1087"/>
              <a:gd name="T107" fmla="*/ 2147483647 h 748"/>
              <a:gd name="T108" fmla="*/ 2147483647 w 1087"/>
              <a:gd name="T109" fmla="*/ 0 h 7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87"/>
              <a:gd name="T166" fmla="*/ 0 h 748"/>
              <a:gd name="T167" fmla="*/ 1087 w 1087"/>
              <a:gd name="T168" fmla="*/ 748 h 7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87" h="748">
                <a:moveTo>
                  <a:pt x="30" y="0"/>
                </a:moveTo>
                <a:lnTo>
                  <a:pt x="26" y="21"/>
                </a:lnTo>
                <a:lnTo>
                  <a:pt x="17" y="66"/>
                </a:lnTo>
                <a:lnTo>
                  <a:pt x="6" y="115"/>
                </a:lnTo>
                <a:lnTo>
                  <a:pt x="0" y="148"/>
                </a:lnTo>
                <a:lnTo>
                  <a:pt x="4" y="163"/>
                </a:lnTo>
                <a:lnTo>
                  <a:pt x="11" y="175"/>
                </a:lnTo>
                <a:lnTo>
                  <a:pt x="17" y="190"/>
                </a:lnTo>
                <a:lnTo>
                  <a:pt x="17" y="214"/>
                </a:lnTo>
                <a:lnTo>
                  <a:pt x="24" y="235"/>
                </a:lnTo>
                <a:lnTo>
                  <a:pt x="41" y="252"/>
                </a:lnTo>
                <a:lnTo>
                  <a:pt x="59" y="280"/>
                </a:lnTo>
                <a:lnTo>
                  <a:pt x="70" y="329"/>
                </a:lnTo>
                <a:lnTo>
                  <a:pt x="79" y="335"/>
                </a:lnTo>
                <a:lnTo>
                  <a:pt x="86" y="344"/>
                </a:lnTo>
                <a:lnTo>
                  <a:pt x="94" y="351"/>
                </a:lnTo>
                <a:lnTo>
                  <a:pt x="103" y="355"/>
                </a:lnTo>
                <a:lnTo>
                  <a:pt x="114" y="357"/>
                </a:lnTo>
                <a:lnTo>
                  <a:pt x="112" y="366"/>
                </a:lnTo>
                <a:lnTo>
                  <a:pt x="103" y="380"/>
                </a:lnTo>
                <a:lnTo>
                  <a:pt x="92" y="395"/>
                </a:lnTo>
                <a:lnTo>
                  <a:pt x="85" y="415"/>
                </a:lnTo>
                <a:lnTo>
                  <a:pt x="81" y="438"/>
                </a:lnTo>
                <a:lnTo>
                  <a:pt x="81" y="455"/>
                </a:lnTo>
                <a:lnTo>
                  <a:pt x="83" y="466"/>
                </a:lnTo>
                <a:lnTo>
                  <a:pt x="88" y="470"/>
                </a:lnTo>
                <a:lnTo>
                  <a:pt x="83" y="475"/>
                </a:lnTo>
                <a:lnTo>
                  <a:pt x="74" y="481"/>
                </a:lnTo>
                <a:lnTo>
                  <a:pt x="64" y="489"/>
                </a:lnTo>
                <a:lnTo>
                  <a:pt x="61" y="504"/>
                </a:lnTo>
                <a:lnTo>
                  <a:pt x="70" y="515"/>
                </a:lnTo>
                <a:lnTo>
                  <a:pt x="86" y="519"/>
                </a:lnTo>
                <a:lnTo>
                  <a:pt x="99" y="513"/>
                </a:lnTo>
                <a:lnTo>
                  <a:pt x="112" y="506"/>
                </a:lnTo>
                <a:lnTo>
                  <a:pt x="119" y="507"/>
                </a:lnTo>
                <a:lnTo>
                  <a:pt x="125" y="519"/>
                </a:lnTo>
                <a:lnTo>
                  <a:pt x="127" y="532"/>
                </a:lnTo>
                <a:lnTo>
                  <a:pt x="129" y="551"/>
                </a:lnTo>
                <a:lnTo>
                  <a:pt x="134" y="571"/>
                </a:lnTo>
                <a:lnTo>
                  <a:pt x="141" y="598"/>
                </a:lnTo>
                <a:lnTo>
                  <a:pt x="143" y="639"/>
                </a:lnTo>
                <a:lnTo>
                  <a:pt x="149" y="635"/>
                </a:lnTo>
                <a:lnTo>
                  <a:pt x="154" y="635"/>
                </a:lnTo>
                <a:lnTo>
                  <a:pt x="160" y="637"/>
                </a:lnTo>
                <a:lnTo>
                  <a:pt x="165" y="641"/>
                </a:lnTo>
                <a:lnTo>
                  <a:pt x="176" y="654"/>
                </a:lnTo>
                <a:lnTo>
                  <a:pt x="180" y="675"/>
                </a:lnTo>
                <a:lnTo>
                  <a:pt x="183" y="697"/>
                </a:lnTo>
                <a:lnTo>
                  <a:pt x="198" y="712"/>
                </a:lnTo>
                <a:lnTo>
                  <a:pt x="200" y="710"/>
                </a:lnTo>
                <a:lnTo>
                  <a:pt x="200" y="709"/>
                </a:lnTo>
                <a:lnTo>
                  <a:pt x="202" y="707"/>
                </a:lnTo>
                <a:lnTo>
                  <a:pt x="213" y="701"/>
                </a:lnTo>
                <a:lnTo>
                  <a:pt x="227" y="701"/>
                </a:lnTo>
                <a:lnTo>
                  <a:pt x="242" y="703"/>
                </a:lnTo>
                <a:lnTo>
                  <a:pt x="255" y="703"/>
                </a:lnTo>
                <a:lnTo>
                  <a:pt x="268" y="699"/>
                </a:lnTo>
                <a:lnTo>
                  <a:pt x="282" y="699"/>
                </a:lnTo>
                <a:lnTo>
                  <a:pt x="295" y="701"/>
                </a:lnTo>
                <a:lnTo>
                  <a:pt x="304" y="701"/>
                </a:lnTo>
                <a:lnTo>
                  <a:pt x="310" y="701"/>
                </a:lnTo>
                <a:lnTo>
                  <a:pt x="317" y="709"/>
                </a:lnTo>
                <a:lnTo>
                  <a:pt x="326" y="712"/>
                </a:lnTo>
                <a:lnTo>
                  <a:pt x="330" y="705"/>
                </a:lnTo>
                <a:lnTo>
                  <a:pt x="339" y="692"/>
                </a:lnTo>
                <a:lnTo>
                  <a:pt x="348" y="690"/>
                </a:lnTo>
                <a:lnTo>
                  <a:pt x="354" y="694"/>
                </a:lnTo>
                <a:lnTo>
                  <a:pt x="359" y="701"/>
                </a:lnTo>
                <a:lnTo>
                  <a:pt x="368" y="701"/>
                </a:lnTo>
                <a:lnTo>
                  <a:pt x="376" y="650"/>
                </a:lnTo>
                <a:lnTo>
                  <a:pt x="387" y="652"/>
                </a:lnTo>
                <a:lnTo>
                  <a:pt x="405" y="656"/>
                </a:lnTo>
                <a:lnTo>
                  <a:pt x="430" y="660"/>
                </a:lnTo>
                <a:lnTo>
                  <a:pt x="460" y="665"/>
                </a:lnTo>
                <a:lnTo>
                  <a:pt x="496" y="671"/>
                </a:lnTo>
                <a:lnTo>
                  <a:pt x="538" y="678"/>
                </a:lnTo>
                <a:lnTo>
                  <a:pt x="582" y="686"/>
                </a:lnTo>
                <a:lnTo>
                  <a:pt x="630" y="694"/>
                </a:lnTo>
                <a:lnTo>
                  <a:pt x="681" y="703"/>
                </a:lnTo>
                <a:lnTo>
                  <a:pt x="732" y="710"/>
                </a:lnTo>
                <a:lnTo>
                  <a:pt x="787" y="718"/>
                </a:lnTo>
                <a:lnTo>
                  <a:pt x="840" y="725"/>
                </a:lnTo>
                <a:lnTo>
                  <a:pt x="893" y="733"/>
                </a:lnTo>
                <a:lnTo>
                  <a:pt x="945" y="739"/>
                </a:lnTo>
                <a:lnTo>
                  <a:pt x="996" y="744"/>
                </a:lnTo>
                <a:lnTo>
                  <a:pt x="1044" y="748"/>
                </a:lnTo>
                <a:lnTo>
                  <a:pt x="1047" y="707"/>
                </a:lnTo>
                <a:lnTo>
                  <a:pt x="1051" y="669"/>
                </a:lnTo>
                <a:lnTo>
                  <a:pt x="1053" y="637"/>
                </a:lnTo>
                <a:lnTo>
                  <a:pt x="1056" y="609"/>
                </a:lnTo>
                <a:lnTo>
                  <a:pt x="1087" y="173"/>
                </a:lnTo>
                <a:lnTo>
                  <a:pt x="1007" y="163"/>
                </a:lnTo>
                <a:lnTo>
                  <a:pt x="926" y="154"/>
                </a:lnTo>
                <a:lnTo>
                  <a:pt x="844" y="143"/>
                </a:lnTo>
                <a:lnTo>
                  <a:pt x="762" y="132"/>
                </a:lnTo>
                <a:lnTo>
                  <a:pt x="681" y="120"/>
                </a:lnTo>
                <a:lnTo>
                  <a:pt x="602" y="107"/>
                </a:lnTo>
                <a:lnTo>
                  <a:pt x="524" y="94"/>
                </a:lnTo>
                <a:lnTo>
                  <a:pt x="449" y="83"/>
                </a:lnTo>
                <a:lnTo>
                  <a:pt x="377" y="69"/>
                </a:lnTo>
                <a:lnTo>
                  <a:pt x="312" y="58"/>
                </a:lnTo>
                <a:lnTo>
                  <a:pt x="247" y="45"/>
                </a:lnTo>
                <a:lnTo>
                  <a:pt x="191" y="36"/>
                </a:lnTo>
                <a:lnTo>
                  <a:pt x="139" y="24"/>
                </a:lnTo>
                <a:lnTo>
                  <a:pt x="96" y="15"/>
                </a:lnTo>
                <a:lnTo>
                  <a:pt x="59" y="7"/>
                </a:lnTo>
                <a:lnTo>
                  <a:pt x="30" y="0"/>
                </a:lnTo>
                <a:close/>
              </a:path>
            </a:pathLst>
          </a:custGeom>
          <a:solidFill>
            <a:srgbClr val="94C83D"/>
          </a:solidFill>
          <a:ln w="6350">
            <a:solidFill>
              <a:schemeClr val="bg1"/>
            </a:solidFill>
            <a:round/>
            <a:headEnd/>
            <a:tailEnd/>
          </a:ln>
          <a:effectLst>
            <a:outerShdw sx="1000" sy="1000" algn="ctr">
              <a:schemeClr val="bg1"/>
            </a:outerShdw>
          </a:effectLst>
        </p:spPr>
        <p:txBody>
          <a:bodyPr lIns="86493" tIns="43247" rIns="86493" bIns="43247"/>
          <a:lstStyle/>
          <a:p>
            <a:pPr eaLnBrk="0" hangingPunct="0">
              <a:defRPr/>
            </a:pPr>
            <a:endParaRPr lang="en-US"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Times"/>
            </a:endParaRPr>
          </a:p>
        </p:txBody>
      </p:sp>
      <p:sp>
        <p:nvSpPr>
          <p:cNvPr id="241" name="Freeform 262">
            <a:extLst>
              <a:ext uri="{FF2B5EF4-FFF2-40B4-BE49-F238E27FC236}">
                <a16:creationId xmlns:a16="http://schemas.microsoft.com/office/drawing/2014/main" id="{8C0178EC-B843-EBCB-0704-4C1C7413F21E}"/>
              </a:ext>
            </a:extLst>
          </p:cNvPr>
          <p:cNvSpPr>
            <a:spLocks/>
          </p:cNvSpPr>
          <p:nvPr/>
        </p:nvSpPr>
        <p:spPr bwMode="auto">
          <a:xfrm>
            <a:off x="4425681" y="3850483"/>
            <a:ext cx="1024103" cy="787374"/>
          </a:xfrm>
          <a:custGeom>
            <a:avLst/>
            <a:gdLst>
              <a:gd name="T0" fmla="*/ 0 w 779"/>
              <a:gd name="T1" fmla="*/ 2147483647 h 652"/>
              <a:gd name="T2" fmla="*/ 2147483647 w 779"/>
              <a:gd name="T3" fmla="*/ 0 h 652"/>
              <a:gd name="T4" fmla="*/ 2147483647 w 779"/>
              <a:gd name="T5" fmla="*/ 2147483647 h 652"/>
              <a:gd name="T6" fmla="*/ 2147483647 w 779"/>
              <a:gd name="T7" fmla="*/ 2147483647 h 652"/>
              <a:gd name="T8" fmla="*/ 2147483647 w 779"/>
              <a:gd name="T9" fmla="*/ 2147483647 h 652"/>
              <a:gd name="T10" fmla="*/ 2147483647 w 779"/>
              <a:gd name="T11" fmla="*/ 2147483647 h 652"/>
              <a:gd name="T12" fmla="*/ 2147483647 w 779"/>
              <a:gd name="T13" fmla="*/ 2147483647 h 652"/>
              <a:gd name="T14" fmla="*/ 2147483647 w 779"/>
              <a:gd name="T15" fmla="*/ 2147483647 h 652"/>
              <a:gd name="T16" fmla="*/ 2147483647 w 779"/>
              <a:gd name="T17" fmla="*/ 2147483647 h 652"/>
              <a:gd name="T18" fmla="*/ 2147483647 w 779"/>
              <a:gd name="T19" fmla="*/ 2147483647 h 652"/>
              <a:gd name="T20" fmla="*/ 2147483647 w 779"/>
              <a:gd name="T21" fmla="*/ 2147483647 h 652"/>
              <a:gd name="T22" fmla="*/ 2147483647 w 779"/>
              <a:gd name="T23" fmla="*/ 2147483647 h 652"/>
              <a:gd name="T24" fmla="*/ 2147483647 w 779"/>
              <a:gd name="T25" fmla="*/ 2147483647 h 652"/>
              <a:gd name="T26" fmla="*/ 2147483647 w 779"/>
              <a:gd name="T27" fmla="*/ 2147483647 h 652"/>
              <a:gd name="T28" fmla="*/ 2147483647 w 779"/>
              <a:gd name="T29" fmla="*/ 2147483647 h 652"/>
              <a:gd name="T30" fmla="*/ 2147483647 w 779"/>
              <a:gd name="T31" fmla="*/ 2147483647 h 652"/>
              <a:gd name="T32" fmla="*/ 2147483647 w 779"/>
              <a:gd name="T33" fmla="*/ 2147483647 h 652"/>
              <a:gd name="T34" fmla="*/ 2147483647 w 779"/>
              <a:gd name="T35" fmla="*/ 2147483647 h 652"/>
              <a:gd name="T36" fmla="*/ 2147483647 w 779"/>
              <a:gd name="T37" fmla="*/ 2147483647 h 652"/>
              <a:gd name="T38" fmla="*/ 2147483647 w 779"/>
              <a:gd name="T39" fmla="*/ 2147483647 h 652"/>
              <a:gd name="T40" fmla="*/ 2147483647 w 779"/>
              <a:gd name="T41" fmla="*/ 2147483647 h 652"/>
              <a:gd name="T42" fmla="*/ 2147483647 w 779"/>
              <a:gd name="T43" fmla="*/ 2147483647 h 652"/>
              <a:gd name="T44" fmla="*/ 2147483647 w 779"/>
              <a:gd name="T45" fmla="*/ 2147483647 h 652"/>
              <a:gd name="T46" fmla="*/ 2147483647 w 779"/>
              <a:gd name="T47" fmla="*/ 2147483647 h 652"/>
              <a:gd name="T48" fmla="*/ 2147483647 w 779"/>
              <a:gd name="T49" fmla="*/ 2147483647 h 652"/>
              <a:gd name="T50" fmla="*/ 2147483647 w 779"/>
              <a:gd name="T51" fmla="*/ 2147483647 h 652"/>
              <a:gd name="T52" fmla="*/ 2147483647 w 779"/>
              <a:gd name="T53" fmla="*/ 2147483647 h 652"/>
              <a:gd name="T54" fmla="*/ 2147483647 w 779"/>
              <a:gd name="T55" fmla="*/ 2147483647 h 652"/>
              <a:gd name="T56" fmla="*/ 2147483647 w 779"/>
              <a:gd name="T57" fmla="*/ 2147483647 h 652"/>
              <a:gd name="T58" fmla="*/ 2147483647 w 779"/>
              <a:gd name="T59" fmla="*/ 2147483647 h 652"/>
              <a:gd name="T60" fmla="*/ 2147483647 w 779"/>
              <a:gd name="T61" fmla="*/ 2147483647 h 652"/>
              <a:gd name="T62" fmla="*/ 2147483647 w 779"/>
              <a:gd name="T63" fmla="*/ 2147483647 h 652"/>
              <a:gd name="T64" fmla="*/ 2147483647 w 779"/>
              <a:gd name="T65" fmla="*/ 2147483647 h 652"/>
              <a:gd name="T66" fmla="*/ 2147483647 w 779"/>
              <a:gd name="T67" fmla="*/ 2147483647 h 652"/>
              <a:gd name="T68" fmla="*/ 2147483647 w 779"/>
              <a:gd name="T69" fmla="*/ 2147483647 h 652"/>
              <a:gd name="T70" fmla="*/ 2147483647 w 779"/>
              <a:gd name="T71" fmla="*/ 2147483647 h 652"/>
              <a:gd name="T72" fmla="*/ 2147483647 w 779"/>
              <a:gd name="T73" fmla="*/ 2147483647 h 652"/>
              <a:gd name="T74" fmla="*/ 2147483647 w 779"/>
              <a:gd name="T75" fmla="*/ 2147483647 h 652"/>
              <a:gd name="T76" fmla="*/ 2147483647 w 779"/>
              <a:gd name="T77" fmla="*/ 2147483647 h 652"/>
              <a:gd name="T78" fmla="*/ 2147483647 w 779"/>
              <a:gd name="T79" fmla="*/ 2147483647 h 652"/>
              <a:gd name="T80" fmla="*/ 2147483647 w 779"/>
              <a:gd name="T81" fmla="*/ 2147483647 h 652"/>
              <a:gd name="T82" fmla="*/ 2147483647 w 779"/>
              <a:gd name="T83" fmla="*/ 2147483647 h 652"/>
              <a:gd name="T84" fmla="*/ 2147483647 w 779"/>
              <a:gd name="T85" fmla="*/ 2147483647 h 652"/>
              <a:gd name="T86" fmla="*/ 2147483647 w 779"/>
              <a:gd name="T87" fmla="*/ 2147483647 h 652"/>
              <a:gd name="T88" fmla="*/ 0 w 779"/>
              <a:gd name="T89" fmla="*/ 2147483647 h 6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652"/>
              <a:gd name="T137" fmla="*/ 779 w 779"/>
              <a:gd name="T138" fmla="*/ 652 h 6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652">
                <a:moveTo>
                  <a:pt x="0" y="567"/>
                </a:moveTo>
                <a:lnTo>
                  <a:pt x="77" y="0"/>
                </a:lnTo>
                <a:lnTo>
                  <a:pt x="113" y="5"/>
                </a:lnTo>
                <a:lnTo>
                  <a:pt x="150" y="11"/>
                </a:lnTo>
                <a:lnTo>
                  <a:pt x="186" y="17"/>
                </a:lnTo>
                <a:lnTo>
                  <a:pt x="223" y="22"/>
                </a:lnTo>
                <a:lnTo>
                  <a:pt x="261" y="28"/>
                </a:lnTo>
                <a:lnTo>
                  <a:pt x="298" y="32"/>
                </a:lnTo>
                <a:lnTo>
                  <a:pt x="333" y="37"/>
                </a:lnTo>
                <a:lnTo>
                  <a:pt x="368" y="41"/>
                </a:lnTo>
                <a:lnTo>
                  <a:pt x="402" y="47"/>
                </a:lnTo>
                <a:lnTo>
                  <a:pt x="435" y="50"/>
                </a:lnTo>
                <a:lnTo>
                  <a:pt x="466" y="54"/>
                </a:lnTo>
                <a:lnTo>
                  <a:pt x="496" y="56"/>
                </a:lnTo>
                <a:lnTo>
                  <a:pt x="523" y="60"/>
                </a:lnTo>
                <a:lnTo>
                  <a:pt x="547" y="62"/>
                </a:lnTo>
                <a:lnTo>
                  <a:pt x="571" y="64"/>
                </a:lnTo>
                <a:lnTo>
                  <a:pt x="591" y="65"/>
                </a:lnTo>
                <a:lnTo>
                  <a:pt x="613" y="67"/>
                </a:lnTo>
                <a:lnTo>
                  <a:pt x="638" y="69"/>
                </a:lnTo>
                <a:lnTo>
                  <a:pt x="666" y="73"/>
                </a:lnTo>
                <a:lnTo>
                  <a:pt x="695" y="75"/>
                </a:lnTo>
                <a:lnTo>
                  <a:pt x="723" y="77"/>
                </a:lnTo>
                <a:lnTo>
                  <a:pt x="746" y="79"/>
                </a:lnTo>
                <a:lnTo>
                  <a:pt x="766" y="79"/>
                </a:lnTo>
                <a:lnTo>
                  <a:pt x="779" y="80"/>
                </a:lnTo>
                <a:lnTo>
                  <a:pt x="770" y="227"/>
                </a:lnTo>
                <a:lnTo>
                  <a:pt x="772" y="216"/>
                </a:lnTo>
                <a:lnTo>
                  <a:pt x="746" y="652"/>
                </a:lnTo>
                <a:lnTo>
                  <a:pt x="686" y="648"/>
                </a:lnTo>
                <a:lnTo>
                  <a:pt x="627" y="644"/>
                </a:lnTo>
                <a:lnTo>
                  <a:pt x="569" y="639"/>
                </a:lnTo>
                <a:lnTo>
                  <a:pt x="514" y="633"/>
                </a:lnTo>
                <a:lnTo>
                  <a:pt x="459" y="629"/>
                </a:lnTo>
                <a:lnTo>
                  <a:pt x="406" y="624"/>
                </a:lnTo>
                <a:lnTo>
                  <a:pt x="355" y="616"/>
                </a:lnTo>
                <a:lnTo>
                  <a:pt x="307" y="611"/>
                </a:lnTo>
                <a:lnTo>
                  <a:pt x="260" y="605"/>
                </a:lnTo>
                <a:lnTo>
                  <a:pt x="216" y="599"/>
                </a:lnTo>
                <a:lnTo>
                  <a:pt x="172" y="594"/>
                </a:lnTo>
                <a:lnTo>
                  <a:pt x="133" y="588"/>
                </a:lnTo>
                <a:lnTo>
                  <a:pt x="95" y="582"/>
                </a:lnTo>
                <a:lnTo>
                  <a:pt x="60" y="577"/>
                </a:lnTo>
                <a:lnTo>
                  <a:pt x="29" y="571"/>
                </a:lnTo>
                <a:lnTo>
                  <a:pt x="0" y="56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2" name="Freeform 265">
            <a:extLst>
              <a:ext uri="{FF2B5EF4-FFF2-40B4-BE49-F238E27FC236}">
                <a16:creationId xmlns:a16="http://schemas.microsoft.com/office/drawing/2014/main" id="{286D8CA1-6FDB-EE77-516C-C89CB8CDCEDE}"/>
              </a:ext>
            </a:extLst>
          </p:cNvPr>
          <p:cNvSpPr>
            <a:spLocks/>
          </p:cNvSpPr>
          <p:nvPr/>
        </p:nvSpPr>
        <p:spPr bwMode="auto">
          <a:xfrm>
            <a:off x="5264703" y="4627837"/>
            <a:ext cx="1235914" cy="623086"/>
          </a:xfrm>
          <a:custGeom>
            <a:avLst/>
            <a:gdLst>
              <a:gd name="T0" fmla="*/ 0 w 940"/>
              <a:gd name="T1" fmla="*/ 0 h 515"/>
              <a:gd name="T2" fmla="*/ 2147483647 w 940"/>
              <a:gd name="T3" fmla="*/ 2147483647 h 515"/>
              <a:gd name="T4" fmla="*/ 2147483647 w 940"/>
              <a:gd name="T5" fmla="*/ 2147483647 h 515"/>
              <a:gd name="T6" fmla="*/ 2147483647 w 940"/>
              <a:gd name="T7" fmla="*/ 2147483647 h 515"/>
              <a:gd name="T8" fmla="*/ 2147483647 w 940"/>
              <a:gd name="T9" fmla="*/ 2147483647 h 515"/>
              <a:gd name="T10" fmla="*/ 2147483647 w 940"/>
              <a:gd name="T11" fmla="*/ 2147483647 h 515"/>
              <a:gd name="T12" fmla="*/ 2147483647 w 940"/>
              <a:gd name="T13" fmla="*/ 2147483647 h 515"/>
              <a:gd name="T14" fmla="*/ 2147483647 w 940"/>
              <a:gd name="T15" fmla="*/ 2147483647 h 515"/>
              <a:gd name="T16" fmla="*/ 2147483647 w 940"/>
              <a:gd name="T17" fmla="*/ 2147483647 h 515"/>
              <a:gd name="T18" fmla="*/ 2147483647 w 940"/>
              <a:gd name="T19" fmla="*/ 2147483647 h 515"/>
              <a:gd name="T20" fmla="*/ 2147483647 w 940"/>
              <a:gd name="T21" fmla="*/ 2147483647 h 515"/>
              <a:gd name="T22" fmla="*/ 2147483647 w 940"/>
              <a:gd name="T23" fmla="*/ 2147483647 h 515"/>
              <a:gd name="T24" fmla="*/ 2147483647 w 940"/>
              <a:gd name="T25" fmla="*/ 2147483647 h 515"/>
              <a:gd name="T26" fmla="*/ 2147483647 w 940"/>
              <a:gd name="T27" fmla="*/ 2147483647 h 515"/>
              <a:gd name="T28" fmla="*/ 2147483647 w 940"/>
              <a:gd name="T29" fmla="*/ 2147483647 h 515"/>
              <a:gd name="T30" fmla="*/ 2147483647 w 940"/>
              <a:gd name="T31" fmla="*/ 2147483647 h 515"/>
              <a:gd name="T32" fmla="*/ 2147483647 w 940"/>
              <a:gd name="T33" fmla="*/ 2147483647 h 515"/>
              <a:gd name="T34" fmla="*/ 2147483647 w 940"/>
              <a:gd name="T35" fmla="*/ 2147483647 h 515"/>
              <a:gd name="T36" fmla="*/ 2147483647 w 940"/>
              <a:gd name="T37" fmla="*/ 2147483647 h 515"/>
              <a:gd name="T38" fmla="*/ 2147483647 w 940"/>
              <a:gd name="T39" fmla="*/ 2147483647 h 515"/>
              <a:gd name="T40" fmla="*/ 2147483647 w 940"/>
              <a:gd name="T41" fmla="*/ 2147483647 h 515"/>
              <a:gd name="T42" fmla="*/ 2147483647 w 940"/>
              <a:gd name="T43" fmla="*/ 2147483647 h 515"/>
              <a:gd name="T44" fmla="*/ 2147483647 w 940"/>
              <a:gd name="T45" fmla="*/ 2147483647 h 515"/>
              <a:gd name="T46" fmla="*/ 2147483647 w 940"/>
              <a:gd name="T47" fmla="*/ 2147483647 h 515"/>
              <a:gd name="T48" fmla="*/ 2147483647 w 940"/>
              <a:gd name="T49" fmla="*/ 2147483647 h 515"/>
              <a:gd name="T50" fmla="*/ 2147483647 w 940"/>
              <a:gd name="T51" fmla="*/ 2147483647 h 515"/>
              <a:gd name="T52" fmla="*/ 2147483647 w 940"/>
              <a:gd name="T53" fmla="*/ 2147483647 h 515"/>
              <a:gd name="T54" fmla="*/ 2147483647 w 940"/>
              <a:gd name="T55" fmla="*/ 2147483647 h 515"/>
              <a:gd name="T56" fmla="*/ 2147483647 w 940"/>
              <a:gd name="T57" fmla="*/ 2147483647 h 515"/>
              <a:gd name="T58" fmla="*/ 2147483647 w 940"/>
              <a:gd name="T59" fmla="*/ 2147483647 h 515"/>
              <a:gd name="T60" fmla="*/ 2147483647 w 940"/>
              <a:gd name="T61" fmla="*/ 2147483647 h 515"/>
              <a:gd name="T62" fmla="*/ 2147483647 w 940"/>
              <a:gd name="T63" fmla="*/ 2147483647 h 515"/>
              <a:gd name="T64" fmla="*/ 2147483647 w 940"/>
              <a:gd name="T65" fmla="*/ 2147483647 h 515"/>
              <a:gd name="T66" fmla="*/ 2147483647 w 940"/>
              <a:gd name="T67" fmla="*/ 2147483647 h 515"/>
              <a:gd name="T68" fmla="*/ 2147483647 w 940"/>
              <a:gd name="T69" fmla="*/ 2147483647 h 515"/>
              <a:gd name="T70" fmla="*/ 2147483647 w 940"/>
              <a:gd name="T71" fmla="*/ 2147483647 h 515"/>
              <a:gd name="T72" fmla="*/ 2147483647 w 940"/>
              <a:gd name="T73" fmla="*/ 2147483647 h 515"/>
              <a:gd name="T74" fmla="*/ 2147483647 w 940"/>
              <a:gd name="T75" fmla="*/ 2147483647 h 515"/>
              <a:gd name="T76" fmla="*/ 2147483647 w 940"/>
              <a:gd name="T77" fmla="*/ 2147483647 h 515"/>
              <a:gd name="T78" fmla="*/ 2147483647 w 940"/>
              <a:gd name="T79" fmla="*/ 2147483647 h 515"/>
              <a:gd name="T80" fmla="*/ 2147483647 w 940"/>
              <a:gd name="T81" fmla="*/ 2147483647 h 515"/>
              <a:gd name="T82" fmla="*/ 2147483647 w 940"/>
              <a:gd name="T83" fmla="*/ 2147483647 h 515"/>
              <a:gd name="T84" fmla="*/ 2147483647 w 940"/>
              <a:gd name="T85" fmla="*/ 2147483647 h 515"/>
              <a:gd name="T86" fmla="*/ 2147483647 w 940"/>
              <a:gd name="T87" fmla="*/ 2147483647 h 515"/>
              <a:gd name="T88" fmla="*/ 2147483647 w 940"/>
              <a:gd name="T89" fmla="*/ 2147483647 h 515"/>
              <a:gd name="T90" fmla="*/ 2147483647 w 940"/>
              <a:gd name="T91" fmla="*/ 2147483647 h 515"/>
              <a:gd name="T92" fmla="*/ 2147483647 w 940"/>
              <a:gd name="T93" fmla="*/ 2147483647 h 515"/>
              <a:gd name="T94" fmla="*/ 2147483647 w 940"/>
              <a:gd name="T95" fmla="*/ 2147483647 h 515"/>
              <a:gd name="T96" fmla="*/ 2147483647 w 940"/>
              <a:gd name="T97" fmla="*/ 2147483647 h 515"/>
              <a:gd name="T98" fmla="*/ 2147483647 w 940"/>
              <a:gd name="T99" fmla="*/ 2147483647 h 515"/>
              <a:gd name="T100" fmla="*/ 2147483647 w 940"/>
              <a:gd name="T101" fmla="*/ 2147483647 h 515"/>
              <a:gd name="T102" fmla="*/ 2147483647 w 940"/>
              <a:gd name="T103" fmla="*/ 2147483647 h 515"/>
              <a:gd name="T104" fmla="*/ 2147483647 w 940"/>
              <a:gd name="T105" fmla="*/ 2147483647 h 515"/>
              <a:gd name="T106" fmla="*/ 2147483647 w 940"/>
              <a:gd name="T107" fmla="*/ 2147483647 h 515"/>
              <a:gd name="T108" fmla="*/ 2147483647 w 940"/>
              <a:gd name="T109" fmla="*/ 2147483647 h 515"/>
              <a:gd name="T110" fmla="*/ 2147483647 w 940"/>
              <a:gd name="T111" fmla="*/ 2147483647 h 515"/>
              <a:gd name="T112" fmla="*/ 2147483647 w 940"/>
              <a:gd name="T113" fmla="*/ 2147483647 h 515"/>
              <a:gd name="T114" fmla="*/ 2147483647 w 940"/>
              <a:gd name="T115" fmla="*/ 2147483647 h 515"/>
              <a:gd name="T116" fmla="*/ 2147483647 w 940"/>
              <a:gd name="T117" fmla="*/ 2147483647 h 515"/>
              <a:gd name="T118" fmla="*/ 2147483647 w 940"/>
              <a:gd name="T119" fmla="*/ 2147483647 h 515"/>
              <a:gd name="T120" fmla="*/ 2147483647 w 940"/>
              <a:gd name="T121" fmla="*/ 2147483647 h 515"/>
              <a:gd name="T122" fmla="*/ 2147483647 w 940"/>
              <a:gd name="T123" fmla="*/ 2147483647 h 515"/>
              <a:gd name="T124" fmla="*/ 0 w 940"/>
              <a:gd name="T125" fmla="*/ 2147483647 h 5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0"/>
              <a:gd name="T190" fmla="*/ 0 h 515"/>
              <a:gd name="T191" fmla="*/ 940 w 940"/>
              <a:gd name="T192" fmla="*/ 515 h 5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0" h="515">
                <a:moveTo>
                  <a:pt x="0" y="0"/>
                </a:moveTo>
                <a:lnTo>
                  <a:pt x="0" y="0"/>
                </a:lnTo>
                <a:lnTo>
                  <a:pt x="12" y="2"/>
                </a:lnTo>
                <a:lnTo>
                  <a:pt x="25" y="2"/>
                </a:lnTo>
                <a:lnTo>
                  <a:pt x="40" y="4"/>
                </a:lnTo>
                <a:lnTo>
                  <a:pt x="53" y="4"/>
                </a:lnTo>
                <a:lnTo>
                  <a:pt x="67" y="6"/>
                </a:lnTo>
                <a:lnTo>
                  <a:pt x="80" y="6"/>
                </a:lnTo>
                <a:lnTo>
                  <a:pt x="95" y="8"/>
                </a:lnTo>
                <a:lnTo>
                  <a:pt x="109" y="8"/>
                </a:lnTo>
                <a:lnTo>
                  <a:pt x="126" y="8"/>
                </a:lnTo>
                <a:lnTo>
                  <a:pt x="150" y="10"/>
                </a:lnTo>
                <a:lnTo>
                  <a:pt x="181" y="12"/>
                </a:lnTo>
                <a:lnTo>
                  <a:pt x="217" y="14"/>
                </a:lnTo>
                <a:lnTo>
                  <a:pt x="259" y="15"/>
                </a:lnTo>
                <a:lnTo>
                  <a:pt x="307" y="17"/>
                </a:lnTo>
                <a:lnTo>
                  <a:pt x="360" y="19"/>
                </a:lnTo>
                <a:lnTo>
                  <a:pt x="415" y="21"/>
                </a:lnTo>
                <a:lnTo>
                  <a:pt x="474" y="23"/>
                </a:lnTo>
                <a:lnTo>
                  <a:pt x="534" y="25"/>
                </a:lnTo>
                <a:lnTo>
                  <a:pt x="598" y="27"/>
                </a:lnTo>
                <a:lnTo>
                  <a:pt x="662" y="29"/>
                </a:lnTo>
                <a:lnTo>
                  <a:pt x="726" y="29"/>
                </a:lnTo>
                <a:lnTo>
                  <a:pt x="788" y="29"/>
                </a:lnTo>
                <a:lnTo>
                  <a:pt x="852" y="29"/>
                </a:lnTo>
                <a:lnTo>
                  <a:pt x="913" y="29"/>
                </a:lnTo>
                <a:lnTo>
                  <a:pt x="913" y="30"/>
                </a:lnTo>
                <a:lnTo>
                  <a:pt x="915" y="85"/>
                </a:lnTo>
                <a:lnTo>
                  <a:pt x="938" y="254"/>
                </a:lnTo>
                <a:lnTo>
                  <a:pt x="940" y="515"/>
                </a:lnTo>
                <a:lnTo>
                  <a:pt x="918" y="506"/>
                </a:lnTo>
                <a:lnTo>
                  <a:pt x="900" y="495"/>
                </a:lnTo>
                <a:lnTo>
                  <a:pt x="885" y="485"/>
                </a:lnTo>
                <a:lnTo>
                  <a:pt x="874" y="478"/>
                </a:lnTo>
                <a:lnTo>
                  <a:pt x="865" y="472"/>
                </a:lnTo>
                <a:lnTo>
                  <a:pt x="858" y="468"/>
                </a:lnTo>
                <a:lnTo>
                  <a:pt x="851" y="470"/>
                </a:lnTo>
                <a:lnTo>
                  <a:pt x="841" y="476"/>
                </a:lnTo>
                <a:lnTo>
                  <a:pt x="830" y="480"/>
                </a:lnTo>
                <a:lnTo>
                  <a:pt x="818" y="474"/>
                </a:lnTo>
                <a:lnTo>
                  <a:pt x="803" y="470"/>
                </a:lnTo>
                <a:lnTo>
                  <a:pt x="790" y="472"/>
                </a:lnTo>
                <a:lnTo>
                  <a:pt x="785" y="480"/>
                </a:lnTo>
                <a:lnTo>
                  <a:pt x="779" y="482"/>
                </a:lnTo>
                <a:lnTo>
                  <a:pt x="770" y="482"/>
                </a:lnTo>
                <a:lnTo>
                  <a:pt x="763" y="480"/>
                </a:lnTo>
                <a:lnTo>
                  <a:pt x="754" y="480"/>
                </a:lnTo>
                <a:lnTo>
                  <a:pt x="744" y="480"/>
                </a:lnTo>
                <a:lnTo>
                  <a:pt x="737" y="485"/>
                </a:lnTo>
                <a:lnTo>
                  <a:pt x="730" y="495"/>
                </a:lnTo>
                <a:lnTo>
                  <a:pt x="724" y="500"/>
                </a:lnTo>
                <a:lnTo>
                  <a:pt x="717" y="502"/>
                </a:lnTo>
                <a:lnTo>
                  <a:pt x="711" y="498"/>
                </a:lnTo>
                <a:lnTo>
                  <a:pt x="710" y="491"/>
                </a:lnTo>
                <a:lnTo>
                  <a:pt x="699" y="483"/>
                </a:lnTo>
                <a:lnTo>
                  <a:pt x="689" y="478"/>
                </a:lnTo>
                <a:lnTo>
                  <a:pt x="682" y="474"/>
                </a:lnTo>
                <a:lnTo>
                  <a:pt x="673" y="474"/>
                </a:lnTo>
                <a:lnTo>
                  <a:pt x="668" y="478"/>
                </a:lnTo>
                <a:lnTo>
                  <a:pt x="660" y="470"/>
                </a:lnTo>
                <a:lnTo>
                  <a:pt x="653" y="467"/>
                </a:lnTo>
                <a:lnTo>
                  <a:pt x="642" y="478"/>
                </a:lnTo>
                <a:lnTo>
                  <a:pt x="638" y="491"/>
                </a:lnTo>
                <a:lnTo>
                  <a:pt x="635" y="493"/>
                </a:lnTo>
                <a:lnTo>
                  <a:pt x="629" y="489"/>
                </a:lnTo>
                <a:lnTo>
                  <a:pt x="625" y="482"/>
                </a:lnTo>
                <a:lnTo>
                  <a:pt x="625" y="472"/>
                </a:lnTo>
                <a:lnTo>
                  <a:pt x="624" y="468"/>
                </a:lnTo>
                <a:lnTo>
                  <a:pt x="618" y="467"/>
                </a:lnTo>
                <a:lnTo>
                  <a:pt x="605" y="467"/>
                </a:lnTo>
                <a:lnTo>
                  <a:pt x="603" y="474"/>
                </a:lnTo>
                <a:lnTo>
                  <a:pt x="600" y="476"/>
                </a:lnTo>
                <a:lnTo>
                  <a:pt x="596" y="476"/>
                </a:lnTo>
                <a:lnTo>
                  <a:pt x="591" y="476"/>
                </a:lnTo>
                <a:lnTo>
                  <a:pt x="585" y="472"/>
                </a:lnTo>
                <a:lnTo>
                  <a:pt x="580" y="463"/>
                </a:lnTo>
                <a:lnTo>
                  <a:pt x="572" y="459"/>
                </a:lnTo>
                <a:lnTo>
                  <a:pt x="565" y="468"/>
                </a:lnTo>
                <a:lnTo>
                  <a:pt x="554" y="476"/>
                </a:lnTo>
                <a:lnTo>
                  <a:pt x="541" y="478"/>
                </a:lnTo>
                <a:lnTo>
                  <a:pt x="536" y="472"/>
                </a:lnTo>
                <a:lnTo>
                  <a:pt x="539" y="459"/>
                </a:lnTo>
                <a:lnTo>
                  <a:pt x="532" y="450"/>
                </a:lnTo>
                <a:lnTo>
                  <a:pt x="528" y="442"/>
                </a:lnTo>
                <a:lnTo>
                  <a:pt x="521" y="438"/>
                </a:lnTo>
                <a:lnTo>
                  <a:pt x="505" y="436"/>
                </a:lnTo>
                <a:lnTo>
                  <a:pt x="488" y="440"/>
                </a:lnTo>
                <a:lnTo>
                  <a:pt x="475" y="438"/>
                </a:lnTo>
                <a:lnTo>
                  <a:pt x="466" y="436"/>
                </a:lnTo>
                <a:lnTo>
                  <a:pt x="459" y="438"/>
                </a:lnTo>
                <a:lnTo>
                  <a:pt x="446" y="440"/>
                </a:lnTo>
                <a:lnTo>
                  <a:pt x="437" y="435"/>
                </a:lnTo>
                <a:lnTo>
                  <a:pt x="430" y="427"/>
                </a:lnTo>
                <a:lnTo>
                  <a:pt x="420" y="423"/>
                </a:lnTo>
                <a:lnTo>
                  <a:pt x="404" y="423"/>
                </a:lnTo>
                <a:lnTo>
                  <a:pt x="402" y="418"/>
                </a:lnTo>
                <a:lnTo>
                  <a:pt x="404" y="406"/>
                </a:lnTo>
                <a:lnTo>
                  <a:pt x="395" y="397"/>
                </a:lnTo>
                <a:lnTo>
                  <a:pt x="384" y="391"/>
                </a:lnTo>
                <a:lnTo>
                  <a:pt x="380" y="395"/>
                </a:lnTo>
                <a:lnTo>
                  <a:pt x="377" y="399"/>
                </a:lnTo>
                <a:lnTo>
                  <a:pt x="366" y="395"/>
                </a:lnTo>
                <a:lnTo>
                  <a:pt x="342" y="391"/>
                </a:lnTo>
                <a:lnTo>
                  <a:pt x="334" y="384"/>
                </a:lnTo>
                <a:lnTo>
                  <a:pt x="331" y="374"/>
                </a:lnTo>
                <a:lnTo>
                  <a:pt x="314" y="369"/>
                </a:lnTo>
                <a:lnTo>
                  <a:pt x="312" y="100"/>
                </a:lnTo>
                <a:lnTo>
                  <a:pt x="0" y="77"/>
                </a:lnTo>
                <a:lnTo>
                  <a:pt x="0" y="0"/>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3" name="Freeform 266">
            <a:extLst>
              <a:ext uri="{FF2B5EF4-FFF2-40B4-BE49-F238E27FC236}">
                <a16:creationId xmlns:a16="http://schemas.microsoft.com/office/drawing/2014/main" id="{C207D45B-220C-BB73-5248-26EA0CBF55D4}"/>
              </a:ext>
            </a:extLst>
          </p:cNvPr>
          <p:cNvSpPr>
            <a:spLocks/>
          </p:cNvSpPr>
          <p:nvPr/>
        </p:nvSpPr>
        <p:spPr bwMode="auto">
          <a:xfrm>
            <a:off x="6467716" y="4724005"/>
            <a:ext cx="711524" cy="615072"/>
          </a:xfrm>
          <a:custGeom>
            <a:avLst/>
            <a:gdLst>
              <a:gd name="T0" fmla="*/ 2147483647 w 541"/>
              <a:gd name="T1" fmla="*/ 2147483647 h 510"/>
              <a:gd name="T2" fmla="*/ 2147483647 w 541"/>
              <a:gd name="T3" fmla="*/ 2147483647 h 510"/>
              <a:gd name="T4" fmla="*/ 0 w 541"/>
              <a:gd name="T5" fmla="*/ 2147483647 h 510"/>
              <a:gd name="T6" fmla="*/ 2147483647 w 541"/>
              <a:gd name="T7" fmla="*/ 0 h 510"/>
              <a:gd name="T8" fmla="*/ 2147483647 w 541"/>
              <a:gd name="T9" fmla="*/ 2147483647 h 510"/>
              <a:gd name="T10" fmla="*/ 2147483647 w 541"/>
              <a:gd name="T11" fmla="*/ 2147483647 h 510"/>
              <a:gd name="T12" fmla="*/ 2147483647 w 541"/>
              <a:gd name="T13" fmla="*/ 2147483647 h 510"/>
              <a:gd name="T14" fmla="*/ 2147483647 w 541"/>
              <a:gd name="T15" fmla="*/ 2147483647 h 510"/>
              <a:gd name="T16" fmla="*/ 2147483647 w 541"/>
              <a:gd name="T17" fmla="*/ 2147483647 h 510"/>
              <a:gd name="T18" fmla="*/ 2147483647 w 541"/>
              <a:gd name="T19" fmla="*/ 2147483647 h 510"/>
              <a:gd name="T20" fmla="*/ 2147483647 w 541"/>
              <a:gd name="T21" fmla="*/ 2147483647 h 510"/>
              <a:gd name="T22" fmla="*/ 2147483647 w 541"/>
              <a:gd name="T23" fmla="*/ 2147483647 h 510"/>
              <a:gd name="T24" fmla="*/ 2147483647 w 541"/>
              <a:gd name="T25" fmla="*/ 2147483647 h 510"/>
              <a:gd name="T26" fmla="*/ 2147483647 w 541"/>
              <a:gd name="T27" fmla="*/ 2147483647 h 510"/>
              <a:gd name="T28" fmla="*/ 2147483647 w 541"/>
              <a:gd name="T29" fmla="*/ 2147483647 h 510"/>
              <a:gd name="T30" fmla="*/ 2147483647 w 541"/>
              <a:gd name="T31" fmla="*/ 2147483647 h 510"/>
              <a:gd name="T32" fmla="*/ 2147483647 w 541"/>
              <a:gd name="T33" fmla="*/ 2147483647 h 510"/>
              <a:gd name="T34" fmla="*/ 2147483647 w 541"/>
              <a:gd name="T35" fmla="*/ 2147483647 h 510"/>
              <a:gd name="T36" fmla="*/ 2147483647 w 541"/>
              <a:gd name="T37" fmla="*/ 2147483647 h 510"/>
              <a:gd name="T38" fmla="*/ 2147483647 w 541"/>
              <a:gd name="T39" fmla="*/ 2147483647 h 510"/>
              <a:gd name="T40" fmla="*/ 2147483647 w 541"/>
              <a:gd name="T41" fmla="*/ 2147483647 h 510"/>
              <a:gd name="T42" fmla="*/ 2147483647 w 541"/>
              <a:gd name="T43" fmla="*/ 2147483647 h 510"/>
              <a:gd name="T44" fmla="*/ 2147483647 w 541"/>
              <a:gd name="T45" fmla="*/ 2147483647 h 510"/>
              <a:gd name="T46" fmla="*/ 2147483647 w 541"/>
              <a:gd name="T47" fmla="*/ 2147483647 h 510"/>
              <a:gd name="T48" fmla="*/ 2147483647 w 541"/>
              <a:gd name="T49" fmla="*/ 2147483647 h 510"/>
              <a:gd name="T50" fmla="*/ 2147483647 w 541"/>
              <a:gd name="T51" fmla="*/ 2147483647 h 510"/>
              <a:gd name="T52" fmla="*/ 2147483647 w 541"/>
              <a:gd name="T53" fmla="*/ 2147483647 h 510"/>
              <a:gd name="T54" fmla="*/ 2147483647 w 541"/>
              <a:gd name="T55" fmla="*/ 2147483647 h 510"/>
              <a:gd name="T56" fmla="*/ 2147483647 w 541"/>
              <a:gd name="T57" fmla="*/ 2147483647 h 510"/>
              <a:gd name="T58" fmla="*/ 2147483647 w 541"/>
              <a:gd name="T59" fmla="*/ 2147483647 h 510"/>
              <a:gd name="T60" fmla="*/ 2147483647 w 541"/>
              <a:gd name="T61" fmla="*/ 2147483647 h 510"/>
              <a:gd name="T62" fmla="*/ 2147483647 w 541"/>
              <a:gd name="T63" fmla="*/ 2147483647 h 510"/>
              <a:gd name="T64" fmla="*/ 2147483647 w 541"/>
              <a:gd name="T65" fmla="*/ 2147483647 h 510"/>
              <a:gd name="T66" fmla="*/ 2147483647 w 541"/>
              <a:gd name="T67" fmla="*/ 2147483647 h 510"/>
              <a:gd name="T68" fmla="*/ 2147483647 w 541"/>
              <a:gd name="T69" fmla="*/ 2147483647 h 510"/>
              <a:gd name="T70" fmla="*/ 2147483647 w 541"/>
              <a:gd name="T71" fmla="*/ 2147483647 h 510"/>
              <a:gd name="T72" fmla="*/ 2147483647 w 541"/>
              <a:gd name="T73" fmla="*/ 2147483647 h 510"/>
              <a:gd name="T74" fmla="*/ 2147483647 w 541"/>
              <a:gd name="T75" fmla="*/ 2147483647 h 510"/>
              <a:gd name="T76" fmla="*/ 2147483647 w 541"/>
              <a:gd name="T77" fmla="*/ 2147483647 h 510"/>
              <a:gd name="T78" fmla="*/ 2147483647 w 541"/>
              <a:gd name="T79" fmla="*/ 2147483647 h 510"/>
              <a:gd name="T80" fmla="*/ 2147483647 w 541"/>
              <a:gd name="T81" fmla="*/ 2147483647 h 510"/>
              <a:gd name="T82" fmla="*/ 2147483647 w 541"/>
              <a:gd name="T83" fmla="*/ 2147483647 h 510"/>
              <a:gd name="T84" fmla="*/ 2147483647 w 541"/>
              <a:gd name="T85" fmla="*/ 2147483647 h 510"/>
              <a:gd name="T86" fmla="*/ 2147483647 w 541"/>
              <a:gd name="T87" fmla="*/ 2147483647 h 510"/>
              <a:gd name="T88" fmla="*/ 2147483647 w 541"/>
              <a:gd name="T89" fmla="*/ 2147483647 h 510"/>
              <a:gd name="T90" fmla="*/ 2147483647 w 541"/>
              <a:gd name="T91" fmla="*/ 2147483647 h 510"/>
              <a:gd name="T92" fmla="*/ 2147483647 w 541"/>
              <a:gd name="T93" fmla="*/ 2147483647 h 510"/>
              <a:gd name="T94" fmla="*/ 2147483647 w 541"/>
              <a:gd name="T95" fmla="*/ 2147483647 h 510"/>
              <a:gd name="T96" fmla="*/ 2147483647 w 541"/>
              <a:gd name="T97" fmla="*/ 2147483647 h 510"/>
              <a:gd name="T98" fmla="*/ 2147483647 w 541"/>
              <a:gd name="T99" fmla="*/ 2147483647 h 510"/>
              <a:gd name="T100" fmla="*/ 2147483647 w 541"/>
              <a:gd name="T101" fmla="*/ 2147483647 h 510"/>
              <a:gd name="T102" fmla="*/ 2147483647 w 541"/>
              <a:gd name="T103" fmla="*/ 2147483647 h 510"/>
              <a:gd name="T104" fmla="*/ 2147483647 w 541"/>
              <a:gd name="T105" fmla="*/ 2147483647 h 510"/>
              <a:gd name="T106" fmla="*/ 2147483647 w 541"/>
              <a:gd name="T107" fmla="*/ 2147483647 h 510"/>
              <a:gd name="T108" fmla="*/ 2147483647 w 541"/>
              <a:gd name="T109" fmla="*/ 2147483647 h 510"/>
              <a:gd name="T110" fmla="*/ 2147483647 w 541"/>
              <a:gd name="T111" fmla="*/ 2147483647 h 510"/>
              <a:gd name="T112" fmla="*/ 2147483647 w 541"/>
              <a:gd name="T113" fmla="*/ 2147483647 h 5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510"/>
              <a:gd name="T173" fmla="*/ 541 w 541"/>
              <a:gd name="T174" fmla="*/ 510 h 5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510">
                <a:moveTo>
                  <a:pt x="25" y="436"/>
                </a:moveTo>
                <a:lnTo>
                  <a:pt x="23" y="175"/>
                </a:lnTo>
                <a:lnTo>
                  <a:pt x="0" y="6"/>
                </a:lnTo>
                <a:lnTo>
                  <a:pt x="488" y="0"/>
                </a:lnTo>
                <a:lnTo>
                  <a:pt x="485" y="12"/>
                </a:lnTo>
                <a:lnTo>
                  <a:pt x="486" y="19"/>
                </a:lnTo>
                <a:lnTo>
                  <a:pt x="490" y="21"/>
                </a:lnTo>
                <a:lnTo>
                  <a:pt x="494" y="23"/>
                </a:lnTo>
                <a:lnTo>
                  <a:pt x="496" y="27"/>
                </a:lnTo>
                <a:lnTo>
                  <a:pt x="492" y="34"/>
                </a:lnTo>
                <a:lnTo>
                  <a:pt x="481" y="47"/>
                </a:lnTo>
                <a:lnTo>
                  <a:pt x="461" y="70"/>
                </a:lnTo>
                <a:lnTo>
                  <a:pt x="538" y="70"/>
                </a:lnTo>
                <a:lnTo>
                  <a:pt x="541" y="85"/>
                </a:lnTo>
                <a:lnTo>
                  <a:pt x="530" y="91"/>
                </a:lnTo>
                <a:lnTo>
                  <a:pt x="528" y="98"/>
                </a:lnTo>
                <a:lnTo>
                  <a:pt x="527" y="106"/>
                </a:lnTo>
                <a:lnTo>
                  <a:pt x="516" y="111"/>
                </a:lnTo>
                <a:lnTo>
                  <a:pt x="521" y="126"/>
                </a:lnTo>
                <a:lnTo>
                  <a:pt x="510" y="139"/>
                </a:lnTo>
                <a:lnTo>
                  <a:pt x="497" y="154"/>
                </a:lnTo>
                <a:lnTo>
                  <a:pt x="494" y="179"/>
                </a:lnTo>
                <a:lnTo>
                  <a:pt x="503" y="194"/>
                </a:lnTo>
                <a:lnTo>
                  <a:pt x="496" y="203"/>
                </a:lnTo>
                <a:lnTo>
                  <a:pt x="486" y="211"/>
                </a:lnTo>
                <a:lnTo>
                  <a:pt x="481" y="220"/>
                </a:lnTo>
                <a:lnTo>
                  <a:pt x="483" y="232"/>
                </a:lnTo>
                <a:lnTo>
                  <a:pt x="475" y="233"/>
                </a:lnTo>
                <a:lnTo>
                  <a:pt x="472" y="235"/>
                </a:lnTo>
                <a:lnTo>
                  <a:pt x="470" y="239"/>
                </a:lnTo>
                <a:lnTo>
                  <a:pt x="470" y="245"/>
                </a:lnTo>
                <a:lnTo>
                  <a:pt x="459" y="258"/>
                </a:lnTo>
                <a:lnTo>
                  <a:pt x="455" y="271"/>
                </a:lnTo>
                <a:lnTo>
                  <a:pt x="453" y="286"/>
                </a:lnTo>
                <a:lnTo>
                  <a:pt x="446" y="299"/>
                </a:lnTo>
                <a:lnTo>
                  <a:pt x="439" y="316"/>
                </a:lnTo>
                <a:lnTo>
                  <a:pt x="431" y="326"/>
                </a:lnTo>
                <a:lnTo>
                  <a:pt x="424" y="335"/>
                </a:lnTo>
                <a:lnTo>
                  <a:pt x="420" y="348"/>
                </a:lnTo>
                <a:lnTo>
                  <a:pt x="417" y="359"/>
                </a:lnTo>
                <a:lnTo>
                  <a:pt x="413" y="369"/>
                </a:lnTo>
                <a:lnTo>
                  <a:pt x="410" y="380"/>
                </a:lnTo>
                <a:lnTo>
                  <a:pt x="408" y="395"/>
                </a:lnTo>
                <a:lnTo>
                  <a:pt x="404" y="408"/>
                </a:lnTo>
                <a:lnTo>
                  <a:pt x="397" y="416"/>
                </a:lnTo>
                <a:lnTo>
                  <a:pt x="389" y="421"/>
                </a:lnTo>
                <a:lnTo>
                  <a:pt x="388" y="431"/>
                </a:lnTo>
                <a:lnTo>
                  <a:pt x="395" y="446"/>
                </a:lnTo>
                <a:lnTo>
                  <a:pt x="402" y="461"/>
                </a:lnTo>
                <a:lnTo>
                  <a:pt x="406" y="480"/>
                </a:lnTo>
                <a:lnTo>
                  <a:pt x="402" y="508"/>
                </a:lnTo>
                <a:lnTo>
                  <a:pt x="78" y="510"/>
                </a:lnTo>
                <a:lnTo>
                  <a:pt x="76" y="442"/>
                </a:lnTo>
                <a:lnTo>
                  <a:pt x="64" y="438"/>
                </a:lnTo>
                <a:lnTo>
                  <a:pt x="51" y="438"/>
                </a:lnTo>
                <a:lnTo>
                  <a:pt x="38" y="438"/>
                </a:lnTo>
                <a:lnTo>
                  <a:pt x="25" y="436"/>
                </a:lnTo>
                <a:close/>
              </a:path>
            </a:pathLst>
          </a:custGeom>
          <a:solidFill>
            <a:srgbClr val="94C83D"/>
          </a:solidFill>
          <a:ln w="6350" cap="flat">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4" name="Freeform 276">
            <a:extLst>
              <a:ext uri="{FF2B5EF4-FFF2-40B4-BE49-F238E27FC236}">
                <a16:creationId xmlns:a16="http://schemas.microsoft.com/office/drawing/2014/main" id="{30BAF472-59CB-1372-D53D-0186422A31E9}"/>
              </a:ext>
            </a:extLst>
          </p:cNvPr>
          <p:cNvSpPr>
            <a:spLocks/>
          </p:cNvSpPr>
          <p:nvPr/>
        </p:nvSpPr>
        <p:spPr bwMode="auto">
          <a:xfrm>
            <a:off x="4292013" y="4535676"/>
            <a:ext cx="987087" cy="985717"/>
          </a:xfrm>
          <a:custGeom>
            <a:avLst/>
            <a:gdLst>
              <a:gd name="T0" fmla="*/ 2147483647 w 745"/>
              <a:gd name="T1" fmla="*/ 0 h 820"/>
              <a:gd name="T2" fmla="*/ 2147483647 w 745"/>
              <a:gd name="T3" fmla="*/ 2147483647 h 820"/>
              <a:gd name="T4" fmla="*/ 2147483647 w 745"/>
              <a:gd name="T5" fmla="*/ 2147483647 h 820"/>
              <a:gd name="T6" fmla="*/ 2147483647 w 745"/>
              <a:gd name="T7" fmla="*/ 2147483647 h 820"/>
              <a:gd name="T8" fmla="*/ 2147483647 w 745"/>
              <a:gd name="T9" fmla="*/ 2147483647 h 820"/>
              <a:gd name="T10" fmla="*/ 2147483647 w 745"/>
              <a:gd name="T11" fmla="*/ 2147483647 h 820"/>
              <a:gd name="T12" fmla="*/ 2147483647 w 745"/>
              <a:gd name="T13" fmla="*/ 2147483647 h 820"/>
              <a:gd name="T14" fmla="*/ 2147483647 w 745"/>
              <a:gd name="T15" fmla="*/ 2147483647 h 820"/>
              <a:gd name="T16" fmla="*/ 2147483647 w 745"/>
              <a:gd name="T17" fmla="*/ 2147483647 h 820"/>
              <a:gd name="T18" fmla="*/ 2147483647 w 745"/>
              <a:gd name="T19" fmla="*/ 2147483647 h 820"/>
              <a:gd name="T20" fmla="*/ 2147483647 w 745"/>
              <a:gd name="T21" fmla="*/ 2147483647 h 820"/>
              <a:gd name="T22" fmla="*/ 2147483647 w 745"/>
              <a:gd name="T23" fmla="*/ 2147483647 h 820"/>
              <a:gd name="T24" fmla="*/ 2147483647 w 745"/>
              <a:gd name="T25" fmla="*/ 2147483647 h 820"/>
              <a:gd name="T26" fmla="*/ 2147483647 w 745"/>
              <a:gd name="T27" fmla="*/ 2147483647 h 820"/>
              <a:gd name="T28" fmla="*/ 2147483647 w 745"/>
              <a:gd name="T29" fmla="*/ 2147483647 h 820"/>
              <a:gd name="T30" fmla="*/ 2147483647 w 745"/>
              <a:gd name="T31" fmla="*/ 2147483647 h 820"/>
              <a:gd name="T32" fmla="*/ 2147483647 w 745"/>
              <a:gd name="T33" fmla="*/ 2147483647 h 820"/>
              <a:gd name="T34" fmla="*/ 2147483647 w 745"/>
              <a:gd name="T35" fmla="*/ 2147483647 h 820"/>
              <a:gd name="T36" fmla="*/ 2147483647 w 745"/>
              <a:gd name="T37" fmla="*/ 2147483647 h 820"/>
              <a:gd name="T38" fmla="*/ 2147483647 w 745"/>
              <a:gd name="T39" fmla="*/ 2147483647 h 820"/>
              <a:gd name="T40" fmla="*/ 2147483647 w 745"/>
              <a:gd name="T41" fmla="*/ 2147483647 h 820"/>
              <a:gd name="T42" fmla="*/ 2147483647 w 745"/>
              <a:gd name="T43" fmla="*/ 2147483647 h 820"/>
              <a:gd name="T44" fmla="*/ 2147483647 w 745"/>
              <a:gd name="T45" fmla="*/ 2147483647 h 820"/>
              <a:gd name="T46" fmla="*/ 2147483647 w 745"/>
              <a:gd name="T47" fmla="*/ 2147483647 h 820"/>
              <a:gd name="T48" fmla="*/ 0 w 745"/>
              <a:gd name="T49" fmla="*/ 2147483647 h 820"/>
              <a:gd name="T50" fmla="*/ 2147483647 w 745"/>
              <a:gd name="T51" fmla="*/ 2147483647 h 820"/>
              <a:gd name="T52" fmla="*/ 2147483647 w 745"/>
              <a:gd name="T53" fmla="*/ 2147483647 h 820"/>
              <a:gd name="T54" fmla="*/ 2147483647 w 745"/>
              <a:gd name="T55" fmla="*/ 2147483647 h 820"/>
              <a:gd name="T56" fmla="*/ 2147483647 w 745"/>
              <a:gd name="T57" fmla="*/ 2147483647 h 820"/>
              <a:gd name="T58" fmla="*/ 2147483647 w 745"/>
              <a:gd name="T59" fmla="*/ 2147483647 h 820"/>
              <a:gd name="T60" fmla="*/ 2147483647 w 745"/>
              <a:gd name="T61" fmla="*/ 2147483647 h 820"/>
              <a:gd name="T62" fmla="*/ 2147483647 w 745"/>
              <a:gd name="T63" fmla="*/ 2147483647 h 820"/>
              <a:gd name="T64" fmla="*/ 2147483647 w 745"/>
              <a:gd name="T65" fmla="*/ 0 h 8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5"/>
              <a:gd name="T100" fmla="*/ 0 h 820"/>
              <a:gd name="T101" fmla="*/ 745 w 745"/>
              <a:gd name="T102" fmla="*/ 820 h 8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5" h="820">
                <a:moveTo>
                  <a:pt x="108" y="0"/>
                </a:moveTo>
                <a:lnTo>
                  <a:pt x="133" y="4"/>
                </a:lnTo>
                <a:lnTo>
                  <a:pt x="161" y="8"/>
                </a:lnTo>
                <a:lnTo>
                  <a:pt x="192" y="12"/>
                </a:lnTo>
                <a:lnTo>
                  <a:pt x="223" y="17"/>
                </a:lnTo>
                <a:lnTo>
                  <a:pt x="258" y="23"/>
                </a:lnTo>
                <a:lnTo>
                  <a:pt x="292" y="27"/>
                </a:lnTo>
                <a:lnTo>
                  <a:pt x="331" y="32"/>
                </a:lnTo>
                <a:lnTo>
                  <a:pt x="371" y="38"/>
                </a:lnTo>
                <a:lnTo>
                  <a:pt x="413" y="44"/>
                </a:lnTo>
                <a:lnTo>
                  <a:pt x="455" y="47"/>
                </a:lnTo>
                <a:lnTo>
                  <a:pt x="501" y="53"/>
                </a:lnTo>
                <a:lnTo>
                  <a:pt x="547" y="59"/>
                </a:lnTo>
                <a:lnTo>
                  <a:pt x="594" y="64"/>
                </a:lnTo>
                <a:lnTo>
                  <a:pt x="644" y="68"/>
                </a:lnTo>
                <a:lnTo>
                  <a:pt x="693" y="74"/>
                </a:lnTo>
                <a:lnTo>
                  <a:pt x="745" y="77"/>
                </a:lnTo>
                <a:lnTo>
                  <a:pt x="745" y="154"/>
                </a:lnTo>
                <a:lnTo>
                  <a:pt x="693" y="786"/>
                </a:lnTo>
                <a:lnTo>
                  <a:pt x="291" y="750"/>
                </a:lnTo>
                <a:lnTo>
                  <a:pt x="291" y="777"/>
                </a:lnTo>
                <a:lnTo>
                  <a:pt x="106" y="752"/>
                </a:lnTo>
                <a:lnTo>
                  <a:pt x="97" y="820"/>
                </a:lnTo>
                <a:lnTo>
                  <a:pt x="0" y="799"/>
                </a:lnTo>
                <a:lnTo>
                  <a:pt x="16" y="677"/>
                </a:lnTo>
                <a:lnTo>
                  <a:pt x="34" y="549"/>
                </a:lnTo>
                <a:lnTo>
                  <a:pt x="51" y="419"/>
                </a:lnTo>
                <a:lnTo>
                  <a:pt x="67" y="297"/>
                </a:lnTo>
                <a:lnTo>
                  <a:pt x="82" y="188"/>
                </a:lnTo>
                <a:lnTo>
                  <a:pt x="93" y="98"/>
                </a:lnTo>
                <a:lnTo>
                  <a:pt x="102" y="32"/>
                </a:lnTo>
                <a:lnTo>
                  <a:pt x="108" y="0"/>
                </a:lnTo>
                <a:close/>
              </a:path>
            </a:pathLst>
          </a:custGeom>
          <a:solidFill>
            <a:srgbClr val="94C83D"/>
          </a:solidFill>
          <a:ln w="6350">
            <a:solidFill>
              <a:schemeClr val="bg1"/>
            </a:solidFill>
            <a:round/>
            <a:headEnd/>
            <a:tailEnd/>
          </a:ln>
        </p:spPr>
        <p:txBody>
          <a:bodyPr lIns="86493" tIns="43247" rIns="86493" bIns="43247"/>
          <a:lstStyle/>
          <a:p>
            <a:pPr eaLnBrk="0" hangingPunct="0">
              <a:defRPr/>
            </a:pPr>
            <a:r>
              <a:rPr lang="en-US" dirty="0">
                <a:latin typeface="Times"/>
              </a:rPr>
              <a:t>            </a:t>
            </a:r>
          </a:p>
        </p:txBody>
      </p:sp>
      <p:sp>
        <p:nvSpPr>
          <p:cNvPr id="245" name="Freeform 340">
            <a:extLst>
              <a:ext uri="{FF2B5EF4-FFF2-40B4-BE49-F238E27FC236}">
                <a16:creationId xmlns:a16="http://schemas.microsoft.com/office/drawing/2014/main" id="{454796AB-3FEE-69BA-26AD-15B843EC71F0}"/>
              </a:ext>
            </a:extLst>
          </p:cNvPr>
          <p:cNvSpPr>
            <a:spLocks/>
          </p:cNvSpPr>
          <p:nvPr/>
        </p:nvSpPr>
        <p:spPr bwMode="auto">
          <a:xfrm>
            <a:off x="4676564" y="4722003"/>
            <a:ext cx="1990624" cy="1847218"/>
          </a:xfrm>
          <a:custGeom>
            <a:avLst/>
            <a:gdLst>
              <a:gd name="T0" fmla="*/ 2147483647 w 1513"/>
              <a:gd name="T1" fmla="*/ 2147483647 h 1530"/>
              <a:gd name="T2" fmla="*/ 2147483647 w 1513"/>
              <a:gd name="T3" fmla="*/ 2147483647 h 1530"/>
              <a:gd name="T4" fmla="*/ 2147483647 w 1513"/>
              <a:gd name="T5" fmla="*/ 2147483647 h 1530"/>
              <a:gd name="T6" fmla="*/ 2147483647 w 1513"/>
              <a:gd name="T7" fmla="*/ 2147483647 h 1530"/>
              <a:gd name="T8" fmla="*/ 2147483647 w 1513"/>
              <a:gd name="T9" fmla="*/ 2147483647 h 1530"/>
              <a:gd name="T10" fmla="*/ 2147483647 w 1513"/>
              <a:gd name="T11" fmla="*/ 2147483647 h 1530"/>
              <a:gd name="T12" fmla="*/ 2147483647 w 1513"/>
              <a:gd name="T13" fmla="*/ 2147483647 h 1530"/>
              <a:gd name="T14" fmla="*/ 2147483647 w 1513"/>
              <a:gd name="T15" fmla="*/ 2147483647 h 1530"/>
              <a:gd name="T16" fmla="*/ 2147483647 w 1513"/>
              <a:gd name="T17" fmla="*/ 2147483647 h 1530"/>
              <a:gd name="T18" fmla="*/ 2147483647 w 1513"/>
              <a:gd name="T19" fmla="*/ 2147483647 h 1530"/>
              <a:gd name="T20" fmla="*/ 2147483647 w 1513"/>
              <a:gd name="T21" fmla="*/ 2147483647 h 1530"/>
              <a:gd name="T22" fmla="*/ 2147483647 w 1513"/>
              <a:gd name="T23" fmla="*/ 2147483647 h 1530"/>
              <a:gd name="T24" fmla="*/ 2147483647 w 1513"/>
              <a:gd name="T25" fmla="*/ 2147483647 h 1530"/>
              <a:gd name="T26" fmla="*/ 2147483647 w 1513"/>
              <a:gd name="T27" fmla="*/ 2147483647 h 1530"/>
              <a:gd name="T28" fmla="*/ 2147483647 w 1513"/>
              <a:gd name="T29" fmla="*/ 2147483647 h 1530"/>
              <a:gd name="T30" fmla="*/ 2147483647 w 1513"/>
              <a:gd name="T31" fmla="*/ 2147483647 h 1530"/>
              <a:gd name="T32" fmla="*/ 2147483647 w 1513"/>
              <a:gd name="T33" fmla="*/ 2147483647 h 1530"/>
              <a:gd name="T34" fmla="*/ 2147483647 w 1513"/>
              <a:gd name="T35" fmla="*/ 2147483647 h 1530"/>
              <a:gd name="T36" fmla="*/ 2147483647 w 1513"/>
              <a:gd name="T37" fmla="*/ 2147483647 h 1530"/>
              <a:gd name="T38" fmla="*/ 2147483647 w 1513"/>
              <a:gd name="T39" fmla="*/ 2147483647 h 1530"/>
              <a:gd name="T40" fmla="*/ 2147483647 w 1513"/>
              <a:gd name="T41" fmla="*/ 2147483647 h 1530"/>
              <a:gd name="T42" fmla="*/ 2147483647 w 1513"/>
              <a:gd name="T43" fmla="*/ 2147483647 h 1530"/>
              <a:gd name="T44" fmla="*/ 2147483647 w 1513"/>
              <a:gd name="T45" fmla="*/ 2147483647 h 1530"/>
              <a:gd name="T46" fmla="*/ 2147483647 w 1513"/>
              <a:gd name="T47" fmla="*/ 2147483647 h 1530"/>
              <a:gd name="T48" fmla="*/ 2147483647 w 1513"/>
              <a:gd name="T49" fmla="*/ 2147483647 h 1530"/>
              <a:gd name="T50" fmla="*/ 2147483647 w 1513"/>
              <a:gd name="T51" fmla="*/ 2147483647 h 1530"/>
              <a:gd name="T52" fmla="*/ 2147483647 w 1513"/>
              <a:gd name="T53" fmla="*/ 2147483647 h 1530"/>
              <a:gd name="T54" fmla="*/ 2147483647 w 1513"/>
              <a:gd name="T55" fmla="*/ 2147483647 h 1530"/>
              <a:gd name="T56" fmla="*/ 2147483647 w 1513"/>
              <a:gd name="T57" fmla="*/ 2147483647 h 1530"/>
              <a:gd name="T58" fmla="*/ 2147483647 w 1513"/>
              <a:gd name="T59" fmla="*/ 2147483647 h 1530"/>
              <a:gd name="T60" fmla="*/ 2147483647 w 1513"/>
              <a:gd name="T61" fmla="*/ 2147483647 h 1530"/>
              <a:gd name="T62" fmla="*/ 2147483647 w 1513"/>
              <a:gd name="T63" fmla="*/ 2147483647 h 1530"/>
              <a:gd name="T64" fmla="*/ 2147483647 w 1513"/>
              <a:gd name="T65" fmla="*/ 2147483647 h 1530"/>
              <a:gd name="T66" fmla="*/ 2147483647 w 1513"/>
              <a:gd name="T67" fmla="*/ 2147483647 h 1530"/>
              <a:gd name="T68" fmla="*/ 2147483647 w 1513"/>
              <a:gd name="T69" fmla="*/ 2147483647 h 1530"/>
              <a:gd name="T70" fmla="*/ 2147483647 w 1513"/>
              <a:gd name="T71" fmla="*/ 2147483647 h 1530"/>
              <a:gd name="T72" fmla="*/ 2147483647 w 1513"/>
              <a:gd name="T73" fmla="*/ 2147483647 h 1530"/>
              <a:gd name="T74" fmla="*/ 2147483647 w 1513"/>
              <a:gd name="T75" fmla="*/ 2147483647 h 1530"/>
              <a:gd name="T76" fmla="*/ 2147483647 w 1513"/>
              <a:gd name="T77" fmla="*/ 2147483647 h 1530"/>
              <a:gd name="T78" fmla="*/ 2147483647 w 1513"/>
              <a:gd name="T79" fmla="*/ 2147483647 h 1530"/>
              <a:gd name="T80" fmla="*/ 2147483647 w 1513"/>
              <a:gd name="T81" fmla="*/ 2147483647 h 1530"/>
              <a:gd name="T82" fmla="*/ 2147483647 w 1513"/>
              <a:gd name="T83" fmla="*/ 2147483647 h 1530"/>
              <a:gd name="T84" fmla="*/ 2147483647 w 1513"/>
              <a:gd name="T85" fmla="*/ 2147483647 h 1530"/>
              <a:gd name="T86" fmla="*/ 2147483647 w 1513"/>
              <a:gd name="T87" fmla="*/ 2147483647 h 1530"/>
              <a:gd name="T88" fmla="*/ 2147483647 w 1513"/>
              <a:gd name="T89" fmla="*/ 2147483647 h 1530"/>
              <a:gd name="T90" fmla="*/ 2147483647 w 1513"/>
              <a:gd name="T91" fmla="*/ 2147483647 h 1530"/>
              <a:gd name="T92" fmla="*/ 2147483647 w 1513"/>
              <a:gd name="T93" fmla="*/ 2147483647 h 1530"/>
              <a:gd name="T94" fmla="*/ 2147483647 w 1513"/>
              <a:gd name="T95" fmla="*/ 2147483647 h 1530"/>
              <a:gd name="T96" fmla="*/ 2147483647 w 1513"/>
              <a:gd name="T97" fmla="*/ 2147483647 h 1530"/>
              <a:gd name="T98" fmla="*/ 2147483647 w 1513"/>
              <a:gd name="T99" fmla="*/ 2147483647 h 1530"/>
              <a:gd name="T100" fmla="*/ 2147483647 w 1513"/>
              <a:gd name="T101" fmla="*/ 2147483647 h 1530"/>
              <a:gd name="T102" fmla="*/ 2147483647 w 1513"/>
              <a:gd name="T103" fmla="*/ 2147483647 h 1530"/>
              <a:gd name="T104" fmla="*/ 2147483647 w 1513"/>
              <a:gd name="T105" fmla="*/ 2147483647 h 1530"/>
              <a:gd name="T106" fmla="*/ 2147483647 w 1513"/>
              <a:gd name="T107" fmla="*/ 2147483647 h 1530"/>
              <a:gd name="T108" fmla="*/ 2147483647 w 1513"/>
              <a:gd name="T109" fmla="*/ 2147483647 h 1530"/>
              <a:gd name="T110" fmla="*/ 2147483647 w 1513"/>
              <a:gd name="T111" fmla="*/ 2147483647 h 15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3"/>
              <a:gd name="T169" fmla="*/ 0 h 1530"/>
              <a:gd name="T170" fmla="*/ 1513 w 1513"/>
              <a:gd name="T171" fmla="*/ 1530 h 15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3" h="1530">
                <a:moveTo>
                  <a:pt x="1466" y="999"/>
                </a:moveTo>
                <a:lnTo>
                  <a:pt x="1464" y="997"/>
                </a:lnTo>
                <a:lnTo>
                  <a:pt x="1466" y="989"/>
                </a:lnTo>
                <a:lnTo>
                  <a:pt x="1469" y="982"/>
                </a:lnTo>
                <a:lnTo>
                  <a:pt x="1473" y="976"/>
                </a:lnTo>
                <a:lnTo>
                  <a:pt x="1478" y="970"/>
                </a:lnTo>
                <a:lnTo>
                  <a:pt x="1482" y="963"/>
                </a:lnTo>
                <a:lnTo>
                  <a:pt x="1486" y="955"/>
                </a:lnTo>
                <a:lnTo>
                  <a:pt x="1488" y="946"/>
                </a:lnTo>
                <a:lnTo>
                  <a:pt x="1488" y="937"/>
                </a:lnTo>
                <a:lnTo>
                  <a:pt x="1488" y="912"/>
                </a:lnTo>
                <a:lnTo>
                  <a:pt x="1488" y="886"/>
                </a:lnTo>
                <a:lnTo>
                  <a:pt x="1488" y="863"/>
                </a:lnTo>
                <a:lnTo>
                  <a:pt x="1493" y="859"/>
                </a:lnTo>
                <a:lnTo>
                  <a:pt x="1497" y="854"/>
                </a:lnTo>
                <a:lnTo>
                  <a:pt x="1499" y="848"/>
                </a:lnTo>
                <a:lnTo>
                  <a:pt x="1500" y="841"/>
                </a:lnTo>
                <a:lnTo>
                  <a:pt x="1509" y="826"/>
                </a:lnTo>
                <a:lnTo>
                  <a:pt x="1513" y="805"/>
                </a:lnTo>
                <a:lnTo>
                  <a:pt x="1511" y="786"/>
                </a:lnTo>
                <a:lnTo>
                  <a:pt x="1506" y="771"/>
                </a:lnTo>
                <a:lnTo>
                  <a:pt x="1502" y="764"/>
                </a:lnTo>
                <a:lnTo>
                  <a:pt x="1500" y="754"/>
                </a:lnTo>
                <a:lnTo>
                  <a:pt x="1499" y="745"/>
                </a:lnTo>
                <a:lnTo>
                  <a:pt x="1491" y="735"/>
                </a:lnTo>
                <a:lnTo>
                  <a:pt x="1480" y="728"/>
                </a:lnTo>
                <a:lnTo>
                  <a:pt x="1478" y="713"/>
                </a:lnTo>
                <a:lnTo>
                  <a:pt x="1471" y="690"/>
                </a:lnTo>
                <a:lnTo>
                  <a:pt x="1447" y="662"/>
                </a:lnTo>
                <a:lnTo>
                  <a:pt x="1447" y="512"/>
                </a:lnTo>
                <a:lnTo>
                  <a:pt x="1445" y="444"/>
                </a:lnTo>
                <a:lnTo>
                  <a:pt x="1433" y="440"/>
                </a:lnTo>
                <a:lnTo>
                  <a:pt x="1420" y="440"/>
                </a:lnTo>
                <a:lnTo>
                  <a:pt x="1407" y="440"/>
                </a:lnTo>
                <a:lnTo>
                  <a:pt x="1394" y="438"/>
                </a:lnTo>
                <a:lnTo>
                  <a:pt x="1372" y="429"/>
                </a:lnTo>
                <a:lnTo>
                  <a:pt x="1354" y="418"/>
                </a:lnTo>
                <a:lnTo>
                  <a:pt x="1339" y="408"/>
                </a:lnTo>
                <a:lnTo>
                  <a:pt x="1328" y="401"/>
                </a:lnTo>
                <a:lnTo>
                  <a:pt x="1319" y="395"/>
                </a:lnTo>
                <a:lnTo>
                  <a:pt x="1312" y="391"/>
                </a:lnTo>
                <a:lnTo>
                  <a:pt x="1305" y="393"/>
                </a:lnTo>
                <a:lnTo>
                  <a:pt x="1295" y="399"/>
                </a:lnTo>
                <a:lnTo>
                  <a:pt x="1284" y="403"/>
                </a:lnTo>
                <a:lnTo>
                  <a:pt x="1272" y="397"/>
                </a:lnTo>
                <a:lnTo>
                  <a:pt x="1257" y="393"/>
                </a:lnTo>
                <a:lnTo>
                  <a:pt x="1244" y="395"/>
                </a:lnTo>
                <a:lnTo>
                  <a:pt x="1239" y="403"/>
                </a:lnTo>
                <a:lnTo>
                  <a:pt x="1233" y="405"/>
                </a:lnTo>
                <a:lnTo>
                  <a:pt x="1224" y="405"/>
                </a:lnTo>
                <a:lnTo>
                  <a:pt x="1217" y="403"/>
                </a:lnTo>
                <a:lnTo>
                  <a:pt x="1208" y="403"/>
                </a:lnTo>
                <a:lnTo>
                  <a:pt x="1198" y="403"/>
                </a:lnTo>
                <a:lnTo>
                  <a:pt x="1191" y="408"/>
                </a:lnTo>
                <a:lnTo>
                  <a:pt x="1184" y="418"/>
                </a:lnTo>
                <a:lnTo>
                  <a:pt x="1178" y="423"/>
                </a:lnTo>
                <a:lnTo>
                  <a:pt x="1171" y="425"/>
                </a:lnTo>
                <a:lnTo>
                  <a:pt x="1165" y="421"/>
                </a:lnTo>
                <a:lnTo>
                  <a:pt x="1164" y="414"/>
                </a:lnTo>
                <a:lnTo>
                  <a:pt x="1153" y="406"/>
                </a:lnTo>
                <a:lnTo>
                  <a:pt x="1143" y="401"/>
                </a:lnTo>
                <a:lnTo>
                  <a:pt x="1136" y="397"/>
                </a:lnTo>
                <a:lnTo>
                  <a:pt x="1127" y="397"/>
                </a:lnTo>
                <a:lnTo>
                  <a:pt x="1122" y="401"/>
                </a:lnTo>
                <a:lnTo>
                  <a:pt x="1114" y="393"/>
                </a:lnTo>
                <a:lnTo>
                  <a:pt x="1107" y="390"/>
                </a:lnTo>
                <a:lnTo>
                  <a:pt x="1096" y="401"/>
                </a:lnTo>
                <a:lnTo>
                  <a:pt x="1092" y="414"/>
                </a:lnTo>
                <a:lnTo>
                  <a:pt x="1089" y="416"/>
                </a:lnTo>
                <a:lnTo>
                  <a:pt x="1083" y="412"/>
                </a:lnTo>
                <a:lnTo>
                  <a:pt x="1079" y="405"/>
                </a:lnTo>
                <a:lnTo>
                  <a:pt x="1079" y="395"/>
                </a:lnTo>
                <a:lnTo>
                  <a:pt x="1078" y="391"/>
                </a:lnTo>
                <a:lnTo>
                  <a:pt x="1072" y="390"/>
                </a:lnTo>
                <a:lnTo>
                  <a:pt x="1059" y="390"/>
                </a:lnTo>
                <a:lnTo>
                  <a:pt x="1057" y="397"/>
                </a:lnTo>
                <a:lnTo>
                  <a:pt x="1054" y="399"/>
                </a:lnTo>
                <a:lnTo>
                  <a:pt x="1050" y="399"/>
                </a:lnTo>
                <a:lnTo>
                  <a:pt x="1045" y="399"/>
                </a:lnTo>
                <a:lnTo>
                  <a:pt x="1039" y="395"/>
                </a:lnTo>
                <a:lnTo>
                  <a:pt x="1034" y="386"/>
                </a:lnTo>
                <a:lnTo>
                  <a:pt x="1026" y="382"/>
                </a:lnTo>
                <a:lnTo>
                  <a:pt x="1019" y="391"/>
                </a:lnTo>
                <a:lnTo>
                  <a:pt x="1008" y="399"/>
                </a:lnTo>
                <a:lnTo>
                  <a:pt x="995" y="401"/>
                </a:lnTo>
                <a:lnTo>
                  <a:pt x="990" y="395"/>
                </a:lnTo>
                <a:lnTo>
                  <a:pt x="993" y="382"/>
                </a:lnTo>
                <a:lnTo>
                  <a:pt x="986" y="373"/>
                </a:lnTo>
                <a:lnTo>
                  <a:pt x="982" y="365"/>
                </a:lnTo>
                <a:lnTo>
                  <a:pt x="975" y="361"/>
                </a:lnTo>
                <a:lnTo>
                  <a:pt x="959" y="359"/>
                </a:lnTo>
                <a:lnTo>
                  <a:pt x="942" y="363"/>
                </a:lnTo>
                <a:lnTo>
                  <a:pt x="929" y="361"/>
                </a:lnTo>
                <a:lnTo>
                  <a:pt x="920" y="359"/>
                </a:lnTo>
                <a:lnTo>
                  <a:pt x="913" y="361"/>
                </a:lnTo>
                <a:lnTo>
                  <a:pt x="900" y="363"/>
                </a:lnTo>
                <a:lnTo>
                  <a:pt x="891" y="358"/>
                </a:lnTo>
                <a:lnTo>
                  <a:pt x="884" y="350"/>
                </a:lnTo>
                <a:lnTo>
                  <a:pt x="874" y="346"/>
                </a:lnTo>
                <a:lnTo>
                  <a:pt x="858" y="346"/>
                </a:lnTo>
                <a:lnTo>
                  <a:pt x="856" y="341"/>
                </a:lnTo>
                <a:lnTo>
                  <a:pt x="858" y="329"/>
                </a:lnTo>
                <a:lnTo>
                  <a:pt x="849" y="320"/>
                </a:lnTo>
                <a:lnTo>
                  <a:pt x="838" y="314"/>
                </a:lnTo>
                <a:lnTo>
                  <a:pt x="834" y="318"/>
                </a:lnTo>
                <a:lnTo>
                  <a:pt x="831" y="322"/>
                </a:lnTo>
                <a:lnTo>
                  <a:pt x="820" y="318"/>
                </a:lnTo>
                <a:lnTo>
                  <a:pt x="796" y="314"/>
                </a:lnTo>
                <a:lnTo>
                  <a:pt x="788" y="307"/>
                </a:lnTo>
                <a:lnTo>
                  <a:pt x="785" y="297"/>
                </a:lnTo>
                <a:lnTo>
                  <a:pt x="768" y="292"/>
                </a:lnTo>
                <a:lnTo>
                  <a:pt x="766" y="23"/>
                </a:lnTo>
                <a:lnTo>
                  <a:pt x="454" y="0"/>
                </a:lnTo>
                <a:lnTo>
                  <a:pt x="402" y="632"/>
                </a:lnTo>
                <a:lnTo>
                  <a:pt x="0" y="596"/>
                </a:lnTo>
                <a:lnTo>
                  <a:pt x="6" y="609"/>
                </a:lnTo>
                <a:lnTo>
                  <a:pt x="18" y="636"/>
                </a:lnTo>
                <a:lnTo>
                  <a:pt x="27" y="656"/>
                </a:lnTo>
                <a:lnTo>
                  <a:pt x="31" y="675"/>
                </a:lnTo>
                <a:lnTo>
                  <a:pt x="42" y="688"/>
                </a:lnTo>
                <a:lnTo>
                  <a:pt x="55" y="694"/>
                </a:lnTo>
                <a:lnTo>
                  <a:pt x="60" y="705"/>
                </a:lnTo>
                <a:lnTo>
                  <a:pt x="66" y="717"/>
                </a:lnTo>
                <a:lnTo>
                  <a:pt x="75" y="722"/>
                </a:lnTo>
                <a:lnTo>
                  <a:pt x="91" y="732"/>
                </a:lnTo>
                <a:lnTo>
                  <a:pt x="98" y="747"/>
                </a:lnTo>
                <a:lnTo>
                  <a:pt x="102" y="762"/>
                </a:lnTo>
                <a:lnTo>
                  <a:pt x="109" y="773"/>
                </a:lnTo>
                <a:lnTo>
                  <a:pt x="117" y="777"/>
                </a:lnTo>
                <a:lnTo>
                  <a:pt x="124" y="780"/>
                </a:lnTo>
                <a:lnTo>
                  <a:pt x="133" y="786"/>
                </a:lnTo>
                <a:lnTo>
                  <a:pt x="144" y="794"/>
                </a:lnTo>
                <a:lnTo>
                  <a:pt x="153" y="801"/>
                </a:lnTo>
                <a:lnTo>
                  <a:pt x="163" y="812"/>
                </a:lnTo>
                <a:lnTo>
                  <a:pt x="168" y="824"/>
                </a:lnTo>
                <a:lnTo>
                  <a:pt x="174" y="837"/>
                </a:lnTo>
                <a:lnTo>
                  <a:pt x="175" y="852"/>
                </a:lnTo>
                <a:lnTo>
                  <a:pt x="179" y="863"/>
                </a:lnTo>
                <a:lnTo>
                  <a:pt x="188" y="874"/>
                </a:lnTo>
                <a:lnTo>
                  <a:pt x="194" y="884"/>
                </a:lnTo>
                <a:lnTo>
                  <a:pt x="188" y="897"/>
                </a:lnTo>
                <a:lnTo>
                  <a:pt x="188" y="920"/>
                </a:lnTo>
                <a:lnTo>
                  <a:pt x="194" y="940"/>
                </a:lnTo>
                <a:lnTo>
                  <a:pt x="203" y="957"/>
                </a:lnTo>
                <a:lnTo>
                  <a:pt x="217" y="974"/>
                </a:lnTo>
                <a:lnTo>
                  <a:pt x="230" y="987"/>
                </a:lnTo>
                <a:lnTo>
                  <a:pt x="243" y="999"/>
                </a:lnTo>
                <a:lnTo>
                  <a:pt x="252" y="1006"/>
                </a:lnTo>
                <a:lnTo>
                  <a:pt x="256" y="1014"/>
                </a:lnTo>
                <a:lnTo>
                  <a:pt x="265" y="1019"/>
                </a:lnTo>
                <a:lnTo>
                  <a:pt x="280" y="1021"/>
                </a:lnTo>
                <a:lnTo>
                  <a:pt x="296" y="1027"/>
                </a:lnTo>
                <a:lnTo>
                  <a:pt x="307" y="1040"/>
                </a:lnTo>
                <a:lnTo>
                  <a:pt x="309" y="1049"/>
                </a:lnTo>
                <a:lnTo>
                  <a:pt x="313" y="1053"/>
                </a:lnTo>
                <a:lnTo>
                  <a:pt x="314" y="1055"/>
                </a:lnTo>
                <a:lnTo>
                  <a:pt x="316" y="1057"/>
                </a:lnTo>
                <a:lnTo>
                  <a:pt x="322" y="1064"/>
                </a:lnTo>
                <a:lnTo>
                  <a:pt x="335" y="1076"/>
                </a:lnTo>
                <a:lnTo>
                  <a:pt x="351" y="1081"/>
                </a:lnTo>
                <a:lnTo>
                  <a:pt x="366" y="1070"/>
                </a:lnTo>
                <a:lnTo>
                  <a:pt x="377" y="1057"/>
                </a:lnTo>
                <a:lnTo>
                  <a:pt x="384" y="1053"/>
                </a:lnTo>
                <a:lnTo>
                  <a:pt x="389" y="1049"/>
                </a:lnTo>
                <a:lnTo>
                  <a:pt x="393" y="1038"/>
                </a:lnTo>
                <a:lnTo>
                  <a:pt x="399" y="1019"/>
                </a:lnTo>
                <a:lnTo>
                  <a:pt x="410" y="999"/>
                </a:lnTo>
                <a:lnTo>
                  <a:pt x="422" y="982"/>
                </a:lnTo>
                <a:lnTo>
                  <a:pt x="432" y="972"/>
                </a:lnTo>
                <a:lnTo>
                  <a:pt x="441" y="968"/>
                </a:lnTo>
                <a:lnTo>
                  <a:pt x="446" y="961"/>
                </a:lnTo>
                <a:lnTo>
                  <a:pt x="450" y="955"/>
                </a:lnTo>
                <a:lnTo>
                  <a:pt x="457" y="953"/>
                </a:lnTo>
                <a:lnTo>
                  <a:pt x="463" y="955"/>
                </a:lnTo>
                <a:lnTo>
                  <a:pt x="470" y="957"/>
                </a:lnTo>
                <a:lnTo>
                  <a:pt x="481" y="959"/>
                </a:lnTo>
                <a:lnTo>
                  <a:pt x="490" y="963"/>
                </a:lnTo>
                <a:lnTo>
                  <a:pt x="501" y="965"/>
                </a:lnTo>
                <a:lnTo>
                  <a:pt x="510" y="967"/>
                </a:lnTo>
                <a:lnTo>
                  <a:pt x="516" y="968"/>
                </a:lnTo>
                <a:lnTo>
                  <a:pt x="518" y="968"/>
                </a:lnTo>
                <a:lnTo>
                  <a:pt x="536" y="972"/>
                </a:lnTo>
                <a:lnTo>
                  <a:pt x="549" y="970"/>
                </a:lnTo>
                <a:lnTo>
                  <a:pt x="556" y="968"/>
                </a:lnTo>
                <a:lnTo>
                  <a:pt x="567" y="976"/>
                </a:lnTo>
                <a:lnTo>
                  <a:pt x="591" y="1004"/>
                </a:lnTo>
                <a:lnTo>
                  <a:pt x="609" y="1021"/>
                </a:lnTo>
                <a:lnTo>
                  <a:pt x="624" y="1030"/>
                </a:lnTo>
                <a:lnTo>
                  <a:pt x="635" y="1036"/>
                </a:lnTo>
                <a:lnTo>
                  <a:pt x="642" y="1038"/>
                </a:lnTo>
                <a:lnTo>
                  <a:pt x="648" y="1044"/>
                </a:lnTo>
                <a:lnTo>
                  <a:pt x="651" y="1053"/>
                </a:lnTo>
                <a:lnTo>
                  <a:pt x="657" y="1068"/>
                </a:lnTo>
                <a:lnTo>
                  <a:pt x="660" y="1087"/>
                </a:lnTo>
                <a:lnTo>
                  <a:pt x="669" y="1104"/>
                </a:lnTo>
                <a:lnTo>
                  <a:pt x="675" y="1119"/>
                </a:lnTo>
                <a:lnTo>
                  <a:pt x="675" y="1134"/>
                </a:lnTo>
                <a:lnTo>
                  <a:pt x="677" y="1141"/>
                </a:lnTo>
                <a:lnTo>
                  <a:pt x="684" y="1149"/>
                </a:lnTo>
                <a:lnTo>
                  <a:pt x="690" y="1158"/>
                </a:lnTo>
                <a:lnTo>
                  <a:pt x="693" y="1173"/>
                </a:lnTo>
                <a:lnTo>
                  <a:pt x="702" y="1190"/>
                </a:lnTo>
                <a:lnTo>
                  <a:pt x="719" y="1209"/>
                </a:lnTo>
                <a:lnTo>
                  <a:pt x="735" y="1230"/>
                </a:lnTo>
                <a:lnTo>
                  <a:pt x="743" y="1249"/>
                </a:lnTo>
                <a:lnTo>
                  <a:pt x="748" y="1269"/>
                </a:lnTo>
                <a:lnTo>
                  <a:pt x="757" y="1273"/>
                </a:lnTo>
                <a:lnTo>
                  <a:pt x="770" y="1279"/>
                </a:lnTo>
                <a:lnTo>
                  <a:pt x="781" y="1297"/>
                </a:lnTo>
                <a:lnTo>
                  <a:pt x="787" y="1318"/>
                </a:lnTo>
                <a:lnTo>
                  <a:pt x="796" y="1341"/>
                </a:lnTo>
                <a:lnTo>
                  <a:pt x="805" y="1361"/>
                </a:lnTo>
                <a:lnTo>
                  <a:pt x="816" y="1380"/>
                </a:lnTo>
                <a:lnTo>
                  <a:pt x="825" y="1393"/>
                </a:lnTo>
                <a:lnTo>
                  <a:pt x="829" y="1403"/>
                </a:lnTo>
                <a:lnTo>
                  <a:pt x="831" y="1412"/>
                </a:lnTo>
                <a:lnTo>
                  <a:pt x="831" y="1421"/>
                </a:lnTo>
                <a:lnTo>
                  <a:pt x="832" y="1427"/>
                </a:lnTo>
                <a:lnTo>
                  <a:pt x="840" y="1429"/>
                </a:lnTo>
                <a:lnTo>
                  <a:pt x="845" y="1431"/>
                </a:lnTo>
                <a:lnTo>
                  <a:pt x="851" y="1440"/>
                </a:lnTo>
                <a:lnTo>
                  <a:pt x="858" y="1450"/>
                </a:lnTo>
                <a:lnTo>
                  <a:pt x="867" y="1455"/>
                </a:lnTo>
                <a:lnTo>
                  <a:pt x="876" y="1457"/>
                </a:lnTo>
                <a:lnTo>
                  <a:pt x="884" y="1463"/>
                </a:lnTo>
                <a:lnTo>
                  <a:pt x="891" y="1468"/>
                </a:lnTo>
                <a:lnTo>
                  <a:pt x="900" y="1470"/>
                </a:lnTo>
                <a:lnTo>
                  <a:pt x="909" y="1474"/>
                </a:lnTo>
                <a:lnTo>
                  <a:pt x="917" y="1480"/>
                </a:lnTo>
                <a:lnTo>
                  <a:pt x="926" y="1487"/>
                </a:lnTo>
                <a:lnTo>
                  <a:pt x="935" y="1489"/>
                </a:lnTo>
                <a:lnTo>
                  <a:pt x="944" y="1491"/>
                </a:lnTo>
                <a:lnTo>
                  <a:pt x="949" y="1499"/>
                </a:lnTo>
                <a:lnTo>
                  <a:pt x="955" y="1502"/>
                </a:lnTo>
                <a:lnTo>
                  <a:pt x="962" y="1504"/>
                </a:lnTo>
                <a:lnTo>
                  <a:pt x="973" y="1504"/>
                </a:lnTo>
                <a:lnTo>
                  <a:pt x="984" y="1504"/>
                </a:lnTo>
                <a:lnTo>
                  <a:pt x="997" y="1504"/>
                </a:lnTo>
                <a:lnTo>
                  <a:pt x="1008" y="1506"/>
                </a:lnTo>
                <a:lnTo>
                  <a:pt x="1017" y="1510"/>
                </a:lnTo>
                <a:lnTo>
                  <a:pt x="1025" y="1515"/>
                </a:lnTo>
                <a:lnTo>
                  <a:pt x="1030" y="1523"/>
                </a:lnTo>
                <a:lnTo>
                  <a:pt x="1037" y="1527"/>
                </a:lnTo>
                <a:lnTo>
                  <a:pt x="1046" y="1530"/>
                </a:lnTo>
                <a:lnTo>
                  <a:pt x="1056" y="1530"/>
                </a:lnTo>
                <a:lnTo>
                  <a:pt x="1063" y="1530"/>
                </a:lnTo>
                <a:lnTo>
                  <a:pt x="1068" y="1527"/>
                </a:lnTo>
                <a:lnTo>
                  <a:pt x="1070" y="1523"/>
                </a:lnTo>
                <a:lnTo>
                  <a:pt x="1068" y="1517"/>
                </a:lnTo>
                <a:lnTo>
                  <a:pt x="1065" y="1510"/>
                </a:lnTo>
                <a:lnTo>
                  <a:pt x="1063" y="1500"/>
                </a:lnTo>
                <a:lnTo>
                  <a:pt x="1059" y="1489"/>
                </a:lnTo>
                <a:lnTo>
                  <a:pt x="1052" y="1485"/>
                </a:lnTo>
                <a:lnTo>
                  <a:pt x="1052" y="1476"/>
                </a:lnTo>
                <a:lnTo>
                  <a:pt x="1048" y="1468"/>
                </a:lnTo>
                <a:lnTo>
                  <a:pt x="1045" y="1461"/>
                </a:lnTo>
                <a:lnTo>
                  <a:pt x="1041" y="1450"/>
                </a:lnTo>
                <a:lnTo>
                  <a:pt x="1048" y="1444"/>
                </a:lnTo>
                <a:lnTo>
                  <a:pt x="1052" y="1436"/>
                </a:lnTo>
                <a:lnTo>
                  <a:pt x="1052" y="1427"/>
                </a:lnTo>
                <a:lnTo>
                  <a:pt x="1046" y="1421"/>
                </a:lnTo>
                <a:lnTo>
                  <a:pt x="1043" y="1414"/>
                </a:lnTo>
                <a:lnTo>
                  <a:pt x="1045" y="1403"/>
                </a:lnTo>
                <a:lnTo>
                  <a:pt x="1046" y="1393"/>
                </a:lnTo>
                <a:lnTo>
                  <a:pt x="1043" y="1388"/>
                </a:lnTo>
                <a:lnTo>
                  <a:pt x="1052" y="1380"/>
                </a:lnTo>
                <a:lnTo>
                  <a:pt x="1054" y="1361"/>
                </a:lnTo>
                <a:lnTo>
                  <a:pt x="1050" y="1348"/>
                </a:lnTo>
                <a:lnTo>
                  <a:pt x="1043" y="1348"/>
                </a:lnTo>
                <a:lnTo>
                  <a:pt x="1039" y="1350"/>
                </a:lnTo>
                <a:lnTo>
                  <a:pt x="1032" y="1352"/>
                </a:lnTo>
                <a:lnTo>
                  <a:pt x="1026" y="1348"/>
                </a:lnTo>
                <a:lnTo>
                  <a:pt x="1032" y="1331"/>
                </a:lnTo>
                <a:lnTo>
                  <a:pt x="1041" y="1329"/>
                </a:lnTo>
                <a:lnTo>
                  <a:pt x="1054" y="1329"/>
                </a:lnTo>
                <a:lnTo>
                  <a:pt x="1061" y="1326"/>
                </a:lnTo>
                <a:lnTo>
                  <a:pt x="1063" y="1311"/>
                </a:lnTo>
                <a:lnTo>
                  <a:pt x="1067" y="1301"/>
                </a:lnTo>
                <a:lnTo>
                  <a:pt x="1065" y="1296"/>
                </a:lnTo>
                <a:lnTo>
                  <a:pt x="1059" y="1290"/>
                </a:lnTo>
                <a:lnTo>
                  <a:pt x="1057" y="1282"/>
                </a:lnTo>
                <a:lnTo>
                  <a:pt x="1048" y="1280"/>
                </a:lnTo>
                <a:lnTo>
                  <a:pt x="1039" y="1273"/>
                </a:lnTo>
                <a:lnTo>
                  <a:pt x="1037" y="1267"/>
                </a:lnTo>
                <a:lnTo>
                  <a:pt x="1048" y="1265"/>
                </a:lnTo>
                <a:lnTo>
                  <a:pt x="1067" y="1267"/>
                </a:lnTo>
                <a:lnTo>
                  <a:pt x="1083" y="1267"/>
                </a:lnTo>
                <a:lnTo>
                  <a:pt x="1094" y="1264"/>
                </a:lnTo>
                <a:lnTo>
                  <a:pt x="1096" y="1249"/>
                </a:lnTo>
                <a:lnTo>
                  <a:pt x="1094" y="1247"/>
                </a:lnTo>
                <a:lnTo>
                  <a:pt x="1089" y="1250"/>
                </a:lnTo>
                <a:lnTo>
                  <a:pt x="1083" y="1252"/>
                </a:lnTo>
                <a:lnTo>
                  <a:pt x="1083" y="1241"/>
                </a:lnTo>
                <a:lnTo>
                  <a:pt x="1089" y="1230"/>
                </a:lnTo>
                <a:lnTo>
                  <a:pt x="1098" y="1230"/>
                </a:lnTo>
                <a:lnTo>
                  <a:pt x="1105" y="1228"/>
                </a:lnTo>
                <a:lnTo>
                  <a:pt x="1111" y="1218"/>
                </a:lnTo>
                <a:lnTo>
                  <a:pt x="1116" y="1222"/>
                </a:lnTo>
                <a:lnTo>
                  <a:pt x="1122" y="1220"/>
                </a:lnTo>
                <a:lnTo>
                  <a:pt x="1125" y="1215"/>
                </a:lnTo>
                <a:lnTo>
                  <a:pt x="1125" y="1202"/>
                </a:lnTo>
                <a:lnTo>
                  <a:pt x="1122" y="1190"/>
                </a:lnTo>
                <a:lnTo>
                  <a:pt x="1120" y="1188"/>
                </a:lnTo>
                <a:lnTo>
                  <a:pt x="1127" y="1187"/>
                </a:lnTo>
                <a:lnTo>
                  <a:pt x="1134" y="1190"/>
                </a:lnTo>
                <a:lnTo>
                  <a:pt x="1143" y="1198"/>
                </a:lnTo>
                <a:lnTo>
                  <a:pt x="1151" y="1202"/>
                </a:lnTo>
                <a:lnTo>
                  <a:pt x="1156" y="1198"/>
                </a:lnTo>
                <a:lnTo>
                  <a:pt x="1160" y="1187"/>
                </a:lnTo>
                <a:lnTo>
                  <a:pt x="1160" y="1177"/>
                </a:lnTo>
                <a:lnTo>
                  <a:pt x="1154" y="1171"/>
                </a:lnTo>
                <a:lnTo>
                  <a:pt x="1145" y="1170"/>
                </a:lnTo>
                <a:lnTo>
                  <a:pt x="1143" y="1162"/>
                </a:lnTo>
                <a:lnTo>
                  <a:pt x="1145" y="1149"/>
                </a:lnTo>
                <a:lnTo>
                  <a:pt x="1149" y="1141"/>
                </a:lnTo>
                <a:lnTo>
                  <a:pt x="1151" y="1149"/>
                </a:lnTo>
                <a:lnTo>
                  <a:pt x="1158" y="1155"/>
                </a:lnTo>
                <a:lnTo>
                  <a:pt x="1167" y="1156"/>
                </a:lnTo>
                <a:lnTo>
                  <a:pt x="1175" y="1155"/>
                </a:lnTo>
                <a:lnTo>
                  <a:pt x="1175" y="1145"/>
                </a:lnTo>
                <a:lnTo>
                  <a:pt x="1186" y="1143"/>
                </a:lnTo>
                <a:lnTo>
                  <a:pt x="1193" y="1143"/>
                </a:lnTo>
                <a:lnTo>
                  <a:pt x="1197" y="1143"/>
                </a:lnTo>
                <a:lnTo>
                  <a:pt x="1198" y="1138"/>
                </a:lnTo>
                <a:lnTo>
                  <a:pt x="1197" y="1140"/>
                </a:lnTo>
                <a:lnTo>
                  <a:pt x="1198" y="1149"/>
                </a:lnTo>
                <a:lnTo>
                  <a:pt x="1202" y="1158"/>
                </a:lnTo>
                <a:lnTo>
                  <a:pt x="1211" y="1155"/>
                </a:lnTo>
                <a:lnTo>
                  <a:pt x="1224" y="1143"/>
                </a:lnTo>
                <a:lnTo>
                  <a:pt x="1235" y="1138"/>
                </a:lnTo>
                <a:lnTo>
                  <a:pt x="1240" y="1140"/>
                </a:lnTo>
                <a:lnTo>
                  <a:pt x="1239" y="1145"/>
                </a:lnTo>
                <a:lnTo>
                  <a:pt x="1235" y="1151"/>
                </a:lnTo>
                <a:lnTo>
                  <a:pt x="1228" y="1156"/>
                </a:lnTo>
                <a:lnTo>
                  <a:pt x="1220" y="1164"/>
                </a:lnTo>
                <a:lnTo>
                  <a:pt x="1213" y="1170"/>
                </a:lnTo>
                <a:lnTo>
                  <a:pt x="1204" y="1175"/>
                </a:lnTo>
                <a:lnTo>
                  <a:pt x="1197" y="1181"/>
                </a:lnTo>
                <a:lnTo>
                  <a:pt x="1189" y="1185"/>
                </a:lnTo>
                <a:lnTo>
                  <a:pt x="1184" y="1187"/>
                </a:lnTo>
                <a:lnTo>
                  <a:pt x="1180" y="1187"/>
                </a:lnTo>
                <a:lnTo>
                  <a:pt x="1180" y="1188"/>
                </a:lnTo>
                <a:lnTo>
                  <a:pt x="1184" y="1190"/>
                </a:lnTo>
                <a:lnTo>
                  <a:pt x="1189" y="1190"/>
                </a:lnTo>
                <a:lnTo>
                  <a:pt x="1197" y="1188"/>
                </a:lnTo>
                <a:lnTo>
                  <a:pt x="1208" y="1185"/>
                </a:lnTo>
                <a:lnTo>
                  <a:pt x="1220" y="1177"/>
                </a:lnTo>
                <a:lnTo>
                  <a:pt x="1235" y="1166"/>
                </a:lnTo>
                <a:lnTo>
                  <a:pt x="1251" y="1153"/>
                </a:lnTo>
                <a:lnTo>
                  <a:pt x="1268" y="1138"/>
                </a:lnTo>
                <a:lnTo>
                  <a:pt x="1284" y="1126"/>
                </a:lnTo>
                <a:lnTo>
                  <a:pt x="1299" y="1115"/>
                </a:lnTo>
                <a:lnTo>
                  <a:pt x="1310" y="1106"/>
                </a:lnTo>
                <a:lnTo>
                  <a:pt x="1315" y="1100"/>
                </a:lnTo>
                <a:lnTo>
                  <a:pt x="1315" y="1096"/>
                </a:lnTo>
                <a:lnTo>
                  <a:pt x="1310" y="1094"/>
                </a:lnTo>
                <a:lnTo>
                  <a:pt x="1308" y="1091"/>
                </a:lnTo>
                <a:lnTo>
                  <a:pt x="1310" y="1083"/>
                </a:lnTo>
                <a:lnTo>
                  <a:pt x="1317" y="1076"/>
                </a:lnTo>
                <a:lnTo>
                  <a:pt x="1330" y="1070"/>
                </a:lnTo>
                <a:lnTo>
                  <a:pt x="1341" y="1064"/>
                </a:lnTo>
                <a:lnTo>
                  <a:pt x="1345" y="1057"/>
                </a:lnTo>
                <a:lnTo>
                  <a:pt x="1341" y="1053"/>
                </a:lnTo>
                <a:lnTo>
                  <a:pt x="1334" y="1051"/>
                </a:lnTo>
                <a:lnTo>
                  <a:pt x="1336" y="1040"/>
                </a:lnTo>
                <a:lnTo>
                  <a:pt x="1334" y="1029"/>
                </a:lnTo>
                <a:lnTo>
                  <a:pt x="1330" y="1015"/>
                </a:lnTo>
                <a:lnTo>
                  <a:pt x="1332" y="1000"/>
                </a:lnTo>
                <a:lnTo>
                  <a:pt x="1348" y="999"/>
                </a:lnTo>
                <a:lnTo>
                  <a:pt x="1363" y="991"/>
                </a:lnTo>
                <a:lnTo>
                  <a:pt x="1374" y="985"/>
                </a:lnTo>
                <a:lnTo>
                  <a:pt x="1376" y="993"/>
                </a:lnTo>
                <a:lnTo>
                  <a:pt x="1369" y="1006"/>
                </a:lnTo>
                <a:lnTo>
                  <a:pt x="1361" y="1017"/>
                </a:lnTo>
                <a:lnTo>
                  <a:pt x="1359" y="1025"/>
                </a:lnTo>
                <a:lnTo>
                  <a:pt x="1372" y="1027"/>
                </a:lnTo>
                <a:lnTo>
                  <a:pt x="1385" y="1025"/>
                </a:lnTo>
                <a:lnTo>
                  <a:pt x="1389" y="1025"/>
                </a:lnTo>
                <a:lnTo>
                  <a:pt x="1383" y="1029"/>
                </a:lnTo>
                <a:lnTo>
                  <a:pt x="1376" y="1038"/>
                </a:lnTo>
                <a:lnTo>
                  <a:pt x="1369" y="1049"/>
                </a:lnTo>
                <a:lnTo>
                  <a:pt x="1361" y="1059"/>
                </a:lnTo>
                <a:lnTo>
                  <a:pt x="1363" y="1059"/>
                </a:lnTo>
                <a:lnTo>
                  <a:pt x="1378" y="1051"/>
                </a:lnTo>
                <a:lnTo>
                  <a:pt x="1392" y="1042"/>
                </a:lnTo>
                <a:lnTo>
                  <a:pt x="1402" y="1034"/>
                </a:lnTo>
                <a:lnTo>
                  <a:pt x="1407" y="1027"/>
                </a:lnTo>
                <a:lnTo>
                  <a:pt x="1412" y="1021"/>
                </a:lnTo>
                <a:lnTo>
                  <a:pt x="1416" y="1015"/>
                </a:lnTo>
                <a:lnTo>
                  <a:pt x="1422" y="1010"/>
                </a:lnTo>
                <a:lnTo>
                  <a:pt x="1429" y="1006"/>
                </a:lnTo>
                <a:lnTo>
                  <a:pt x="1440" y="1002"/>
                </a:lnTo>
                <a:lnTo>
                  <a:pt x="1449" y="1004"/>
                </a:lnTo>
                <a:lnTo>
                  <a:pt x="1456" y="1002"/>
                </a:lnTo>
                <a:lnTo>
                  <a:pt x="1464" y="1000"/>
                </a:lnTo>
                <a:lnTo>
                  <a:pt x="1466" y="99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6" name="Freeform 268">
            <a:extLst>
              <a:ext uri="{FF2B5EF4-FFF2-40B4-BE49-F238E27FC236}">
                <a16:creationId xmlns:a16="http://schemas.microsoft.com/office/drawing/2014/main" id="{344AD1EF-E91B-A091-F151-9FA7B05418CF}"/>
              </a:ext>
            </a:extLst>
          </p:cNvPr>
          <p:cNvSpPr>
            <a:spLocks/>
          </p:cNvSpPr>
          <p:nvPr/>
        </p:nvSpPr>
        <p:spPr bwMode="auto">
          <a:xfrm>
            <a:off x="6948919" y="4958414"/>
            <a:ext cx="503824" cy="849480"/>
          </a:xfrm>
          <a:custGeom>
            <a:avLst/>
            <a:gdLst>
              <a:gd name="T0" fmla="*/ 2147483647 w 382"/>
              <a:gd name="T1" fmla="*/ 2147483647 h 703"/>
              <a:gd name="T2" fmla="*/ 2147483647 w 382"/>
              <a:gd name="T3" fmla="*/ 2147483647 h 703"/>
              <a:gd name="T4" fmla="*/ 2147483647 w 382"/>
              <a:gd name="T5" fmla="*/ 2147483647 h 703"/>
              <a:gd name="T6" fmla="*/ 2147483647 w 382"/>
              <a:gd name="T7" fmla="*/ 2147483647 h 703"/>
              <a:gd name="T8" fmla="*/ 2147483647 w 382"/>
              <a:gd name="T9" fmla="*/ 2147483647 h 703"/>
              <a:gd name="T10" fmla="*/ 2147483647 w 382"/>
              <a:gd name="T11" fmla="*/ 2147483647 h 703"/>
              <a:gd name="T12" fmla="*/ 2147483647 w 382"/>
              <a:gd name="T13" fmla="*/ 2147483647 h 703"/>
              <a:gd name="T14" fmla="*/ 2147483647 w 382"/>
              <a:gd name="T15" fmla="*/ 2147483647 h 703"/>
              <a:gd name="T16" fmla="*/ 2147483647 w 382"/>
              <a:gd name="T17" fmla="*/ 2147483647 h 703"/>
              <a:gd name="T18" fmla="*/ 2147483647 w 382"/>
              <a:gd name="T19" fmla="*/ 2147483647 h 703"/>
              <a:gd name="T20" fmla="*/ 2147483647 w 382"/>
              <a:gd name="T21" fmla="*/ 2147483647 h 703"/>
              <a:gd name="T22" fmla="*/ 2147483647 w 382"/>
              <a:gd name="T23" fmla="*/ 2147483647 h 703"/>
              <a:gd name="T24" fmla="*/ 2147483647 w 382"/>
              <a:gd name="T25" fmla="*/ 2147483647 h 703"/>
              <a:gd name="T26" fmla="*/ 2147483647 w 382"/>
              <a:gd name="T27" fmla="*/ 2147483647 h 703"/>
              <a:gd name="T28" fmla="*/ 2147483647 w 382"/>
              <a:gd name="T29" fmla="*/ 2147483647 h 703"/>
              <a:gd name="T30" fmla="*/ 2147483647 w 382"/>
              <a:gd name="T31" fmla="*/ 2147483647 h 703"/>
              <a:gd name="T32" fmla="*/ 2147483647 w 382"/>
              <a:gd name="T33" fmla="*/ 2147483647 h 703"/>
              <a:gd name="T34" fmla="*/ 2147483647 w 382"/>
              <a:gd name="T35" fmla="*/ 2147483647 h 703"/>
              <a:gd name="T36" fmla="*/ 2147483647 w 382"/>
              <a:gd name="T37" fmla="*/ 2147483647 h 703"/>
              <a:gd name="T38" fmla="*/ 2147483647 w 382"/>
              <a:gd name="T39" fmla="*/ 2147483647 h 703"/>
              <a:gd name="T40" fmla="*/ 2147483647 w 382"/>
              <a:gd name="T41" fmla="*/ 2147483647 h 703"/>
              <a:gd name="T42" fmla="*/ 2147483647 w 382"/>
              <a:gd name="T43" fmla="*/ 2147483647 h 703"/>
              <a:gd name="T44" fmla="*/ 2147483647 w 382"/>
              <a:gd name="T45" fmla="*/ 2147483647 h 703"/>
              <a:gd name="T46" fmla="*/ 2147483647 w 382"/>
              <a:gd name="T47" fmla="*/ 2147483647 h 703"/>
              <a:gd name="T48" fmla="*/ 2147483647 w 382"/>
              <a:gd name="T49" fmla="*/ 2147483647 h 703"/>
              <a:gd name="T50" fmla="*/ 2147483647 w 382"/>
              <a:gd name="T51" fmla="*/ 2147483647 h 703"/>
              <a:gd name="T52" fmla="*/ 2147483647 w 382"/>
              <a:gd name="T53" fmla="*/ 2147483647 h 703"/>
              <a:gd name="T54" fmla="*/ 2147483647 w 382"/>
              <a:gd name="T55" fmla="*/ 2147483647 h 703"/>
              <a:gd name="T56" fmla="*/ 2147483647 w 382"/>
              <a:gd name="T57" fmla="*/ 2147483647 h 703"/>
              <a:gd name="T58" fmla="*/ 2147483647 w 382"/>
              <a:gd name="T59" fmla="*/ 2147483647 h 703"/>
              <a:gd name="T60" fmla="*/ 2147483647 w 382"/>
              <a:gd name="T61" fmla="*/ 2147483647 h 703"/>
              <a:gd name="T62" fmla="*/ 2147483647 w 382"/>
              <a:gd name="T63" fmla="*/ 2147483647 h 703"/>
              <a:gd name="T64" fmla="*/ 2147483647 w 382"/>
              <a:gd name="T65" fmla="*/ 2147483647 h 703"/>
              <a:gd name="T66" fmla="*/ 2147483647 w 382"/>
              <a:gd name="T67" fmla="*/ 2147483647 h 703"/>
              <a:gd name="T68" fmla="*/ 2147483647 w 382"/>
              <a:gd name="T69" fmla="*/ 2147483647 h 703"/>
              <a:gd name="T70" fmla="*/ 0 w 382"/>
              <a:gd name="T71" fmla="*/ 2147483647 h 703"/>
              <a:gd name="T72" fmla="*/ 2147483647 w 382"/>
              <a:gd name="T73" fmla="*/ 2147483647 h 703"/>
              <a:gd name="T74" fmla="*/ 2147483647 w 382"/>
              <a:gd name="T75" fmla="*/ 2147483647 h 703"/>
              <a:gd name="T76" fmla="*/ 2147483647 w 382"/>
              <a:gd name="T77" fmla="*/ 2147483647 h 703"/>
              <a:gd name="T78" fmla="*/ 2147483647 w 382"/>
              <a:gd name="T79" fmla="*/ 2147483647 h 703"/>
              <a:gd name="T80" fmla="*/ 2147483647 w 382"/>
              <a:gd name="T81" fmla="*/ 2147483647 h 703"/>
              <a:gd name="T82" fmla="*/ 2147483647 w 382"/>
              <a:gd name="T83" fmla="*/ 2147483647 h 703"/>
              <a:gd name="T84" fmla="*/ 2147483647 w 382"/>
              <a:gd name="T85" fmla="*/ 2147483647 h 703"/>
              <a:gd name="T86" fmla="*/ 2147483647 w 382"/>
              <a:gd name="T87" fmla="*/ 2147483647 h 703"/>
              <a:gd name="T88" fmla="*/ 2147483647 w 382"/>
              <a:gd name="T89" fmla="*/ 2147483647 h 703"/>
              <a:gd name="T90" fmla="*/ 2147483647 w 382"/>
              <a:gd name="T91" fmla="*/ 2147483647 h 703"/>
              <a:gd name="T92" fmla="*/ 2147483647 w 382"/>
              <a:gd name="T93" fmla="*/ 2147483647 h 703"/>
              <a:gd name="T94" fmla="*/ 2147483647 w 382"/>
              <a:gd name="T95" fmla="*/ 2147483647 h 703"/>
              <a:gd name="T96" fmla="*/ 2147483647 w 382"/>
              <a:gd name="T97" fmla="*/ 2147483647 h 703"/>
              <a:gd name="T98" fmla="*/ 2147483647 w 382"/>
              <a:gd name="T99" fmla="*/ 2147483647 h 703"/>
              <a:gd name="T100" fmla="*/ 2147483647 w 382"/>
              <a:gd name="T101" fmla="*/ 2147483647 h 7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2"/>
              <a:gd name="T154" fmla="*/ 0 h 703"/>
              <a:gd name="T155" fmla="*/ 382 w 382"/>
              <a:gd name="T156" fmla="*/ 703 h 70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2" h="703">
                <a:moveTo>
                  <a:pt x="36" y="314"/>
                </a:moveTo>
                <a:lnTo>
                  <a:pt x="40" y="286"/>
                </a:lnTo>
                <a:lnTo>
                  <a:pt x="36" y="267"/>
                </a:lnTo>
                <a:lnTo>
                  <a:pt x="29" y="252"/>
                </a:lnTo>
                <a:lnTo>
                  <a:pt x="22" y="237"/>
                </a:lnTo>
                <a:lnTo>
                  <a:pt x="23" y="227"/>
                </a:lnTo>
                <a:lnTo>
                  <a:pt x="31" y="222"/>
                </a:lnTo>
                <a:lnTo>
                  <a:pt x="38" y="214"/>
                </a:lnTo>
                <a:lnTo>
                  <a:pt x="42" y="201"/>
                </a:lnTo>
                <a:lnTo>
                  <a:pt x="44" y="186"/>
                </a:lnTo>
                <a:lnTo>
                  <a:pt x="47" y="175"/>
                </a:lnTo>
                <a:lnTo>
                  <a:pt x="51" y="165"/>
                </a:lnTo>
                <a:lnTo>
                  <a:pt x="54" y="154"/>
                </a:lnTo>
                <a:lnTo>
                  <a:pt x="58" y="141"/>
                </a:lnTo>
                <a:lnTo>
                  <a:pt x="65" y="132"/>
                </a:lnTo>
                <a:lnTo>
                  <a:pt x="73" y="122"/>
                </a:lnTo>
                <a:lnTo>
                  <a:pt x="80" y="105"/>
                </a:lnTo>
                <a:lnTo>
                  <a:pt x="87" y="92"/>
                </a:lnTo>
                <a:lnTo>
                  <a:pt x="89" y="77"/>
                </a:lnTo>
                <a:lnTo>
                  <a:pt x="93" y="64"/>
                </a:lnTo>
                <a:lnTo>
                  <a:pt x="104" y="51"/>
                </a:lnTo>
                <a:lnTo>
                  <a:pt x="104" y="45"/>
                </a:lnTo>
                <a:lnTo>
                  <a:pt x="106" y="41"/>
                </a:lnTo>
                <a:lnTo>
                  <a:pt x="109" y="39"/>
                </a:lnTo>
                <a:lnTo>
                  <a:pt x="117" y="38"/>
                </a:lnTo>
                <a:lnTo>
                  <a:pt x="115" y="26"/>
                </a:lnTo>
                <a:lnTo>
                  <a:pt x="115" y="24"/>
                </a:lnTo>
                <a:lnTo>
                  <a:pt x="117" y="21"/>
                </a:lnTo>
                <a:lnTo>
                  <a:pt x="119" y="19"/>
                </a:lnTo>
                <a:lnTo>
                  <a:pt x="120" y="17"/>
                </a:lnTo>
                <a:lnTo>
                  <a:pt x="353" y="0"/>
                </a:lnTo>
                <a:lnTo>
                  <a:pt x="347" y="445"/>
                </a:lnTo>
                <a:lnTo>
                  <a:pt x="382" y="667"/>
                </a:lnTo>
                <a:lnTo>
                  <a:pt x="371" y="667"/>
                </a:lnTo>
                <a:lnTo>
                  <a:pt x="367" y="669"/>
                </a:lnTo>
                <a:lnTo>
                  <a:pt x="364" y="673"/>
                </a:lnTo>
                <a:lnTo>
                  <a:pt x="353" y="675"/>
                </a:lnTo>
                <a:lnTo>
                  <a:pt x="353" y="662"/>
                </a:lnTo>
                <a:lnTo>
                  <a:pt x="353" y="652"/>
                </a:lnTo>
                <a:lnTo>
                  <a:pt x="349" y="650"/>
                </a:lnTo>
                <a:lnTo>
                  <a:pt x="342" y="663"/>
                </a:lnTo>
                <a:lnTo>
                  <a:pt x="338" y="667"/>
                </a:lnTo>
                <a:lnTo>
                  <a:pt x="333" y="669"/>
                </a:lnTo>
                <a:lnTo>
                  <a:pt x="322" y="669"/>
                </a:lnTo>
                <a:lnTo>
                  <a:pt x="303" y="671"/>
                </a:lnTo>
                <a:lnTo>
                  <a:pt x="296" y="675"/>
                </a:lnTo>
                <a:lnTo>
                  <a:pt x="289" y="678"/>
                </a:lnTo>
                <a:lnTo>
                  <a:pt x="281" y="680"/>
                </a:lnTo>
                <a:lnTo>
                  <a:pt x="278" y="680"/>
                </a:lnTo>
                <a:lnTo>
                  <a:pt x="274" y="678"/>
                </a:lnTo>
                <a:lnTo>
                  <a:pt x="269" y="677"/>
                </a:lnTo>
                <a:lnTo>
                  <a:pt x="265" y="675"/>
                </a:lnTo>
                <a:lnTo>
                  <a:pt x="263" y="677"/>
                </a:lnTo>
                <a:lnTo>
                  <a:pt x="261" y="684"/>
                </a:lnTo>
                <a:lnTo>
                  <a:pt x="256" y="695"/>
                </a:lnTo>
                <a:lnTo>
                  <a:pt x="247" y="703"/>
                </a:lnTo>
                <a:lnTo>
                  <a:pt x="236" y="699"/>
                </a:lnTo>
                <a:lnTo>
                  <a:pt x="227" y="675"/>
                </a:lnTo>
                <a:lnTo>
                  <a:pt x="217" y="662"/>
                </a:lnTo>
                <a:lnTo>
                  <a:pt x="208" y="652"/>
                </a:lnTo>
                <a:lnTo>
                  <a:pt x="203" y="635"/>
                </a:lnTo>
                <a:lnTo>
                  <a:pt x="205" y="626"/>
                </a:lnTo>
                <a:lnTo>
                  <a:pt x="208" y="616"/>
                </a:lnTo>
                <a:lnTo>
                  <a:pt x="210" y="607"/>
                </a:lnTo>
                <a:lnTo>
                  <a:pt x="212" y="594"/>
                </a:lnTo>
                <a:lnTo>
                  <a:pt x="7" y="603"/>
                </a:lnTo>
                <a:lnTo>
                  <a:pt x="7" y="598"/>
                </a:lnTo>
                <a:lnTo>
                  <a:pt x="7" y="594"/>
                </a:lnTo>
                <a:lnTo>
                  <a:pt x="5" y="590"/>
                </a:lnTo>
                <a:lnTo>
                  <a:pt x="1" y="588"/>
                </a:lnTo>
                <a:lnTo>
                  <a:pt x="0" y="584"/>
                </a:lnTo>
                <a:lnTo>
                  <a:pt x="0" y="579"/>
                </a:lnTo>
                <a:lnTo>
                  <a:pt x="1" y="571"/>
                </a:lnTo>
                <a:lnTo>
                  <a:pt x="5" y="568"/>
                </a:lnTo>
                <a:lnTo>
                  <a:pt x="7" y="562"/>
                </a:lnTo>
                <a:lnTo>
                  <a:pt x="7" y="553"/>
                </a:lnTo>
                <a:lnTo>
                  <a:pt x="5" y="543"/>
                </a:lnTo>
                <a:lnTo>
                  <a:pt x="9" y="543"/>
                </a:lnTo>
                <a:lnTo>
                  <a:pt x="9" y="517"/>
                </a:lnTo>
                <a:lnTo>
                  <a:pt x="16" y="517"/>
                </a:lnTo>
                <a:lnTo>
                  <a:pt x="27" y="489"/>
                </a:lnTo>
                <a:lnTo>
                  <a:pt x="36" y="475"/>
                </a:lnTo>
                <a:lnTo>
                  <a:pt x="44" y="466"/>
                </a:lnTo>
                <a:lnTo>
                  <a:pt x="45" y="457"/>
                </a:lnTo>
                <a:lnTo>
                  <a:pt x="53" y="442"/>
                </a:lnTo>
                <a:lnTo>
                  <a:pt x="54" y="428"/>
                </a:lnTo>
                <a:lnTo>
                  <a:pt x="60" y="421"/>
                </a:lnTo>
                <a:lnTo>
                  <a:pt x="69" y="417"/>
                </a:lnTo>
                <a:lnTo>
                  <a:pt x="69" y="410"/>
                </a:lnTo>
                <a:lnTo>
                  <a:pt x="64" y="406"/>
                </a:lnTo>
                <a:lnTo>
                  <a:pt x="62" y="400"/>
                </a:lnTo>
                <a:lnTo>
                  <a:pt x="58" y="395"/>
                </a:lnTo>
                <a:lnTo>
                  <a:pt x="51" y="391"/>
                </a:lnTo>
                <a:lnTo>
                  <a:pt x="47" y="372"/>
                </a:lnTo>
                <a:lnTo>
                  <a:pt x="45" y="361"/>
                </a:lnTo>
                <a:lnTo>
                  <a:pt x="45" y="355"/>
                </a:lnTo>
                <a:lnTo>
                  <a:pt x="38" y="353"/>
                </a:lnTo>
                <a:lnTo>
                  <a:pt x="42" y="344"/>
                </a:lnTo>
                <a:lnTo>
                  <a:pt x="45" y="338"/>
                </a:lnTo>
                <a:lnTo>
                  <a:pt x="49" y="333"/>
                </a:lnTo>
                <a:lnTo>
                  <a:pt x="51" y="329"/>
                </a:lnTo>
                <a:lnTo>
                  <a:pt x="36" y="329"/>
                </a:lnTo>
                <a:lnTo>
                  <a:pt x="36" y="314"/>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7" name="Freeform 282">
            <a:extLst>
              <a:ext uri="{FF2B5EF4-FFF2-40B4-BE49-F238E27FC236}">
                <a16:creationId xmlns:a16="http://schemas.microsoft.com/office/drawing/2014/main" id="{AC6C9742-48C5-29C6-6E97-D4FC5D4321F9}"/>
              </a:ext>
            </a:extLst>
          </p:cNvPr>
          <p:cNvSpPr>
            <a:spLocks/>
          </p:cNvSpPr>
          <p:nvPr/>
        </p:nvSpPr>
        <p:spPr bwMode="auto">
          <a:xfrm>
            <a:off x="7962735" y="4437504"/>
            <a:ext cx="1184503" cy="526917"/>
          </a:xfrm>
          <a:custGeom>
            <a:avLst/>
            <a:gdLst>
              <a:gd name="T0" fmla="*/ 2147483647 w 899"/>
              <a:gd name="T1" fmla="*/ 2147483647 h 437"/>
              <a:gd name="T2" fmla="*/ 2147483647 w 899"/>
              <a:gd name="T3" fmla="*/ 2147483647 h 437"/>
              <a:gd name="T4" fmla="*/ 2147483647 w 899"/>
              <a:gd name="T5" fmla="*/ 2147483647 h 437"/>
              <a:gd name="T6" fmla="*/ 2147483647 w 899"/>
              <a:gd name="T7" fmla="*/ 2147483647 h 437"/>
              <a:gd name="T8" fmla="*/ 0 w 899"/>
              <a:gd name="T9" fmla="*/ 2147483647 h 437"/>
              <a:gd name="T10" fmla="*/ 2147483647 w 899"/>
              <a:gd name="T11" fmla="*/ 2147483647 h 437"/>
              <a:gd name="T12" fmla="*/ 2147483647 w 899"/>
              <a:gd name="T13" fmla="*/ 2147483647 h 437"/>
              <a:gd name="T14" fmla="*/ 2147483647 w 899"/>
              <a:gd name="T15" fmla="*/ 2147483647 h 437"/>
              <a:gd name="T16" fmla="*/ 2147483647 w 899"/>
              <a:gd name="T17" fmla="*/ 2147483647 h 437"/>
              <a:gd name="T18" fmla="*/ 2147483647 w 899"/>
              <a:gd name="T19" fmla="*/ 2147483647 h 437"/>
              <a:gd name="T20" fmla="*/ 2147483647 w 899"/>
              <a:gd name="T21" fmla="*/ 2147483647 h 437"/>
              <a:gd name="T22" fmla="*/ 2147483647 w 899"/>
              <a:gd name="T23" fmla="*/ 2147483647 h 437"/>
              <a:gd name="T24" fmla="*/ 2147483647 w 899"/>
              <a:gd name="T25" fmla="*/ 2147483647 h 437"/>
              <a:gd name="T26" fmla="*/ 2147483647 w 899"/>
              <a:gd name="T27" fmla="*/ 2147483647 h 437"/>
              <a:gd name="T28" fmla="*/ 2147483647 w 899"/>
              <a:gd name="T29" fmla="*/ 2147483647 h 437"/>
              <a:gd name="T30" fmla="*/ 2147483647 w 899"/>
              <a:gd name="T31" fmla="*/ 2147483647 h 437"/>
              <a:gd name="T32" fmla="*/ 2147483647 w 899"/>
              <a:gd name="T33" fmla="*/ 2147483647 h 437"/>
              <a:gd name="T34" fmla="*/ 2147483647 w 899"/>
              <a:gd name="T35" fmla="*/ 2147483647 h 437"/>
              <a:gd name="T36" fmla="*/ 2147483647 w 899"/>
              <a:gd name="T37" fmla="*/ 2147483647 h 437"/>
              <a:gd name="T38" fmla="*/ 2147483647 w 899"/>
              <a:gd name="T39" fmla="*/ 2147483647 h 437"/>
              <a:gd name="T40" fmla="*/ 2147483647 w 899"/>
              <a:gd name="T41" fmla="*/ 2147483647 h 437"/>
              <a:gd name="T42" fmla="*/ 2147483647 w 899"/>
              <a:gd name="T43" fmla="*/ 2147483647 h 437"/>
              <a:gd name="T44" fmla="*/ 2147483647 w 899"/>
              <a:gd name="T45" fmla="*/ 2147483647 h 437"/>
              <a:gd name="T46" fmla="*/ 2147483647 w 899"/>
              <a:gd name="T47" fmla="*/ 2147483647 h 437"/>
              <a:gd name="T48" fmla="*/ 2147483647 w 899"/>
              <a:gd name="T49" fmla="*/ 2147483647 h 437"/>
              <a:gd name="T50" fmla="*/ 2147483647 w 899"/>
              <a:gd name="T51" fmla="*/ 2147483647 h 437"/>
              <a:gd name="T52" fmla="*/ 2147483647 w 899"/>
              <a:gd name="T53" fmla="*/ 2147483647 h 437"/>
              <a:gd name="T54" fmla="*/ 2147483647 w 899"/>
              <a:gd name="T55" fmla="*/ 2147483647 h 437"/>
              <a:gd name="T56" fmla="*/ 2147483647 w 899"/>
              <a:gd name="T57" fmla="*/ 2147483647 h 437"/>
              <a:gd name="T58" fmla="*/ 2147483647 w 899"/>
              <a:gd name="T59" fmla="*/ 2147483647 h 437"/>
              <a:gd name="T60" fmla="*/ 2147483647 w 899"/>
              <a:gd name="T61" fmla="*/ 2147483647 h 437"/>
              <a:gd name="T62" fmla="*/ 2147483647 w 899"/>
              <a:gd name="T63" fmla="*/ 2147483647 h 437"/>
              <a:gd name="T64" fmla="*/ 2147483647 w 899"/>
              <a:gd name="T65" fmla="*/ 2147483647 h 437"/>
              <a:gd name="T66" fmla="*/ 2147483647 w 899"/>
              <a:gd name="T67" fmla="*/ 2147483647 h 437"/>
              <a:gd name="T68" fmla="*/ 2147483647 w 899"/>
              <a:gd name="T69" fmla="*/ 2147483647 h 437"/>
              <a:gd name="T70" fmla="*/ 2147483647 w 899"/>
              <a:gd name="T71" fmla="*/ 2147483647 h 437"/>
              <a:gd name="T72" fmla="*/ 2147483647 w 899"/>
              <a:gd name="T73" fmla="*/ 2147483647 h 437"/>
              <a:gd name="T74" fmla="*/ 2147483647 w 899"/>
              <a:gd name="T75" fmla="*/ 2147483647 h 437"/>
              <a:gd name="T76" fmla="*/ 2147483647 w 899"/>
              <a:gd name="T77" fmla="*/ 2147483647 h 437"/>
              <a:gd name="T78" fmla="*/ 2147483647 w 899"/>
              <a:gd name="T79" fmla="*/ 2147483647 h 437"/>
              <a:gd name="T80" fmla="*/ 2147483647 w 899"/>
              <a:gd name="T81" fmla="*/ 2147483647 h 437"/>
              <a:gd name="T82" fmla="*/ 2147483647 w 899"/>
              <a:gd name="T83" fmla="*/ 2147483647 h 437"/>
              <a:gd name="T84" fmla="*/ 2147483647 w 899"/>
              <a:gd name="T85" fmla="*/ 2147483647 h 437"/>
              <a:gd name="T86" fmla="*/ 2147483647 w 899"/>
              <a:gd name="T87" fmla="*/ 2147483647 h 437"/>
              <a:gd name="T88" fmla="*/ 2147483647 w 899"/>
              <a:gd name="T89" fmla="*/ 2147483647 h 437"/>
              <a:gd name="T90" fmla="*/ 2147483647 w 899"/>
              <a:gd name="T91" fmla="*/ 2147483647 h 437"/>
              <a:gd name="T92" fmla="*/ 2147483647 w 899"/>
              <a:gd name="T93" fmla="*/ 2147483647 h 437"/>
              <a:gd name="T94" fmla="*/ 2147483647 w 899"/>
              <a:gd name="T95" fmla="*/ 2147483647 h 437"/>
              <a:gd name="T96" fmla="*/ 2147483647 w 899"/>
              <a:gd name="T97" fmla="*/ 2147483647 h 437"/>
              <a:gd name="T98" fmla="*/ 2147483647 w 899"/>
              <a:gd name="T99" fmla="*/ 2147483647 h 437"/>
              <a:gd name="T100" fmla="*/ 2147483647 w 899"/>
              <a:gd name="T101" fmla="*/ 2147483647 h 4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9"/>
              <a:gd name="T154" fmla="*/ 0 h 437"/>
              <a:gd name="T155" fmla="*/ 899 w 899"/>
              <a:gd name="T156" fmla="*/ 437 h 4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9" h="437">
                <a:moveTo>
                  <a:pt x="644" y="437"/>
                </a:moveTo>
                <a:lnTo>
                  <a:pt x="469" y="299"/>
                </a:lnTo>
                <a:lnTo>
                  <a:pt x="441" y="303"/>
                </a:lnTo>
                <a:lnTo>
                  <a:pt x="403" y="307"/>
                </a:lnTo>
                <a:lnTo>
                  <a:pt x="359" y="311"/>
                </a:lnTo>
                <a:lnTo>
                  <a:pt x="313" y="316"/>
                </a:lnTo>
                <a:lnTo>
                  <a:pt x="267" y="320"/>
                </a:lnTo>
                <a:lnTo>
                  <a:pt x="231" y="324"/>
                </a:lnTo>
                <a:lnTo>
                  <a:pt x="205" y="326"/>
                </a:lnTo>
                <a:lnTo>
                  <a:pt x="196" y="328"/>
                </a:lnTo>
                <a:lnTo>
                  <a:pt x="189" y="329"/>
                </a:lnTo>
                <a:lnTo>
                  <a:pt x="181" y="335"/>
                </a:lnTo>
                <a:lnTo>
                  <a:pt x="172" y="343"/>
                </a:lnTo>
                <a:lnTo>
                  <a:pt x="163" y="348"/>
                </a:lnTo>
                <a:lnTo>
                  <a:pt x="154" y="356"/>
                </a:lnTo>
                <a:lnTo>
                  <a:pt x="145" y="361"/>
                </a:lnTo>
                <a:lnTo>
                  <a:pt x="135" y="367"/>
                </a:lnTo>
                <a:lnTo>
                  <a:pt x="126" y="369"/>
                </a:lnTo>
                <a:lnTo>
                  <a:pt x="0" y="384"/>
                </a:lnTo>
                <a:lnTo>
                  <a:pt x="0" y="356"/>
                </a:lnTo>
                <a:lnTo>
                  <a:pt x="6" y="346"/>
                </a:lnTo>
                <a:lnTo>
                  <a:pt x="15" y="346"/>
                </a:lnTo>
                <a:lnTo>
                  <a:pt x="26" y="348"/>
                </a:lnTo>
                <a:lnTo>
                  <a:pt x="28" y="344"/>
                </a:lnTo>
                <a:lnTo>
                  <a:pt x="26" y="331"/>
                </a:lnTo>
                <a:lnTo>
                  <a:pt x="28" y="324"/>
                </a:lnTo>
                <a:lnTo>
                  <a:pt x="33" y="318"/>
                </a:lnTo>
                <a:lnTo>
                  <a:pt x="38" y="311"/>
                </a:lnTo>
                <a:lnTo>
                  <a:pt x="44" y="303"/>
                </a:lnTo>
                <a:lnTo>
                  <a:pt x="55" y="297"/>
                </a:lnTo>
                <a:lnTo>
                  <a:pt x="71" y="290"/>
                </a:lnTo>
                <a:lnTo>
                  <a:pt x="88" y="277"/>
                </a:lnTo>
                <a:lnTo>
                  <a:pt x="104" y="262"/>
                </a:lnTo>
                <a:lnTo>
                  <a:pt x="121" y="252"/>
                </a:lnTo>
                <a:lnTo>
                  <a:pt x="134" y="243"/>
                </a:lnTo>
                <a:lnTo>
                  <a:pt x="139" y="230"/>
                </a:lnTo>
                <a:lnTo>
                  <a:pt x="139" y="220"/>
                </a:lnTo>
                <a:lnTo>
                  <a:pt x="143" y="215"/>
                </a:lnTo>
                <a:lnTo>
                  <a:pt x="148" y="213"/>
                </a:lnTo>
                <a:lnTo>
                  <a:pt x="156" y="215"/>
                </a:lnTo>
                <a:lnTo>
                  <a:pt x="174" y="211"/>
                </a:lnTo>
                <a:lnTo>
                  <a:pt x="185" y="202"/>
                </a:lnTo>
                <a:lnTo>
                  <a:pt x="192" y="192"/>
                </a:lnTo>
                <a:lnTo>
                  <a:pt x="207" y="188"/>
                </a:lnTo>
                <a:lnTo>
                  <a:pt x="220" y="183"/>
                </a:lnTo>
                <a:lnTo>
                  <a:pt x="227" y="170"/>
                </a:lnTo>
                <a:lnTo>
                  <a:pt x="234" y="151"/>
                </a:lnTo>
                <a:lnTo>
                  <a:pt x="253" y="140"/>
                </a:lnTo>
                <a:lnTo>
                  <a:pt x="253" y="115"/>
                </a:lnTo>
                <a:lnTo>
                  <a:pt x="280" y="111"/>
                </a:lnTo>
                <a:lnTo>
                  <a:pt x="311" y="106"/>
                </a:lnTo>
                <a:lnTo>
                  <a:pt x="346" y="100"/>
                </a:lnTo>
                <a:lnTo>
                  <a:pt x="383" y="93"/>
                </a:lnTo>
                <a:lnTo>
                  <a:pt x="421" y="85"/>
                </a:lnTo>
                <a:lnTo>
                  <a:pt x="461" y="78"/>
                </a:lnTo>
                <a:lnTo>
                  <a:pt x="502" y="70"/>
                </a:lnTo>
                <a:lnTo>
                  <a:pt x="542" y="63"/>
                </a:lnTo>
                <a:lnTo>
                  <a:pt x="580" y="57"/>
                </a:lnTo>
                <a:lnTo>
                  <a:pt x="617" y="49"/>
                </a:lnTo>
                <a:lnTo>
                  <a:pt x="650" y="42"/>
                </a:lnTo>
                <a:lnTo>
                  <a:pt x="679" y="36"/>
                </a:lnTo>
                <a:lnTo>
                  <a:pt x="703" y="32"/>
                </a:lnTo>
                <a:lnTo>
                  <a:pt x="723" y="29"/>
                </a:lnTo>
                <a:lnTo>
                  <a:pt x="736" y="25"/>
                </a:lnTo>
                <a:lnTo>
                  <a:pt x="743" y="23"/>
                </a:lnTo>
                <a:lnTo>
                  <a:pt x="749" y="19"/>
                </a:lnTo>
                <a:lnTo>
                  <a:pt x="754" y="17"/>
                </a:lnTo>
                <a:lnTo>
                  <a:pt x="760" y="14"/>
                </a:lnTo>
                <a:lnTo>
                  <a:pt x="769" y="12"/>
                </a:lnTo>
                <a:lnTo>
                  <a:pt x="780" y="8"/>
                </a:lnTo>
                <a:lnTo>
                  <a:pt x="794" y="6"/>
                </a:lnTo>
                <a:lnTo>
                  <a:pt x="814" y="2"/>
                </a:lnTo>
                <a:lnTo>
                  <a:pt x="840" y="0"/>
                </a:lnTo>
                <a:lnTo>
                  <a:pt x="846" y="6"/>
                </a:lnTo>
                <a:lnTo>
                  <a:pt x="851" y="14"/>
                </a:lnTo>
                <a:lnTo>
                  <a:pt x="857" y="23"/>
                </a:lnTo>
                <a:lnTo>
                  <a:pt x="862" y="31"/>
                </a:lnTo>
                <a:lnTo>
                  <a:pt x="868" y="38"/>
                </a:lnTo>
                <a:lnTo>
                  <a:pt x="869" y="46"/>
                </a:lnTo>
                <a:lnTo>
                  <a:pt x="868" y="51"/>
                </a:lnTo>
                <a:lnTo>
                  <a:pt x="862" y="53"/>
                </a:lnTo>
                <a:lnTo>
                  <a:pt x="862" y="49"/>
                </a:lnTo>
                <a:lnTo>
                  <a:pt x="862" y="46"/>
                </a:lnTo>
                <a:lnTo>
                  <a:pt x="862" y="44"/>
                </a:lnTo>
                <a:lnTo>
                  <a:pt x="862" y="42"/>
                </a:lnTo>
                <a:lnTo>
                  <a:pt x="858" y="44"/>
                </a:lnTo>
                <a:lnTo>
                  <a:pt x="853" y="40"/>
                </a:lnTo>
                <a:lnTo>
                  <a:pt x="844" y="38"/>
                </a:lnTo>
                <a:lnTo>
                  <a:pt x="836" y="38"/>
                </a:lnTo>
                <a:lnTo>
                  <a:pt x="842" y="44"/>
                </a:lnTo>
                <a:lnTo>
                  <a:pt x="847" y="49"/>
                </a:lnTo>
                <a:lnTo>
                  <a:pt x="847" y="53"/>
                </a:lnTo>
                <a:lnTo>
                  <a:pt x="838" y="57"/>
                </a:lnTo>
                <a:lnTo>
                  <a:pt x="824" y="66"/>
                </a:lnTo>
                <a:lnTo>
                  <a:pt x="813" y="79"/>
                </a:lnTo>
                <a:lnTo>
                  <a:pt x="802" y="85"/>
                </a:lnTo>
                <a:lnTo>
                  <a:pt x="785" y="78"/>
                </a:lnTo>
                <a:lnTo>
                  <a:pt x="769" y="64"/>
                </a:lnTo>
                <a:lnTo>
                  <a:pt x="760" y="59"/>
                </a:lnTo>
                <a:lnTo>
                  <a:pt x="756" y="61"/>
                </a:lnTo>
                <a:lnTo>
                  <a:pt x="752" y="72"/>
                </a:lnTo>
                <a:lnTo>
                  <a:pt x="758" y="76"/>
                </a:lnTo>
                <a:lnTo>
                  <a:pt x="765" y="74"/>
                </a:lnTo>
                <a:lnTo>
                  <a:pt x="774" y="76"/>
                </a:lnTo>
                <a:lnTo>
                  <a:pt x="780" y="87"/>
                </a:lnTo>
                <a:lnTo>
                  <a:pt x="782" y="93"/>
                </a:lnTo>
                <a:lnTo>
                  <a:pt x="783" y="98"/>
                </a:lnTo>
                <a:lnTo>
                  <a:pt x="782" y="104"/>
                </a:lnTo>
                <a:lnTo>
                  <a:pt x="778" y="110"/>
                </a:lnTo>
                <a:lnTo>
                  <a:pt x="778" y="113"/>
                </a:lnTo>
                <a:lnTo>
                  <a:pt x="780" y="115"/>
                </a:lnTo>
                <a:lnTo>
                  <a:pt x="782" y="115"/>
                </a:lnTo>
                <a:lnTo>
                  <a:pt x="783" y="110"/>
                </a:lnTo>
                <a:lnTo>
                  <a:pt x="791" y="102"/>
                </a:lnTo>
                <a:lnTo>
                  <a:pt x="803" y="96"/>
                </a:lnTo>
                <a:lnTo>
                  <a:pt x="816" y="93"/>
                </a:lnTo>
                <a:lnTo>
                  <a:pt x="829" y="91"/>
                </a:lnTo>
                <a:lnTo>
                  <a:pt x="836" y="91"/>
                </a:lnTo>
                <a:lnTo>
                  <a:pt x="842" y="87"/>
                </a:lnTo>
                <a:lnTo>
                  <a:pt x="846" y="83"/>
                </a:lnTo>
                <a:lnTo>
                  <a:pt x="853" y="81"/>
                </a:lnTo>
                <a:lnTo>
                  <a:pt x="860" y="85"/>
                </a:lnTo>
                <a:lnTo>
                  <a:pt x="862" y="98"/>
                </a:lnTo>
                <a:lnTo>
                  <a:pt x="862" y="113"/>
                </a:lnTo>
                <a:lnTo>
                  <a:pt x="868" y="121"/>
                </a:lnTo>
                <a:lnTo>
                  <a:pt x="873" y="113"/>
                </a:lnTo>
                <a:lnTo>
                  <a:pt x="873" y="102"/>
                </a:lnTo>
                <a:lnTo>
                  <a:pt x="875" y="89"/>
                </a:lnTo>
                <a:lnTo>
                  <a:pt x="882" y="83"/>
                </a:lnTo>
                <a:lnTo>
                  <a:pt x="888" y="81"/>
                </a:lnTo>
                <a:lnTo>
                  <a:pt x="893" y="83"/>
                </a:lnTo>
                <a:lnTo>
                  <a:pt x="897" y="89"/>
                </a:lnTo>
                <a:lnTo>
                  <a:pt x="899" y="100"/>
                </a:lnTo>
                <a:lnTo>
                  <a:pt x="895" y="121"/>
                </a:lnTo>
                <a:lnTo>
                  <a:pt x="886" y="132"/>
                </a:lnTo>
                <a:lnTo>
                  <a:pt x="880" y="141"/>
                </a:lnTo>
                <a:lnTo>
                  <a:pt x="879" y="151"/>
                </a:lnTo>
                <a:lnTo>
                  <a:pt x="871" y="164"/>
                </a:lnTo>
                <a:lnTo>
                  <a:pt x="862" y="172"/>
                </a:lnTo>
                <a:lnTo>
                  <a:pt x="849" y="175"/>
                </a:lnTo>
                <a:lnTo>
                  <a:pt x="838" y="173"/>
                </a:lnTo>
                <a:lnTo>
                  <a:pt x="827" y="172"/>
                </a:lnTo>
                <a:lnTo>
                  <a:pt x="822" y="166"/>
                </a:lnTo>
                <a:lnTo>
                  <a:pt x="820" y="162"/>
                </a:lnTo>
                <a:lnTo>
                  <a:pt x="824" y="156"/>
                </a:lnTo>
                <a:lnTo>
                  <a:pt x="825" y="153"/>
                </a:lnTo>
                <a:lnTo>
                  <a:pt x="814" y="153"/>
                </a:lnTo>
                <a:lnTo>
                  <a:pt x="803" y="156"/>
                </a:lnTo>
                <a:lnTo>
                  <a:pt x="800" y="164"/>
                </a:lnTo>
                <a:lnTo>
                  <a:pt x="807" y="170"/>
                </a:lnTo>
                <a:lnTo>
                  <a:pt x="807" y="173"/>
                </a:lnTo>
                <a:lnTo>
                  <a:pt x="800" y="173"/>
                </a:lnTo>
                <a:lnTo>
                  <a:pt x="789" y="173"/>
                </a:lnTo>
                <a:lnTo>
                  <a:pt x="776" y="172"/>
                </a:lnTo>
                <a:lnTo>
                  <a:pt x="767" y="170"/>
                </a:lnTo>
                <a:lnTo>
                  <a:pt x="760" y="172"/>
                </a:lnTo>
                <a:lnTo>
                  <a:pt x="761" y="173"/>
                </a:lnTo>
                <a:lnTo>
                  <a:pt x="771" y="179"/>
                </a:lnTo>
                <a:lnTo>
                  <a:pt x="782" y="183"/>
                </a:lnTo>
                <a:lnTo>
                  <a:pt x="792" y="185"/>
                </a:lnTo>
                <a:lnTo>
                  <a:pt x="803" y="188"/>
                </a:lnTo>
                <a:lnTo>
                  <a:pt x="814" y="190"/>
                </a:lnTo>
                <a:lnTo>
                  <a:pt x="820" y="194"/>
                </a:lnTo>
                <a:lnTo>
                  <a:pt x="824" y="198"/>
                </a:lnTo>
                <a:lnTo>
                  <a:pt x="824" y="205"/>
                </a:lnTo>
                <a:lnTo>
                  <a:pt x="814" y="228"/>
                </a:lnTo>
                <a:lnTo>
                  <a:pt x="802" y="230"/>
                </a:lnTo>
                <a:lnTo>
                  <a:pt x="787" y="224"/>
                </a:lnTo>
                <a:lnTo>
                  <a:pt x="776" y="222"/>
                </a:lnTo>
                <a:lnTo>
                  <a:pt x="782" y="234"/>
                </a:lnTo>
                <a:lnTo>
                  <a:pt x="796" y="241"/>
                </a:lnTo>
                <a:lnTo>
                  <a:pt x="813" y="241"/>
                </a:lnTo>
                <a:lnTo>
                  <a:pt x="827" y="232"/>
                </a:lnTo>
                <a:lnTo>
                  <a:pt x="833" y="224"/>
                </a:lnTo>
                <a:lnTo>
                  <a:pt x="838" y="219"/>
                </a:lnTo>
                <a:lnTo>
                  <a:pt x="844" y="219"/>
                </a:lnTo>
                <a:lnTo>
                  <a:pt x="847" y="226"/>
                </a:lnTo>
                <a:lnTo>
                  <a:pt x="851" y="232"/>
                </a:lnTo>
                <a:lnTo>
                  <a:pt x="858" y="232"/>
                </a:lnTo>
                <a:lnTo>
                  <a:pt x="858" y="235"/>
                </a:lnTo>
                <a:lnTo>
                  <a:pt x="847" y="250"/>
                </a:lnTo>
                <a:lnTo>
                  <a:pt x="840" y="258"/>
                </a:lnTo>
                <a:lnTo>
                  <a:pt x="831" y="262"/>
                </a:lnTo>
                <a:lnTo>
                  <a:pt x="824" y="264"/>
                </a:lnTo>
                <a:lnTo>
                  <a:pt x="816" y="264"/>
                </a:lnTo>
                <a:lnTo>
                  <a:pt x="807" y="266"/>
                </a:lnTo>
                <a:lnTo>
                  <a:pt x="798" y="269"/>
                </a:lnTo>
                <a:lnTo>
                  <a:pt x="787" y="279"/>
                </a:lnTo>
                <a:lnTo>
                  <a:pt x="774" y="292"/>
                </a:lnTo>
                <a:lnTo>
                  <a:pt x="761" y="305"/>
                </a:lnTo>
                <a:lnTo>
                  <a:pt x="752" y="320"/>
                </a:lnTo>
                <a:lnTo>
                  <a:pt x="743" y="333"/>
                </a:lnTo>
                <a:lnTo>
                  <a:pt x="734" y="343"/>
                </a:lnTo>
                <a:lnTo>
                  <a:pt x="717" y="360"/>
                </a:lnTo>
                <a:lnTo>
                  <a:pt x="708" y="375"/>
                </a:lnTo>
                <a:lnTo>
                  <a:pt x="706" y="388"/>
                </a:lnTo>
                <a:lnTo>
                  <a:pt x="705" y="399"/>
                </a:lnTo>
                <a:lnTo>
                  <a:pt x="706" y="408"/>
                </a:lnTo>
                <a:lnTo>
                  <a:pt x="705" y="414"/>
                </a:lnTo>
                <a:lnTo>
                  <a:pt x="701" y="420"/>
                </a:lnTo>
                <a:lnTo>
                  <a:pt x="692" y="422"/>
                </a:lnTo>
                <a:lnTo>
                  <a:pt x="679" y="422"/>
                </a:lnTo>
                <a:lnTo>
                  <a:pt x="670" y="423"/>
                </a:lnTo>
                <a:lnTo>
                  <a:pt x="659" y="429"/>
                </a:lnTo>
                <a:lnTo>
                  <a:pt x="644" y="437"/>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8" name="Freeform 336">
            <a:extLst>
              <a:ext uri="{FF2B5EF4-FFF2-40B4-BE49-F238E27FC236}">
                <a16:creationId xmlns:a16="http://schemas.microsoft.com/office/drawing/2014/main" id="{091E53D5-8FF8-C062-2F8B-A0CA43A2A6F5}"/>
              </a:ext>
            </a:extLst>
          </p:cNvPr>
          <p:cNvSpPr>
            <a:spLocks/>
          </p:cNvSpPr>
          <p:nvPr/>
        </p:nvSpPr>
        <p:spPr bwMode="auto">
          <a:xfrm>
            <a:off x="7553506" y="5555452"/>
            <a:ext cx="1293494" cy="977704"/>
          </a:xfrm>
          <a:custGeom>
            <a:avLst/>
            <a:gdLst>
              <a:gd name="T0" fmla="*/ 2147483647 w 975"/>
              <a:gd name="T1" fmla="*/ 2147483647 h 806"/>
              <a:gd name="T2" fmla="*/ 2147483647 w 975"/>
              <a:gd name="T3" fmla="*/ 2147483647 h 806"/>
              <a:gd name="T4" fmla="*/ 2147483647 w 975"/>
              <a:gd name="T5" fmla="*/ 2147483647 h 806"/>
              <a:gd name="T6" fmla="*/ 2147483647 w 975"/>
              <a:gd name="T7" fmla="*/ 2147483647 h 806"/>
              <a:gd name="T8" fmla="*/ 2147483647 w 975"/>
              <a:gd name="T9" fmla="*/ 2147483647 h 806"/>
              <a:gd name="T10" fmla="*/ 2147483647 w 975"/>
              <a:gd name="T11" fmla="*/ 2147483647 h 806"/>
              <a:gd name="T12" fmla="*/ 2147483647 w 975"/>
              <a:gd name="T13" fmla="*/ 2147483647 h 806"/>
              <a:gd name="T14" fmla="*/ 2147483647 w 975"/>
              <a:gd name="T15" fmla="*/ 2147483647 h 806"/>
              <a:gd name="T16" fmla="*/ 2147483647 w 975"/>
              <a:gd name="T17" fmla="*/ 2147483647 h 806"/>
              <a:gd name="T18" fmla="*/ 2147483647 w 975"/>
              <a:gd name="T19" fmla="*/ 2147483647 h 806"/>
              <a:gd name="T20" fmla="*/ 2147483647 w 975"/>
              <a:gd name="T21" fmla="*/ 2147483647 h 806"/>
              <a:gd name="T22" fmla="*/ 2147483647 w 975"/>
              <a:gd name="T23" fmla="*/ 2147483647 h 806"/>
              <a:gd name="T24" fmla="*/ 2147483647 w 975"/>
              <a:gd name="T25" fmla="*/ 2147483647 h 806"/>
              <a:gd name="T26" fmla="*/ 2147483647 w 975"/>
              <a:gd name="T27" fmla="*/ 2147483647 h 806"/>
              <a:gd name="T28" fmla="*/ 2147483647 w 975"/>
              <a:gd name="T29" fmla="*/ 2147483647 h 806"/>
              <a:gd name="T30" fmla="*/ 2147483647 w 975"/>
              <a:gd name="T31" fmla="*/ 2147483647 h 806"/>
              <a:gd name="T32" fmla="*/ 2147483647 w 975"/>
              <a:gd name="T33" fmla="*/ 2147483647 h 806"/>
              <a:gd name="T34" fmla="*/ 2147483647 w 975"/>
              <a:gd name="T35" fmla="*/ 2147483647 h 806"/>
              <a:gd name="T36" fmla="*/ 2147483647 w 975"/>
              <a:gd name="T37" fmla="*/ 2147483647 h 806"/>
              <a:gd name="T38" fmla="*/ 2147483647 w 975"/>
              <a:gd name="T39" fmla="*/ 2147483647 h 806"/>
              <a:gd name="T40" fmla="*/ 2147483647 w 975"/>
              <a:gd name="T41" fmla="*/ 2147483647 h 806"/>
              <a:gd name="T42" fmla="*/ 2147483647 w 975"/>
              <a:gd name="T43" fmla="*/ 2147483647 h 806"/>
              <a:gd name="T44" fmla="*/ 2147483647 w 975"/>
              <a:gd name="T45" fmla="*/ 2147483647 h 806"/>
              <a:gd name="T46" fmla="*/ 2147483647 w 975"/>
              <a:gd name="T47" fmla="*/ 2147483647 h 806"/>
              <a:gd name="T48" fmla="*/ 2147483647 w 975"/>
              <a:gd name="T49" fmla="*/ 2147483647 h 806"/>
              <a:gd name="T50" fmla="*/ 2147483647 w 975"/>
              <a:gd name="T51" fmla="*/ 2147483647 h 806"/>
              <a:gd name="T52" fmla="*/ 2147483647 w 975"/>
              <a:gd name="T53" fmla="*/ 2147483647 h 806"/>
              <a:gd name="T54" fmla="*/ 2147483647 w 975"/>
              <a:gd name="T55" fmla="*/ 2147483647 h 806"/>
              <a:gd name="T56" fmla="*/ 2147483647 w 975"/>
              <a:gd name="T57" fmla="*/ 2147483647 h 806"/>
              <a:gd name="T58" fmla="*/ 2147483647 w 975"/>
              <a:gd name="T59" fmla="*/ 2147483647 h 806"/>
              <a:gd name="T60" fmla="*/ 2147483647 w 975"/>
              <a:gd name="T61" fmla="*/ 2147483647 h 806"/>
              <a:gd name="T62" fmla="*/ 2147483647 w 975"/>
              <a:gd name="T63" fmla="*/ 2147483647 h 806"/>
              <a:gd name="T64" fmla="*/ 2147483647 w 975"/>
              <a:gd name="T65" fmla="*/ 2147483647 h 806"/>
              <a:gd name="T66" fmla="*/ 2147483647 w 975"/>
              <a:gd name="T67" fmla="*/ 2147483647 h 806"/>
              <a:gd name="T68" fmla="*/ 2147483647 w 975"/>
              <a:gd name="T69" fmla="*/ 2147483647 h 806"/>
              <a:gd name="T70" fmla="*/ 2147483647 w 975"/>
              <a:gd name="T71" fmla="*/ 2147483647 h 806"/>
              <a:gd name="T72" fmla="*/ 2147483647 w 975"/>
              <a:gd name="T73" fmla="*/ 2147483647 h 806"/>
              <a:gd name="T74" fmla="*/ 2147483647 w 975"/>
              <a:gd name="T75" fmla="*/ 2147483647 h 806"/>
              <a:gd name="T76" fmla="*/ 2147483647 w 975"/>
              <a:gd name="T77" fmla="*/ 2147483647 h 806"/>
              <a:gd name="T78" fmla="*/ 2147483647 w 975"/>
              <a:gd name="T79" fmla="*/ 2147483647 h 806"/>
              <a:gd name="T80" fmla="*/ 2147483647 w 975"/>
              <a:gd name="T81" fmla="*/ 2147483647 h 806"/>
              <a:gd name="T82" fmla="*/ 2147483647 w 975"/>
              <a:gd name="T83" fmla="*/ 2147483647 h 806"/>
              <a:gd name="T84" fmla="*/ 2147483647 w 975"/>
              <a:gd name="T85" fmla="*/ 2147483647 h 806"/>
              <a:gd name="T86" fmla="*/ 2147483647 w 975"/>
              <a:gd name="T87" fmla="*/ 2147483647 h 806"/>
              <a:gd name="T88" fmla="*/ 2147483647 w 975"/>
              <a:gd name="T89" fmla="*/ 2147483647 h 806"/>
              <a:gd name="T90" fmla="*/ 2147483647 w 975"/>
              <a:gd name="T91" fmla="*/ 2147483647 h 806"/>
              <a:gd name="T92" fmla="*/ 2147483647 w 975"/>
              <a:gd name="T93" fmla="*/ 0 h 806"/>
              <a:gd name="T94" fmla="*/ 2147483647 w 975"/>
              <a:gd name="T95" fmla="*/ 2147483647 h 806"/>
              <a:gd name="T96" fmla="*/ 2147483647 w 975"/>
              <a:gd name="T97" fmla="*/ 2147483647 h 806"/>
              <a:gd name="T98" fmla="*/ 2147483647 w 975"/>
              <a:gd name="T99" fmla="*/ 2147483647 h 806"/>
              <a:gd name="T100" fmla="*/ 2147483647 w 975"/>
              <a:gd name="T101" fmla="*/ 2147483647 h 806"/>
              <a:gd name="T102" fmla="*/ 2147483647 w 975"/>
              <a:gd name="T103" fmla="*/ 2147483647 h 806"/>
              <a:gd name="T104" fmla="*/ 2147483647 w 975"/>
              <a:gd name="T105" fmla="*/ 2147483647 h 806"/>
              <a:gd name="T106" fmla="*/ 2147483647 w 975"/>
              <a:gd name="T107" fmla="*/ 2147483647 h 806"/>
              <a:gd name="T108" fmla="*/ 2147483647 w 975"/>
              <a:gd name="T109" fmla="*/ 2147483647 h 806"/>
              <a:gd name="T110" fmla="*/ 2147483647 w 975"/>
              <a:gd name="T111" fmla="*/ 2147483647 h 806"/>
              <a:gd name="T112" fmla="*/ 2147483647 w 975"/>
              <a:gd name="T113" fmla="*/ 2147483647 h 806"/>
              <a:gd name="T114" fmla="*/ 2147483647 w 975"/>
              <a:gd name="T115" fmla="*/ 2147483647 h 806"/>
              <a:gd name="T116" fmla="*/ 2147483647 w 975"/>
              <a:gd name="T117" fmla="*/ 2147483647 h 806"/>
              <a:gd name="T118" fmla="*/ 2147483647 w 975"/>
              <a:gd name="T119" fmla="*/ 214748364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
              <a:gd name="T181" fmla="*/ 0 h 806"/>
              <a:gd name="T182" fmla="*/ 975 w 975"/>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 h="806">
                <a:moveTo>
                  <a:pt x="975" y="669"/>
                </a:moveTo>
                <a:lnTo>
                  <a:pt x="973" y="676"/>
                </a:lnTo>
                <a:lnTo>
                  <a:pt x="970" y="684"/>
                </a:lnTo>
                <a:lnTo>
                  <a:pt x="968" y="690"/>
                </a:lnTo>
                <a:lnTo>
                  <a:pt x="966" y="695"/>
                </a:lnTo>
                <a:lnTo>
                  <a:pt x="966" y="701"/>
                </a:lnTo>
                <a:lnTo>
                  <a:pt x="964" y="705"/>
                </a:lnTo>
                <a:lnTo>
                  <a:pt x="962" y="712"/>
                </a:lnTo>
                <a:lnTo>
                  <a:pt x="962" y="721"/>
                </a:lnTo>
                <a:lnTo>
                  <a:pt x="964" y="735"/>
                </a:lnTo>
                <a:lnTo>
                  <a:pt x="964" y="748"/>
                </a:lnTo>
                <a:lnTo>
                  <a:pt x="964" y="757"/>
                </a:lnTo>
                <a:lnTo>
                  <a:pt x="962" y="765"/>
                </a:lnTo>
                <a:lnTo>
                  <a:pt x="957" y="768"/>
                </a:lnTo>
                <a:lnTo>
                  <a:pt x="951" y="772"/>
                </a:lnTo>
                <a:lnTo>
                  <a:pt x="946" y="776"/>
                </a:lnTo>
                <a:lnTo>
                  <a:pt x="940" y="778"/>
                </a:lnTo>
                <a:lnTo>
                  <a:pt x="935" y="782"/>
                </a:lnTo>
                <a:lnTo>
                  <a:pt x="931" y="787"/>
                </a:lnTo>
                <a:lnTo>
                  <a:pt x="927" y="791"/>
                </a:lnTo>
                <a:lnTo>
                  <a:pt x="926" y="793"/>
                </a:lnTo>
                <a:lnTo>
                  <a:pt x="924" y="793"/>
                </a:lnTo>
                <a:lnTo>
                  <a:pt x="920" y="793"/>
                </a:lnTo>
                <a:lnTo>
                  <a:pt x="913" y="795"/>
                </a:lnTo>
                <a:lnTo>
                  <a:pt x="907" y="795"/>
                </a:lnTo>
                <a:lnTo>
                  <a:pt x="904" y="797"/>
                </a:lnTo>
                <a:lnTo>
                  <a:pt x="900" y="800"/>
                </a:lnTo>
                <a:lnTo>
                  <a:pt x="893" y="804"/>
                </a:lnTo>
                <a:lnTo>
                  <a:pt x="876" y="806"/>
                </a:lnTo>
                <a:lnTo>
                  <a:pt x="873" y="806"/>
                </a:lnTo>
                <a:lnTo>
                  <a:pt x="867" y="802"/>
                </a:lnTo>
                <a:lnTo>
                  <a:pt x="863" y="799"/>
                </a:lnTo>
                <a:lnTo>
                  <a:pt x="860" y="800"/>
                </a:lnTo>
                <a:lnTo>
                  <a:pt x="860" y="797"/>
                </a:lnTo>
                <a:lnTo>
                  <a:pt x="860" y="783"/>
                </a:lnTo>
                <a:lnTo>
                  <a:pt x="858" y="768"/>
                </a:lnTo>
                <a:lnTo>
                  <a:pt x="849" y="755"/>
                </a:lnTo>
                <a:lnTo>
                  <a:pt x="845" y="748"/>
                </a:lnTo>
                <a:lnTo>
                  <a:pt x="841" y="740"/>
                </a:lnTo>
                <a:lnTo>
                  <a:pt x="838" y="735"/>
                </a:lnTo>
                <a:lnTo>
                  <a:pt x="834" y="735"/>
                </a:lnTo>
                <a:lnTo>
                  <a:pt x="829" y="725"/>
                </a:lnTo>
                <a:lnTo>
                  <a:pt x="821" y="712"/>
                </a:lnTo>
                <a:lnTo>
                  <a:pt x="810" y="703"/>
                </a:lnTo>
                <a:lnTo>
                  <a:pt x="801" y="697"/>
                </a:lnTo>
                <a:lnTo>
                  <a:pt x="792" y="695"/>
                </a:lnTo>
                <a:lnTo>
                  <a:pt x="783" y="693"/>
                </a:lnTo>
                <a:lnTo>
                  <a:pt x="774" y="688"/>
                </a:lnTo>
                <a:lnTo>
                  <a:pt x="765" y="678"/>
                </a:lnTo>
                <a:lnTo>
                  <a:pt x="759" y="663"/>
                </a:lnTo>
                <a:lnTo>
                  <a:pt x="755" y="646"/>
                </a:lnTo>
                <a:lnTo>
                  <a:pt x="752" y="633"/>
                </a:lnTo>
                <a:lnTo>
                  <a:pt x="746" y="626"/>
                </a:lnTo>
                <a:lnTo>
                  <a:pt x="739" y="620"/>
                </a:lnTo>
                <a:lnTo>
                  <a:pt x="732" y="612"/>
                </a:lnTo>
                <a:lnTo>
                  <a:pt x="724" y="603"/>
                </a:lnTo>
                <a:lnTo>
                  <a:pt x="719" y="590"/>
                </a:lnTo>
                <a:lnTo>
                  <a:pt x="715" y="577"/>
                </a:lnTo>
                <a:lnTo>
                  <a:pt x="713" y="565"/>
                </a:lnTo>
                <a:lnTo>
                  <a:pt x="708" y="562"/>
                </a:lnTo>
                <a:lnTo>
                  <a:pt x="701" y="560"/>
                </a:lnTo>
                <a:lnTo>
                  <a:pt x="706" y="565"/>
                </a:lnTo>
                <a:lnTo>
                  <a:pt x="708" y="571"/>
                </a:lnTo>
                <a:lnTo>
                  <a:pt x="704" y="577"/>
                </a:lnTo>
                <a:lnTo>
                  <a:pt x="691" y="575"/>
                </a:lnTo>
                <a:lnTo>
                  <a:pt x="682" y="567"/>
                </a:lnTo>
                <a:lnTo>
                  <a:pt x="671" y="556"/>
                </a:lnTo>
                <a:lnTo>
                  <a:pt x="662" y="541"/>
                </a:lnTo>
                <a:lnTo>
                  <a:pt x="655" y="530"/>
                </a:lnTo>
                <a:lnTo>
                  <a:pt x="651" y="518"/>
                </a:lnTo>
                <a:lnTo>
                  <a:pt x="649" y="509"/>
                </a:lnTo>
                <a:lnTo>
                  <a:pt x="644" y="498"/>
                </a:lnTo>
                <a:lnTo>
                  <a:pt x="638" y="490"/>
                </a:lnTo>
                <a:lnTo>
                  <a:pt x="635" y="485"/>
                </a:lnTo>
                <a:lnTo>
                  <a:pt x="638" y="477"/>
                </a:lnTo>
                <a:lnTo>
                  <a:pt x="642" y="470"/>
                </a:lnTo>
                <a:lnTo>
                  <a:pt x="642" y="464"/>
                </a:lnTo>
                <a:lnTo>
                  <a:pt x="646" y="456"/>
                </a:lnTo>
                <a:lnTo>
                  <a:pt x="651" y="447"/>
                </a:lnTo>
                <a:lnTo>
                  <a:pt x="657" y="438"/>
                </a:lnTo>
                <a:lnTo>
                  <a:pt x="655" y="428"/>
                </a:lnTo>
                <a:lnTo>
                  <a:pt x="649" y="423"/>
                </a:lnTo>
                <a:lnTo>
                  <a:pt x="644" y="421"/>
                </a:lnTo>
                <a:lnTo>
                  <a:pt x="642" y="423"/>
                </a:lnTo>
                <a:lnTo>
                  <a:pt x="644" y="430"/>
                </a:lnTo>
                <a:lnTo>
                  <a:pt x="644" y="436"/>
                </a:lnTo>
                <a:lnTo>
                  <a:pt x="640" y="438"/>
                </a:lnTo>
                <a:lnTo>
                  <a:pt x="636" y="436"/>
                </a:lnTo>
                <a:lnTo>
                  <a:pt x="631" y="428"/>
                </a:lnTo>
                <a:lnTo>
                  <a:pt x="627" y="421"/>
                </a:lnTo>
                <a:lnTo>
                  <a:pt x="624" y="417"/>
                </a:lnTo>
                <a:lnTo>
                  <a:pt x="622" y="419"/>
                </a:lnTo>
                <a:lnTo>
                  <a:pt x="622" y="424"/>
                </a:lnTo>
                <a:lnTo>
                  <a:pt x="625" y="434"/>
                </a:lnTo>
                <a:lnTo>
                  <a:pt x="629" y="443"/>
                </a:lnTo>
                <a:lnTo>
                  <a:pt x="629" y="453"/>
                </a:lnTo>
                <a:lnTo>
                  <a:pt x="625" y="456"/>
                </a:lnTo>
                <a:lnTo>
                  <a:pt x="620" y="455"/>
                </a:lnTo>
                <a:lnTo>
                  <a:pt x="616" y="451"/>
                </a:lnTo>
                <a:lnTo>
                  <a:pt x="611" y="447"/>
                </a:lnTo>
                <a:lnTo>
                  <a:pt x="605" y="447"/>
                </a:lnTo>
                <a:lnTo>
                  <a:pt x="602" y="421"/>
                </a:lnTo>
                <a:lnTo>
                  <a:pt x="605" y="385"/>
                </a:lnTo>
                <a:lnTo>
                  <a:pt x="609" y="349"/>
                </a:lnTo>
                <a:lnTo>
                  <a:pt x="607" y="323"/>
                </a:lnTo>
                <a:lnTo>
                  <a:pt x="604" y="312"/>
                </a:lnTo>
                <a:lnTo>
                  <a:pt x="604" y="299"/>
                </a:lnTo>
                <a:lnTo>
                  <a:pt x="598" y="285"/>
                </a:lnTo>
                <a:lnTo>
                  <a:pt x="582" y="270"/>
                </a:lnTo>
                <a:lnTo>
                  <a:pt x="580" y="263"/>
                </a:lnTo>
                <a:lnTo>
                  <a:pt x="576" y="257"/>
                </a:lnTo>
                <a:lnTo>
                  <a:pt x="569" y="253"/>
                </a:lnTo>
                <a:lnTo>
                  <a:pt x="556" y="257"/>
                </a:lnTo>
                <a:lnTo>
                  <a:pt x="554" y="265"/>
                </a:lnTo>
                <a:lnTo>
                  <a:pt x="552" y="270"/>
                </a:lnTo>
                <a:lnTo>
                  <a:pt x="549" y="272"/>
                </a:lnTo>
                <a:lnTo>
                  <a:pt x="547" y="268"/>
                </a:lnTo>
                <a:lnTo>
                  <a:pt x="543" y="257"/>
                </a:lnTo>
                <a:lnTo>
                  <a:pt x="538" y="242"/>
                </a:lnTo>
                <a:lnTo>
                  <a:pt x="530" y="231"/>
                </a:lnTo>
                <a:lnTo>
                  <a:pt x="521" y="223"/>
                </a:lnTo>
                <a:lnTo>
                  <a:pt x="514" y="220"/>
                </a:lnTo>
                <a:lnTo>
                  <a:pt x="508" y="216"/>
                </a:lnTo>
                <a:lnTo>
                  <a:pt x="503" y="206"/>
                </a:lnTo>
                <a:lnTo>
                  <a:pt x="499" y="191"/>
                </a:lnTo>
                <a:lnTo>
                  <a:pt x="494" y="190"/>
                </a:lnTo>
                <a:lnTo>
                  <a:pt x="486" y="184"/>
                </a:lnTo>
                <a:lnTo>
                  <a:pt x="477" y="174"/>
                </a:lnTo>
                <a:lnTo>
                  <a:pt x="461" y="158"/>
                </a:lnTo>
                <a:lnTo>
                  <a:pt x="453" y="156"/>
                </a:lnTo>
                <a:lnTo>
                  <a:pt x="442" y="150"/>
                </a:lnTo>
                <a:lnTo>
                  <a:pt x="432" y="144"/>
                </a:lnTo>
                <a:lnTo>
                  <a:pt x="421" y="143"/>
                </a:lnTo>
                <a:lnTo>
                  <a:pt x="411" y="144"/>
                </a:lnTo>
                <a:lnTo>
                  <a:pt x="408" y="146"/>
                </a:lnTo>
                <a:lnTo>
                  <a:pt x="404" y="144"/>
                </a:lnTo>
                <a:lnTo>
                  <a:pt x="400" y="144"/>
                </a:lnTo>
                <a:lnTo>
                  <a:pt x="393" y="146"/>
                </a:lnTo>
                <a:lnTo>
                  <a:pt x="388" y="152"/>
                </a:lnTo>
                <a:lnTo>
                  <a:pt x="382" y="159"/>
                </a:lnTo>
                <a:lnTo>
                  <a:pt x="382" y="167"/>
                </a:lnTo>
                <a:lnTo>
                  <a:pt x="380" y="171"/>
                </a:lnTo>
                <a:lnTo>
                  <a:pt x="373" y="171"/>
                </a:lnTo>
                <a:lnTo>
                  <a:pt x="364" y="173"/>
                </a:lnTo>
                <a:lnTo>
                  <a:pt x="356" y="178"/>
                </a:lnTo>
                <a:lnTo>
                  <a:pt x="351" y="188"/>
                </a:lnTo>
                <a:lnTo>
                  <a:pt x="344" y="195"/>
                </a:lnTo>
                <a:lnTo>
                  <a:pt x="335" y="199"/>
                </a:lnTo>
                <a:lnTo>
                  <a:pt x="322" y="199"/>
                </a:lnTo>
                <a:lnTo>
                  <a:pt x="320" y="201"/>
                </a:lnTo>
                <a:lnTo>
                  <a:pt x="322" y="206"/>
                </a:lnTo>
                <a:lnTo>
                  <a:pt x="318" y="212"/>
                </a:lnTo>
                <a:lnTo>
                  <a:pt x="296" y="214"/>
                </a:lnTo>
                <a:lnTo>
                  <a:pt x="283" y="218"/>
                </a:lnTo>
                <a:lnTo>
                  <a:pt x="276" y="220"/>
                </a:lnTo>
                <a:lnTo>
                  <a:pt x="272" y="220"/>
                </a:lnTo>
                <a:lnTo>
                  <a:pt x="272" y="216"/>
                </a:lnTo>
                <a:lnTo>
                  <a:pt x="274" y="210"/>
                </a:lnTo>
                <a:lnTo>
                  <a:pt x="276" y="208"/>
                </a:lnTo>
                <a:lnTo>
                  <a:pt x="276" y="206"/>
                </a:lnTo>
                <a:lnTo>
                  <a:pt x="276" y="203"/>
                </a:lnTo>
                <a:lnTo>
                  <a:pt x="270" y="188"/>
                </a:lnTo>
                <a:lnTo>
                  <a:pt x="258" y="180"/>
                </a:lnTo>
                <a:lnTo>
                  <a:pt x="247" y="174"/>
                </a:lnTo>
                <a:lnTo>
                  <a:pt x="239" y="167"/>
                </a:lnTo>
                <a:lnTo>
                  <a:pt x="236" y="158"/>
                </a:lnTo>
                <a:lnTo>
                  <a:pt x="239" y="150"/>
                </a:lnTo>
                <a:lnTo>
                  <a:pt x="238" y="144"/>
                </a:lnTo>
                <a:lnTo>
                  <a:pt x="221" y="144"/>
                </a:lnTo>
                <a:lnTo>
                  <a:pt x="225" y="148"/>
                </a:lnTo>
                <a:lnTo>
                  <a:pt x="227" y="152"/>
                </a:lnTo>
                <a:lnTo>
                  <a:pt x="219" y="154"/>
                </a:lnTo>
                <a:lnTo>
                  <a:pt x="197" y="150"/>
                </a:lnTo>
                <a:lnTo>
                  <a:pt x="184" y="144"/>
                </a:lnTo>
                <a:lnTo>
                  <a:pt x="175" y="141"/>
                </a:lnTo>
                <a:lnTo>
                  <a:pt x="164" y="137"/>
                </a:lnTo>
                <a:lnTo>
                  <a:pt x="150" y="137"/>
                </a:lnTo>
                <a:lnTo>
                  <a:pt x="142" y="135"/>
                </a:lnTo>
                <a:lnTo>
                  <a:pt x="142" y="133"/>
                </a:lnTo>
                <a:lnTo>
                  <a:pt x="148" y="131"/>
                </a:lnTo>
                <a:lnTo>
                  <a:pt x="155" y="131"/>
                </a:lnTo>
                <a:lnTo>
                  <a:pt x="162" y="129"/>
                </a:lnTo>
                <a:lnTo>
                  <a:pt x="168" y="127"/>
                </a:lnTo>
                <a:lnTo>
                  <a:pt x="168" y="124"/>
                </a:lnTo>
                <a:lnTo>
                  <a:pt x="164" y="120"/>
                </a:lnTo>
                <a:lnTo>
                  <a:pt x="152" y="118"/>
                </a:lnTo>
                <a:lnTo>
                  <a:pt x="139" y="118"/>
                </a:lnTo>
                <a:lnTo>
                  <a:pt x="128" y="124"/>
                </a:lnTo>
                <a:lnTo>
                  <a:pt x="115" y="131"/>
                </a:lnTo>
                <a:lnTo>
                  <a:pt x="104" y="135"/>
                </a:lnTo>
                <a:lnTo>
                  <a:pt x="91" y="135"/>
                </a:lnTo>
                <a:lnTo>
                  <a:pt x="80" y="135"/>
                </a:lnTo>
                <a:lnTo>
                  <a:pt x="71" y="135"/>
                </a:lnTo>
                <a:lnTo>
                  <a:pt x="71" y="133"/>
                </a:lnTo>
                <a:lnTo>
                  <a:pt x="78" y="127"/>
                </a:lnTo>
                <a:lnTo>
                  <a:pt x="78" y="122"/>
                </a:lnTo>
                <a:lnTo>
                  <a:pt x="62" y="118"/>
                </a:lnTo>
                <a:lnTo>
                  <a:pt x="53" y="118"/>
                </a:lnTo>
                <a:lnTo>
                  <a:pt x="51" y="122"/>
                </a:lnTo>
                <a:lnTo>
                  <a:pt x="51" y="127"/>
                </a:lnTo>
                <a:lnTo>
                  <a:pt x="45" y="135"/>
                </a:lnTo>
                <a:lnTo>
                  <a:pt x="38" y="143"/>
                </a:lnTo>
                <a:lnTo>
                  <a:pt x="31" y="148"/>
                </a:lnTo>
                <a:lnTo>
                  <a:pt x="23" y="146"/>
                </a:lnTo>
                <a:lnTo>
                  <a:pt x="25" y="139"/>
                </a:lnTo>
                <a:lnTo>
                  <a:pt x="29" y="129"/>
                </a:lnTo>
                <a:lnTo>
                  <a:pt x="27" y="120"/>
                </a:lnTo>
                <a:lnTo>
                  <a:pt x="22" y="114"/>
                </a:lnTo>
                <a:lnTo>
                  <a:pt x="16" y="109"/>
                </a:lnTo>
                <a:lnTo>
                  <a:pt x="9" y="101"/>
                </a:lnTo>
                <a:lnTo>
                  <a:pt x="1" y="92"/>
                </a:lnTo>
                <a:lnTo>
                  <a:pt x="0" y="79"/>
                </a:lnTo>
                <a:lnTo>
                  <a:pt x="1" y="60"/>
                </a:lnTo>
                <a:lnTo>
                  <a:pt x="298" y="35"/>
                </a:lnTo>
                <a:lnTo>
                  <a:pt x="300" y="49"/>
                </a:lnTo>
                <a:lnTo>
                  <a:pt x="302" y="58"/>
                </a:lnTo>
                <a:lnTo>
                  <a:pt x="305" y="62"/>
                </a:lnTo>
                <a:lnTo>
                  <a:pt x="311" y="64"/>
                </a:lnTo>
                <a:lnTo>
                  <a:pt x="322" y="64"/>
                </a:lnTo>
                <a:lnTo>
                  <a:pt x="351" y="62"/>
                </a:lnTo>
                <a:lnTo>
                  <a:pt x="391" y="58"/>
                </a:lnTo>
                <a:lnTo>
                  <a:pt x="439" y="54"/>
                </a:lnTo>
                <a:lnTo>
                  <a:pt x="488" y="52"/>
                </a:lnTo>
                <a:lnTo>
                  <a:pt x="534" y="49"/>
                </a:lnTo>
                <a:lnTo>
                  <a:pt x="569" y="47"/>
                </a:lnTo>
                <a:lnTo>
                  <a:pt x="589" y="45"/>
                </a:lnTo>
                <a:lnTo>
                  <a:pt x="605" y="45"/>
                </a:lnTo>
                <a:lnTo>
                  <a:pt x="615" y="47"/>
                </a:lnTo>
                <a:lnTo>
                  <a:pt x="620" y="52"/>
                </a:lnTo>
                <a:lnTo>
                  <a:pt x="625" y="62"/>
                </a:lnTo>
                <a:lnTo>
                  <a:pt x="644" y="67"/>
                </a:lnTo>
                <a:lnTo>
                  <a:pt x="644" y="54"/>
                </a:lnTo>
                <a:lnTo>
                  <a:pt x="638" y="30"/>
                </a:lnTo>
                <a:lnTo>
                  <a:pt x="640" y="9"/>
                </a:lnTo>
                <a:lnTo>
                  <a:pt x="647" y="0"/>
                </a:lnTo>
                <a:lnTo>
                  <a:pt x="658" y="3"/>
                </a:lnTo>
                <a:lnTo>
                  <a:pt x="671" y="9"/>
                </a:lnTo>
                <a:lnTo>
                  <a:pt x="691" y="5"/>
                </a:lnTo>
                <a:lnTo>
                  <a:pt x="699" y="7"/>
                </a:lnTo>
                <a:lnTo>
                  <a:pt x="704" y="11"/>
                </a:lnTo>
                <a:lnTo>
                  <a:pt x="706" y="17"/>
                </a:lnTo>
                <a:lnTo>
                  <a:pt x="706" y="20"/>
                </a:lnTo>
                <a:lnTo>
                  <a:pt x="708" y="26"/>
                </a:lnTo>
                <a:lnTo>
                  <a:pt x="712" y="30"/>
                </a:lnTo>
                <a:lnTo>
                  <a:pt x="715" y="35"/>
                </a:lnTo>
                <a:lnTo>
                  <a:pt x="715" y="41"/>
                </a:lnTo>
                <a:lnTo>
                  <a:pt x="710" y="47"/>
                </a:lnTo>
                <a:lnTo>
                  <a:pt x="701" y="49"/>
                </a:lnTo>
                <a:lnTo>
                  <a:pt x="693" y="50"/>
                </a:lnTo>
                <a:lnTo>
                  <a:pt x="695" y="52"/>
                </a:lnTo>
                <a:lnTo>
                  <a:pt x="704" y="54"/>
                </a:lnTo>
                <a:lnTo>
                  <a:pt x="715" y="54"/>
                </a:lnTo>
                <a:lnTo>
                  <a:pt x="722" y="58"/>
                </a:lnTo>
                <a:lnTo>
                  <a:pt x="726" y="64"/>
                </a:lnTo>
                <a:lnTo>
                  <a:pt x="732" y="82"/>
                </a:lnTo>
                <a:lnTo>
                  <a:pt x="737" y="94"/>
                </a:lnTo>
                <a:lnTo>
                  <a:pt x="739" y="99"/>
                </a:lnTo>
                <a:lnTo>
                  <a:pt x="741" y="103"/>
                </a:lnTo>
                <a:lnTo>
                  <a:pt x="746" y="120"/>
                </a:lnTo>
                <a:lnTo>
                  <a:pt x="761" y="152"/>
                </a:lnTo>
                <a:lnTo>
                  <a:pt x="777" y="188"/>
                </a:lnTo>
                <a:lnTo>
                  <a:pt x="790" y="208"/>
                </a:lnTo>
                <a:lnTo>
                  <a:pt x="794" y="214"/>
                </a:lnTo>
                <a:lnTo>
                  <a:pt x="799" y="221"/>
                </a:lnTo>
                <a:lnTo>
                  <a:pt x="805" y="229"/>
                </a:lnTo>
                <a:lnTo>
                  <a:pt x="812" y="238"/>
                </a:lnTo>
                <a:lnTo>
                  <a:pt x="819" y="246"/>
                </a:lnTo>
                <a:lnTo>
                  <a:pt x="829" y="255"/>
                </a:lnTo>
                <a:lnTo>
                  <a:pt x="838" y="265"/>
                </a:lnTo>
                <a:lnTo>
                  <a:pt x="847" y="274"/>
                </a:lnTo>
                <a:lnTo>
                  <a:pt x="849" y="282"/>
                </a:lnTo>
                <a:lnTo>
                  <a:pt x="847" y="287"/>
                </a:lnTo>
                <a:lnTo>
                  <a:pt x="843" y="289"/>
                </a:lnTo>
                <a:lnTo>
                  <a:pt x="836" y="289"/>
                </a:lnTo>
                <a:lnTo>
                  <a:pt x="832" y="284"/>
                </a:lnTo>
                <a:lnTo>
                  <a:pt x="827" y="276"/>
                </a:lnTo>
                <a:lnTo>
                  <a:pt x="825" y="272"/>
                </a:lnTo>
                <a:lnTo>
                  <a:pt x="823" y="278"/>
                </a:lnTo>
                <a:lnTo>
                  <a:pt x="825" y="289"/>
                </a:lnTo>
                <a:lnTo>
                  <a:pt x="829" y="297"/>
                </a:lnTo>
                <a:lnTo>
                  <a:pt x="834" y="306"/>
                </a:lnTo>
                <a:lnTo>
                  <a:pt x="840" y="315"/>
                </a:lnTo>
                <a:lnTo>
                  <a:pt x="843" y="321"/>
                </a:lnTo>
                <a:lnTo>
                  <a:pt x="847" y="327"/>
                </a:lnTo>
                <a:lnTo>
                  <a:pt x="849" y="334"/>
                </a:lnTo>
                <a:lnTo>
                  <a:pt x="849" y="344"/>
                </a:lnTo>
                <a:lnTo>
                  <a:pt x="854" y="353"/>
                </a:lnTo>
                <a:lnTo>
                  <a:pt x="863" y="370"/>
                </a:lnTo>
                <a:lnTo>
                  <a:pt x="876" y="393"/>
                </a:lnTo>
                <a:lnTo>
                  <a:pt x="891" y="417"/>
                </a:lnTo>
                <a:lnTo>
                  <a:pt x="905" y="441"/>
                </a:lnTo>
                <a:lnTo>
                  <a:pt x="918" y="466"/>
                </a:lnTo>
                <a:lnTo>
                  <a:pt x="931" y="487"/>
                </a:lnTo>
                <a:lnTo>
                  <a:pt x="938" y="502"/>
                </a:lnTo>
                <a:lnTo>
                  <a:pt x="948" y="520"/>
                </a:lnTo>
                <a:lnTo>
                  <a:pt x="957" y="533"/>
                </a:lnTo>
                <a:lnTo>
                  <a:pt x="962" y="541"/>
                </a:lnTo>
                <a:lnTo>
                  <a:pt x="966" y="547"/>
                </a:lnTo>
                <a:lnTo>
                  <a:pt x="973" y="580"/>
                </a:lnTo>
                <a:lnTo>
                  <a:pt x="973" y="616"/>
                </a:lnTo>
                <a:lnTo>
                  <a:pt x="971" y="646"/>
                </a:lnTo>
                <a:lnTo>
                  <a:pt x="975" y="669"/>
                </a:lnTo>
                <a:close/>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49" name="Freeform 339">
            <a:extLst>
              <a:ext uri="{FF2B5EF4-FFF2-40B4-BE49-F238E27FC236}">
                <a16:creationId xmlns:a16="http://schemas.microsoft.com/office/drawing/2014/main" id="{D8B3BCD3-2DEE-6D21-1EE5-31CB91A4B7A7}"/>
              </a:ext>
            </a:extLst>
          </p:cNvPr>
          <p:cNvSpPr>
            <a:spLocks/>
          </p:cNvSpPr>
          <p:nvPr/>
        </p:nvSpPr>
        <p:spPr bwMode="auto">
          <a:xfrm>
            <a:off x="6570535" y="5337076"/>
            <a:ext cx="785556" cy="685194"/>
          </a:xfrm>
          <a:custGeom>
            <a:avLst/>
            <a:gdLst>
              <a:gd name="T0" fmla="*/ 2147483647 w 597"/>
              <a:gd name="T1" fmla="*/ 2147483647 h 567"/>
              <a:gd name="T2" fmla="*/ 2147483647 w 597"/>
              <a:gd name="T3" fmla="*/ 2147483647 h 567"/>
              <a:gd name="T4" fmla="*/ 2147483647 w 597"/>
              <a:gd name="T5" fmla="*/ 2147483647 h 567"/>
              <a:gd name="T6" fmla="*/ 2147483647 w 597"/>
              <a:gd name="T7" fmla="*/ 2147483647 h 567"/>
              <a:gd name="T8" fmla="*/ 2147483647 w 597"/>
              <a:gd name="T9" fmla="*/ 2147483647 h 567"/>
              <a:gd name="T10" fmla="*/ 2147483647 w 597"/>
              <a:gd name="T11" fmla="*/ 2147483647 h 567"/>
              <a:gd name="T12" fmla="*/ 2147483647 w 597"/>
              <a:gd name="T13" fmla="*/ 2147483647 h 567"/>
              <a:gd name="T14" fmla="*/ 2147483647 w 597"/>
              <a:gd name="T15" fmla="*/ 2147483647 h 567"/>
              <a:gd name="T16" fmla="*/ 2147483647 w 597"/>
              <a:gd name="T17" fmla="*/ 2147483647 h 567"/>
              <a:gd name="T18" fmla="*/ 2147483647 w 597"/>
              <a:gd name="T19" fmla="*/ 2147483647 h 567"/>
              <a:gd name="T20" fmla="*/ 2147483647 w 597"/>
              <a:gd name="T21" fmla="*/ 2147483647 h 567"/>
              <a:gd name="T22" fmla="*/ 2147483647 w 597"/>
              <a:gd name="T23" fmla="*/ 2147483647 h 567"/>
              <a:gd name="T24" fmla="*/ 2147483647 w 597"/>
              <a:gd name="T25" fmla="*/ 2147483647 h 567"/>
              <a:gd name="T26" fmla="*/ 2147483647 w 597"/>
              <a:gd name="T27" fmla="*/ 2147483647 h 567"/>
              <a:gd name="T28" fmla="*/ 2147483647 w 597"/>
              <a:gd name="T29" fmla="*/ 2147483647 h 567"/>
              <a:gd name="T30" fmla="*/ 0 w 597"/>
              <a:gd name="T31" fmla="*/ 2147483647 h 567"/>
              <a:gd name="T32" fmla="*/ 2147483647 w 597"/>
              <a:gd name="T33" fmla="*/ 2147483647 h 567"/>
              <a:gd name="T34" fmla="*/ 2147483647 w 597"/>
              <a:gd name="T35" fmla="*/ 2147483647 h 567"/>
              <a:gd name="T36" fmla="*/ 2147483647 w 597"/>
              <a:gd name="T37" fmla="*/ 2147483647 h 567"/>
              <a:gd name="T38" fmla="*/ 2147483647 w 597"/>
              <a:gd name="T39" fmla="*/ 2147483647 h 567"/>
              <a:gd name="T40" fmla="*/ 2147483647 w 597"/>
              <a:gd name="T41" fmla="*/ 2147483647 h 567"/>
              <a:gd name="T42" fmla="*/ 2147483647 w 597"/>
              <a:gd name="T43" fmla="*/ 2147483647 h 567"/>
              <a:gd name="T44" fmla="*/ 2147483647 w 597"/>
              <a:gd name="T45" fmla="*/ 2147483647 h 567"/>
              <a:gd name="T46" fmla="*/ 2147483647 w 597"/>
              <a:gd name="T47" fmla="*/ 2147483647 h 567"/>
              <a:gd name="T48" fmla="*/ 2147483647 w 597"/>
              <a:gd name="T49" fmla="*/ 2147483647 h 567"/>
              <a:gd name="T50" fmla="*/ 2147483647 w 597"/>
              <a:gd name="T51" fmla="*/ 2147483647 h 567"/>
              <a:gd name="T52" fmla="*/ 2147483647 w 597"/>
              <a:gd name="T53" fmla="*/ 2147483647 h 567"/>
              <a:gd name="T54" fmla="*/ 2147483647 w 597"/>
              <a:gd name="T55" fmla="*/ 2147483647 h 567"/>
              <a:gd name="T56" fmla="*/ 2147483647 w 597"/>
              <a:gd name="T57" fmla="*/ 2147483647 h 567"/>
              <a:gd name="T58" fmla="*/ 2147483647 w 597"/>
              <a:gd name="T59" fmla="*/ 2147483647 h 567"/>
              <a:gd name="T60" fmla="*/ 2147483647 w 597"/>
              <a:gd name="T61" fmla="*/ 2147483647 h 567"/>
              <a:gd name="T62" fmla="*/ 2147483647 w 597"/>
              <a:gd name="T63" fmla="*/ 2147483647 h 567"/>
              <a:gd name="T64" fmla="*/ 2147483647 w 597"/>
              <a:gd name="T65" fmla="*/ 2147483647 h 567"/>
              <a:gd name="T66" fmla="*/ 2147483647 w 597"/>
              <a:gd name="T67" fmla="*/ 2147483647 h 567"/>
              <a:gd name="T68" fmla="*/ 2147483647 w 597"/>
              <a:gd name="T69" fmla="*/ 2147483647 h 567"/>
              <a:gd name="T70" fmla="*/ 2147483647 w 597"/>
              <a:gd name="T71" fmla="*/ 2147483647 h 567"/>
              <a:gd name="T72" fmla="*/ 2147483647 w 597"/>
              <a:gd name="T73" fmla="*/ 2147483647 h 567"/>
              <a:gd name="T74" fmla="*/ 2147483647 w 597"/>
              <a:gd name="T75" fmla="*/ 2147483647 h 567"/>
              <a:gd name="T76" fmla="*/ 2147483647 w 597"/>
              <a:gd name="T77" fmla="*/ 2147483647 h 567"/>
              <a:gd name="T78" fmla="*/ 2147483647 w 597"/>
              <a:gd name="T79" fmla="*/ 2147483647 h 567"/>
              <a:gd name="T80" fmla="*/ 2147483647 w 597"/>
              <a:gd name="T81" fmla="*/ 2147483647 h 567"/>
              <a:gd name="T82" fmla="*/ 2147483647 w 597"/>
              <a:gd name="T83" fmla="*/ 2147483647 h 567"/>
              <a:gd name="T84" fmla="*/ 2147483647 w 597"/>
              <a:gd name="T85" fmla="*/ 2147483647 h 567"/>
              <a:gd name="T86" fmla="*/ 2147483647 w 597"/>
              <a:gd name="T87" fmla="*/ 2147483647 h 567"/>
              <a:gd name="T88" fmla="*/ 2147483647 w 597"/>
              <a:gd name="T89" fmla="*/ 2147483647 h 567"/>
              <a:gd name="T90" fmla="*/ 2147483647 w 597"/>
              <a:gd name="T91" fmla="*/ 2147483647 h 567"/>
              <a:gd name="T92" fmla="*/ 2147483647 w 597"/>
              <a:gd name="T93" fmla="*/ 2147483647 h 567"/>
              <a:gd name="T94" fmla="*/ 2147483647 w 597"/>
              <a:gd name="T95" fmla="*/ 2147483647 h 567"/>
              <a:gd name="T96" fmla="*/ 2147483647 w 597"/>
              <a:gd name="T97" fmla="*/ 2147483647 h 567"/>
              <a:gd name="T98" fmla="*/ 2147483647 w 597"/>
              <a:gd name="T99" fmla="*/ 2147483647 h 567"/>
              <a:gd name="T100" fmla="*/ 2147483647 w 597"/>
              <a:gd name="T101" fmla="*/ 2147483647 h 567"/>
              <a:gd name="T102" fmla="*/ 2147483647 w 597"/>
              <a:gd name="T103" fmla="*/ 2147483647 h 567"/>
              <a:gd name="T104" fmla="*/ 2147483647 w 597"/>
              <a:gd name="T105" fmla="*/ 2147483647 h 567"/>
              <a:gd name="T106" fmla="*/ 2147483647 w 597"/>
              <a:gd name="T107" fmla="*/ 2147483647 h 567"/>
              <a:gd name="T108" fmla="*/ 2147483647 w 597"/>
              <a:gd name="T109" fmla="*/ 2147483647 h 567"/>
              <a:gd name="T110" fmla="*/ 2147483647 w 597"/>
              <a:gd name="T111" fmla="*/ 2147483647 h 567"/>
              <a:gd name="T112" fmla="*/ 2147483647 w 597"/>
              <a:gd name="T113" fmla="*/ 2147483647 h 567"/>
              <a:gd name="T114" fmla="*/ 2147483647 w 597"/>
              <a:gd name="T115" fmla="*/ 2147483647 h 567"/>
              <a:gd name="T116" fmla="*/ 2147483647 w 597"/>
              <a:gd name="T117" fmla="*/ 2147483647 h 567"/>
              <a:gd name="T118" fmla="*/ 2147483647 w 597"/>
              <a:gd name="T119" fmla="*/ 2147483647 h 5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567"/>
              <a:gd name="T182" fmla="*/ 597 w 597"/>
              <a:gd name="T183" fmla="*/ 567 h 5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567">
                <a:moveTo>
                  <a:pt x="249" y="479"/>
                </a:moveTo>
                <a:lnTo>
                  <a:pt x="249" y="479"/>
                </a:lnTo>
                <a:lnTo>
                  <a:pt x="249" y="481"/>
                </a:lnTo>
                <a:lnTo>
                  <a:pt x="245" y="487"/>
                </a:lnTo>
                <a:lnTo>
                  <a:pt x="240" y="492"/>
                </a:lnTo>
                <a:lnTo>
                  <a:pt x="227" y="498"/>
                </a:lnTo>
                <a:lnTo>
                  <a:pt x="218" y="500"/>
                </a:lnTo>
                <a:lnTo>
                  <a:pt x="209" y="502"/>
                </a:lnTo>
                <a:lnTo>
                  <a:pt x="202" y="502"/>
                </a:lnTo>
                <a:lnTo>
                  <a:pt x="192" y="500"/>
                </a:lnTo>
                <a:lnTo>
                  <a:pt x="185" y="498"/>
                </a:lnTo>
                <a:lnTo>
                  <a:pt x="178" y="496"/>
                </a:lnTo>
                <a:lnTo>
                  <a:pt x="170" y="492"/>
                </a:lnTo>
                <a:lnTo>
                  <a:pt x="163" y="490"/>
                </a:lnTo>
                <a:lnTo>
                  <a:pt x="145" y="483"/>
                </a:lnTo>
                <a:lnTo>
                  <a:pt x="125" y="477"/>
                </a:lnTo>
                <a:lnTo>
                  <a:pt x="106" y="475"/>
                </a:lnTo>
                <a:lnTo>
                  <a:pt x="88" y="475"/>
                </a:lnTo>
                <a:lnTo>
                  <a:pt x="72" y="475"/>
                </a:lnTo>
                <a:lnTo>
                  <a:pt x="57" y="477"/>
                </a:lnTo>
                <a:lnTo>
                  <a:pt x="48" y="477"/>
                </a:lnTo>
                <a:lnTo>
                  <a:pt x="41" y="479"/>
                </a:lnTo>
                <a:lnTo>
                  <a:pt x="33" y="481"/>
                </a:lnTo>
                <a:lnTo>
                  <a:pt x="28" y="485"/>
                </a:lnTo>
                <a:lnTo>
                  <a:pt x="22" y="487"/>
                </a:lnTo>
                <a:lnTo>
                  <a:pt x="19" y="489"/>
                </a:lnTo>
                <a:lnTo>
                  <a:pt x="17" y="487"/>
                </a:lnTo>
                <a:lnTo>
                  <a:pt x="19" y="479"/>
                </a:lnTo>
                <a:lnTo>
                  <a:pt x="22" y="472"/>
                </a:lnTo>
                <a:lnTo>
                  <a:pt x="26" y="466"/>
                </a:lnTo>
                <a:lnTo>
                  <a:pt x="31" y="460"/>
                </a:lnTo>
                <a:lnTo>
                  <a:pt x="35" y="453"/>
                </a:lnTo>
                <a:lnTo>
                  <a:pt x="39" y="445"/>
                </a:lnTo>
                <a:lnTo>
                  <a:pt x="41" y="436"/>
                </a:lnTo>
                <a:lnTo>
                  <a:pt x="41" y="427"/>
                </a:lnTo>
                <a:lnTo>
                  <a:pt x="41" y="402"/>
                </a:lnTo>
                <a:lnTo>
                  <a:pt x="41" y="376"/>
                </a:lnTo>
                <a:lnTo>
                  <a:pt x="41" y="353"/>
                </a:lnTo>
                <a:lnTo>
                  <a:pt x="46" y="349"/>
                </a:lnTo>
                <a:lnTo>
                  <a:pt x="50" y="344"/>
                </a:lnTo>
                <a:lnTo>
                  <a:pt x="52" y="338"/>
                </a:lnTo>
                <a:lnTo>
                  <a:pt x="53" y="331"/>
                </a:lnTo>
                <a:lnTo>
                  <a:pt x="62" y="316"/>
                </a:lnTo>
                <a:lnTo>
                  <a:pt x="66" y="295"/>
                </a:lnTo>
                <a:lnTo>
                  <a:pt x="64" y="276"/>
                </a:lnTo>
                <a:lnTo>
                  <a:pt x="59" y="261"/>
                </a:lnTo>
                <a:lnTo>
                  <a:pt x="55" y="254"/>
                </a:lnTo>
                <a:lnTo>
                  <a:pt x="53" y="244"/>
                </a:lnTo>
                <a:lnTo>
                  <a:pt x="52" y="235"/>
                </a:lnTo>
                <a:lnTo>
                  <a:pt x="44" y="225"/>
                </a:lnTo>
                <a:lnTo>
                  <a:pt x="33" y="218"/>
                </a:lnTo>
                <a:lnTo>
                  <a:pt x="31" y="203"/>
                </a:lnTo>
                <a:lnTo>
                  <a:pt x="24" y="180"/>
                </a:lnTo>
                <a:lnTo>
                  <a:pt x="0" y="152"/>
                </a:lnTo>
                <a:lnTo>
                  <a:pt x="0" y="2"/>
                </a:lnTo>
                <a:lnTo>
                  <a:pt x="324" y="0"/>
                </a:lnTo>
                <a:lnTo>
                  <a:pt x="324" y="15"/>
                </a:lnTo>
                <a:lnTo>
                  <a:pt x="339" y="15"/>
                </a:lnTo>
                <a:lnTo>
                  <a:pt x="337" y="19"/>
                </a:lnTo>
                <a:lnTo>
                  <a:pt x="333" y="24"/>
                </a:lnTo>
                <a:lnTo>
                  <a:pt x="330" y="30"/>
                </a:lnTo>
                <a:lnTo>
                  <a:pt x="326" y="39"/>
                </a:lnTo>
                <a:lnTo>
                  <a:pt x="333" y="41"/>
                </a:lnTo>
                <a:lnTo>
                  <a:pt x="333" y="47"/>
                </a:lnTo>
                <a:lnTo>
                  <a:pt x="335" y="58"/>
                </a:lnTo>
                <a:lnTo>
                  <a:pt x="339" y="77"/>
                </a:lnTo>
                <a:lnTo>
                  <a:pt x="346" y="81"/>
                </a:lnTo>
                <a:lnTo>
                  <a:pt x="350" y="86"/>
                </a:lnTo>
                <a:lnTo>
                  <a:pt x="352" y="92"/>
                </a:lnTo>
                <a:lnTo>
                  <a:pt x="357" y="96"/>
                </a:lnTo>
                <a:lnTo>
                  <a:pt x="357" y="103"/>
                </a:lnTo>
                <a:lnTo>
                  <a:pt x="348" y="107"/>
                </a:lnTo>
                <a:lnTo>
                  <a:pt x="342" y="114"/>
                </a:lnTo>
                <a:lnTo>
                  <a:pt x="341" y="128"/>
                </a:lnTo>
                <a:lnTo>
                  <a:pt x="333" y="143"/>
                </a:lnTo>
                <a:lnTo>
                  <a:pt x="332" y="152"/>
                </a:lnTo>
                <a:lnTo>
                  <a:pt x="324" y="161"/>
                </a:lnTo>
                <a:lnTo>
                  <a:pt x="315" y="175"/>
                </a:lnTo>
                <a:lnTo>
                  <a:pt x="304" y="203"/>
                </a:lnTo>
                <a:lnTo>
                  <a:pt x="297" y="203"/>
                </a:lnTo>
                <a:lnTo>
                  <a:pt x="297" y="229"/>
                </a:lnTo>
                <a:lnTo>
                  <a:pt x="293" y="229"/>
                </a:lnTo>
                <a:lnTo>
                  <a:pt x="295" y="239"/>
                </a:lnTo>
                <a:lnTo>
                  <a:pt x="295" y="248"/>
                </a:lnTo>
                <a:lnTo>
                  <a:pt x="293" y="254"/>
                </a:lnTo>
                <a:lnTo>
                  <a:pt x="289" y="257"/>
                </a:lnTo>
                <a:lnTo>
                  <a:pt x="288" y="265"/>
                </a:lnTo>
                <a:lnTo>
                  <a:pt x="288" y="270"/>
                </a:lnTo>
                <a:lnTo>
                  <a:pt x="289" y="274"/>
                </a:lnTo>
                <a:lnTo>
                  <a:pt x="293" y="276"/>
                </a:lnTo>
                <a:lnTo>
                  <a:pt x="295" y="280"/>
                </a:lnTo>
                <a:lnTo>
                  <a:pt x="295" y="284"/>
                </a:lnTo>
                <a:lnTo>
                  <a:pt x="295" y="289"/>
                </a:lnTo>
                <a:lnTo>
                  <a:pt x="500" y="280"/>
                </a:lnTo>
                <a:lnTo>
                  <a:pt x="498" y="293"/>
                </a:lnTo>
                <a:lnTo>
                  <a:pt x="496" y="302"/>
                </a:lnTo>
                <a:lnTo>
                  <a:pt x="493" y="312"/>
                </a:lnTo>
                <a:lnTo>
                  <a:pt x="491" y="321"/>
                </a:lnTo>
                <a:lnTo>
                  <a:pt x="496" y="338"/>
                </a:lnTo>
                <a:lnTo>
                  <a:pt x="505" y="348"/>
                </a:lnTo>
                <a:lnTo>
                  <a:pt x="515" y="361"/>
                </a:lnTo>
                <a:lnTo>
                  <a:pt x="524" y="385"/>
                </a:lnTo>
                <a:lnTo>
                  <a:pt x="515" y="389"/>
                </a:lnTo>
                <a:lnTo>
                  <a:pt x="507" y="389"/>
                </a:lnTo>
                <a:lnTo>
                  <a:pt x="500" y="389"/>
                </a:lnTo>
                <a:lnTo>
                  <a:pt x="496" y="391"/>
                </a:lnTo>
                <a:lnTo>
                  <a:pt x="491" y="393"/>
                </a:lnTo>
                <a:lnTo>
                  <a:pt x="485" y="385"/>
                </a:lnTo>
                <a:lnTo>
                  <a:pt x="478" y="378"/>
                </a:lnTo>
                <a:lnTo>
                  <a:pt x="469" y="376"/>
                </a:lnTo>
                <a:lnTo>
                  <a:pt x="465" y="376"/>
                </a:lnTo>
                <a:lnTo>
                  <a:pt x="460" y="372"/>
                </a:lnTo>
                <a:lnTo>
                  <a:pt x="456" y="372"/>
                </a:lnTo>
                <a:lnTo>
                  <a:pt x="452" y="376"/>
                </a:lnTo>
                <a:lnTo>
                  <a:pt x="447" y="385"/>
                </a:lnTo>
                <a:lnTo>
                  <a:pt x="439" y="395"/>
                </a:lnTo>
                <a:lnTo>
                  <a:pt x="436" y="402"/>
                </a:lnTo>
                <a:lnTo>
                  <a:pt x="439" y="410"/>
                </a:lnTo>
                <a:lnTo>
                  <a:pt x="452" y="415"/>
                </a:lnTo>
                <a:lnTo>
                  <a:pt x="465" y="421"/>
                </a:lnTo>
                <a:lnTo>
                  <a:pt x="478" y="421"/>
                </a:lnTo>
                <a:lnTo>
                  <a:pt x="491" y="415"/>
                </a:lnTo>
                <a:lnTo>
                  <a:pt x="498" y="411"/>
                </a:lnTo>
                <a:lnTo>
                  <a:pt x="505" y="408"/>
                </a:lnTo>
                <a:lnTo>
                  <a:pt x="515" y="404"/>
                </a:lnTo>
                <a:lnTo>
                  <a:pt x="522" y="404"/>
                </a:lnTo>
                <a:lnTo>
                  <a:pt x="526" y="404"/>
                </a:lnTo>
                <a:lnTo>
                  <a:pt x="526" y="408"/>
                </a:lnTo>
                <a:lnTo>
                  <a:pt x="522" y="411"/>
                </a:lnTo>
                <a:lnTo>
                  <a:pt x="511" y="419"/>
                </a:lnTo>
                <a:lnTo>
                  <a:pt x="524" y="428"/>
                </a:lnTo>
                <a:lnTo>
                  <a:pt x="536" y="417"/>
                </a:lnTo>
                <a:lnTo>
                  <a:pt x="553" y="408"/>
                </a:lnTo>
                <a:lnTo>
                  <a:pt x="569" y="402"/>
                </a:lnTo>
                <a:lnTo>
                  <a:pt x="577" y="393"/>
                </a:lnTo>
                <a:lnTo>
                  <a:pt x="579" y="413"/>
                </a:lnTo>
                <a:lnTo>
                  <a:pt x="580" y="428"/>
                </a:lnTo>
                <a:lnTo>
                  <a:pt x="575" y="440"/>
                </a:lnTo>
                <a:lnTo>
                  <a:pt x="560" y="445"/>
                </a:lnTo>
                <a:lnTo>
                  <a:pt x="546" y="451"/>
                </a:lnTo>
                <a:lnTo>
                  <a:pt x="538" y="455"/>
                </a:lnTo>
                <a:lnTo>
                  <a:pt x="538" y="458"/>
                </a:lnTo>
                <a:lnTo>
                  <a:pt x="542" y="462"/>
                </a:lnTo>
                <a:lnTo>
                  <a:pt x="544" y="466"/>
                </a:lnTo>
                <a:lnTo>
                  <a:pt x="546" y="470"/>
                </a:lnTo>
                <a:lnTo>
                  <a:pt x="540" y="472"/>
                </a:lnTo>
                <a:lnTo>
                  <a:pt x="529" y="475"/>
                </a:lnTo>
                <a:lnTo>
                  <a:pt x="535" y="485"/>
                </a:lnTo>
                <a:lnTo>
                  <a:pt x="544" y="494"/>
                </a:lnTo>
                <a:lnTo>
                  <a:pt x="555" y="502"/>
                </a:lnTo>
                <a:lnTo>
                  <a:pt x="568" y="509"/>
                </a:lnTo>
                <a:lnTo>
                  <a:pt x="579" y="517"/>
                </a:lnTo>
                <a:lnTo>
                  <a:pt x="588" y="524"/>
                </a:lnTo>
                <a:lnTo>
                  <a:pt x="595" y="532"/>
                </a:lnTo>
                <a:lnTo>
                  <a:pt x="597" y="539"/>
                </a:lnTo>
                <a:lnTo>
                  <a:pt x="586" y="556"/>
                </a:lnTo>
                <a:lnTo>
                  <a:pt x="577" y="564"/>
                </a:lnTo>
                <a:lnTo>
                  <a:pt x="569" y="562"/>
                </a:lnTo>
                <a:lnTo>
                  <a:pt x="564" y="547"/>
                </a:lnTo>
                <a:lnTo>
                  <a:pt x="560" y="537"/>
                </a:lnTo>
                <a:lnTo>
                  <a:pt x="553" y="532"/>
                </a:lnTo>
                <a:lnTo>
                  <a:pt x="544" y="526"/>
                </a:lnTo>
                <a:lnTo>
                  <a:pt x="535" y="522"/>
                </a:lnTo>
                <a:lnTo>
                  <a:pt x="526" y="520"/>
                </a:lnTo>
                <a:lnTo>
                  <a:pt x="516" y="517"/>
                </a:lnTo>
                <a:lnTo>
                  <a:pt x="511" y="515"/>
                </a:lnTo>
                <a:lnTo>
                  <a:pt x="507" y="511"/>
                </a:lnTo>
                <a:lnTo>
                  <a:pt x="504" y="505"/>
                </a:lnTo>
                <a:lnTo>
                  <a:pt x="498" y="502"/>
                </a:lnTo>
                <a:lnTo>
                  <a:pt x="491" y="504"/>
                </a:lnTo>
                <a:lnTo>
                  <a:pt x="482" y="515"/>
                </a:lnTo>
                <a:lnTo>
                  <a:pt x="476" y="530"/>
                </a:lnTo>
                <a:lnTo>
                  <a:pt x="476" y="541"/>
                </a:lnTo>
                <a:lnTo>
                  <a:pt x="474" y="549"/>
                </a:lnTo>
                <a:lnTo>
                  <a:pt x="460" y="547"/>
                </a:lnTo>
                <a:lnTo>
                  <a:pt x="447" y="539"/>
                </a:lnTo>
                <a:lnTo>
                  <a:pt x="434" y="536"/>
                </a:lnTo>
                <a:lnTo>
                  <a:pt x="421" y="539"/>
                </a:lnTo>
                <a:lnTo>
                  <a:pt x="408" y="556"/>
                </a:lnTo>
                <a:lnTo>
                  <a:pt x="405" y="564"/>
                </a:lnTo>
                <a:lnTo>
                  <a:pt x="399" y="567"/>
                </a:lnTo>
                <a:lnTo>
                  <a:pt x="394" y="567"/>
                </a:lnTo>
                <a:lnTo>
                  <a:pt x="386" y="560"/>
                </a:lnTo>
                <a:lnTo>
                  <a:pt x="379" y="551"/>
                </a:lnTo>
                <a:lnTo>
                  <a:pt x="368" y="545"/>
                </a:lnTo>
                <a:lnTo>
                  <a:pt x="359" y="543"/>
                </a:lnTo>
                <a:lnTo>
                  <a:pt x="348" y="543"/>
                </a:lnTo>
                <a:lnTo>
                  <a:pt x="341" y="543"/>
                </a:lnTo>
                <a:lnTo>
                  <a:pt x="337" y="539"/>
                </a:lnTo>
                <a:lnTo>
                  <a:pt x="337" y="534"/>
                </a:lnTo>
                <a:lnTo>
                  <a:pt x="342" y="524"/>
                </a:lnTo>
                <a:lnTo>
                  <a:pt x="344" y="515"/>
                </a:lnTo>
                <a:lnTo>
                  <a:pt x="341" y="509"/>
                </a:lnTo>
                <a:lnTo>
                  <a:pt x="332" y="505"/>
                </a:lnTo>
                <a:lnTo>
                  <a:pt x="322" y="504"/>
                </a:lnTo>
                <a:lnTo>
                  <a:pt x="317" y="502"/>
                </a:lnTo>
                <a:lnTo>
                  <a:pt x="310" y="496"/>
                </a:lnTo>
                <a:lnTo>
                  <a:pt x="300" y="490"/>
                </a:lnTo>
                <a:lnTo>
                  <a:pt x="291" y="483"/>
                </a:lnTo>
                <a:lnTo>
                  <a:pt x="280" y="477"/>
                </a:lnTo>
                <a:lnTo>
                  <a:pt x="269" y="474"/>
                </a:lnTo>
                <a:lnTo>
                  <a:pt x="258" y="474"/>
                </a:lnTo>
                <a:lnTo>
                  <a:pt x="249" y="479"/>
                </a:lnTo>
              </a:path>
            </a:pathLst>
          </a:custGeom>
          <a:solidFill>
            <a:srgbClr val="94C83D"/>
          </a:solidFill>
          <a:ln w="6350">
            <a:solidFill>
              <a:schemeClr val="bg1"/>
            </a:solidFill>
            <a:round/>
            <a:headEnd/>
            <a:tailEnd/>
          </a:ln>
        </p:spPr>
        <p:txBody>
          <a:bodyPr lIns="86493" tIns="43247" rIns="86493" bIns="43247"/>
          <a:lstStyle/>
          <a:p>
            <a:pPr eaLnBrk="0" hangingPunct="0">
              <a:defRPr/>
            </a:pPr>
            <a:endParaRPr lang="en-US" dirty="0">
              <a:latin typeface="Times"/>
            </a:endParaRPr>
          </a:p>
        </p:txBody>
      </p:sp>
      <p:sp>
        <p:nvSpPr>
          <p:cNvPr id="250" name="Star: 5 Points 249">
            <a:extLst>
              <a:ext uri="{FF2B5EF4-FFF2-40B4-BE49-F238E27FC236}">
                <a16:creationId xmlns:a16="http://schemas.microsoft.com/office/drawing/2014/main" id="{7E06B583-87B1-1309-F0A1-E13C2A719B4F}"/>
              </a:ext>
            </a:extLst>
          </p:cNvPr>
          <p:cNvSpPr/>
          <p:nvPr/>
        </p:nvSpPr>
        <p:spPr>
          <a:xfrm>
            <a:off x="8856076" y="4109915"/>
            <a:ext cx="121325" cy="121325"/>
          </a:xfrm>
          <a:prstGeom prst="star5">
            <a:avLst/>
          </a:prstGeom>
          <a:solidFill>
            <a:srgbClr val="94C8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65EA700C-AF74-3852-0607-2FA04ED4842E}"/>
              </a:ext>
            </a:extLst>
          </p:cNvPr>
          <p:cNvSpPr txBox="1"/>
          <p:nvPr/>
        </p:nvSpPr>
        <p:spPr>
          <a:xfrm>
            <a:off x="723133" y="6664733"/>
            <a:ext cx="9534128" cy="153888"/>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0"/>
              </a:spcAft>
              <a:buClrTx/>
              <a:buSzTx/>
              <a:tabLst/>
              <a:defRPr/>
            </a:pPr>
            <a:r>
              <a:rPr lang="en-US" sz="1000" b="0" i="0" u="none" strike="noStrike" kern="1200" baseline="0" dirty="0">
                <a:latin typeface="+mn-lt"/>
                <a:ea typeface="+mn-ea"/>
                <a:cs typeface="+mn-cs"/>
              </a:rPr>
              <a:t>Calculate the cost of long-term care. LTCnews.com. 2024. </a:t>
            </a:r>
            <a:r>
              <a:rPr lang="en-US" sz="1000" b="0" i="0" u="none" strike="noStrike" kern="1200" baseline="0" dirty="0">
                <a:latin typeface="+mn-lt"/>
                <a:ea typeface="+mn-ea"/>
                <a:cs typeface="+mn-cs"/>
                <a:hlinkClick r:id="rId3"/>
              </a:rPr>
              <a:t>https://www.ltcnews.com/resources/states/</a:t>
            </a:r>
            <a:endParaRPr lang="en-US" sz="1000" b="0" i="0" u="none" strike="noStrike" kern="1200" baseline="0" dirty="0">
              <a:latin typeface="+mn-lt"/>
              <a:ea typeface="+mn-ea"/>
              <a:cs typeface="+mn-cs"/>
            </a:endParaRPr>
          </a:p>
        </p:txBody>
      </p:sp>
      <p:grpSp>
        <p:nvGrpSpPr>
          <p:cNvPr id="257" name="Group 256">
            <a:extLst>
              <a:ext uri="{FF2B5EF4-FFF2-40B4-BE49-F238E27FC236}">
                <a16:creationId xmlns:a16="http://schemas.microsoft.com/office/drawing/2014/main" id="{CAFA1962-1672-25EB-E322-7F45BFDE8D3E}"/>
              </a:ext>
            </a:extLst>
          </p:cNvPr>
          <p:cNvGrpSpPr/>
          <p:nvPr/>
        </p:nvGrpSpPr>
        <p:grpSpPr>
          <a:xfrm>
            <a:off x="6090783" y="193430"/>
            <a:ext cx="2171197" cy="2171197"/>
            <a:chOff x="7109633" y="385582"/>
            <a:chExt cx="2171197" cy="2171197"/>
          </a:xfrm>
        </p:grpSpPr>
        <p:sp>
          <p:nvSpPr>
            <p:cNvPr id="256" name="Oval 255">
              <a:extLst>
                <a:ext uri="{FF2B5EF4-FFF2-40B4-BE49-F238E27FC236}">
                  <a16:creationId xmlns:a16="http://schemas.microsoft.com/office/drawing/2014/main" id="{6355E4AB-A8F7-8B02-0441-E97F9AE4260E}"/>
                </a:ext>
              </a:extLst>
            </p:cNvPr>
            <p:cNvSpPr/>
            <p:nvPr/>
          </p:nvSpPr>
          <p:spPr>
            <a:xfrm>
              <a:off x="7109633" y="385582"/>
              <a:ext cx="2171197" cy="217119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ontent Placeholder 4">
              <a:extLst>
                <a:ext uri="{FF2B5EF4-FFF2-40B4-BE49-F238E27FC236}">
                  <a16:creationId xmlns:a16="http://schemas.microsoft.com/office/drawing/2014/main" id="{430E11BA-9FCF-D60F-B8C2-4F2B2FAAA543}"/>
                </a:ext>
              </a:extLst>
            </p:cNvPr>
            <p:cNvSpPr txBox="1">
              <a:spLocks/>
            </p:cNvSpPr>
            <p:nvPr/>
          </p:nvSpPr>
          <p:spPr>
            <a:xfrm>
              <a:off x="7237842" y="629665"/>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MN</a:t>
              </a:r>
            </a:p>
            <a:p>
              <a:pPr marL="0" indent="0" algn="ctr">
                <a:lnSpc>
                  <a:spcPts val="1700"/>
                </a:lnSpc>
                <a:spcBef>
                  <a:spcPts val="600"/>
                </a:spcBef>
                <a:buNone/>
              </a:pPr>
              <a:r>
                <a:rPr lang="en-US" sz="1600" b="1" dirty="0">
                  <a:solidFill>
                    <a:schemeClr val="bg1"/>
                  </a:solidFill>
                </a:rPr>
                <a:t>Home health aide: $66,525</a:t>
              </a:r>
            </a:p>
            <a:p>
              <a:pPr marL="0" indent="0" algn="ctr">
                <a:lnSpc>
                  <a:spcPts val="1700"/>
                </a:lnSpc>
                <a:spcBef>
                  <a:spcPts val="600"/>
                </a:spcBef>
                <a:buNone/>
              </a:pPr>
              <a:r>
                <a:rPr lang="en-US" sz="1600" b="1" dirty="0">
                  <a:solidFill>
                    <a:schemeClr val="bg1"/>
                  </a:solidFill>
                </a:rPr>
                <a:t>Assisted living: $51,433</a:t>
              </a:r>
            </a:p>
            <a:p>
              <a:pPr marL="0" indent="0" algn="ctr">
                <a:lnSpc>
                  <a:spcPts val="1700"/>
                </a:lnSpc>
                <a:spcBef>
                  <a:spcPts val="600"/>
                </a:spcBef>
                <a:buNone/>
              </a:pPr>
              <a:r>
                <a:rPr lang="en-US" sz="1600" b="1" dirty="0">
                  <a:solidFill>
                    <a:schemeClr val="bg1"/>
                  </a:solidFill>
                </a:rPr>
                <a:t>Nursing home: $137,120</a:t>
              </a:r>
            </a:p>
          </p:txBody>
        </p:sp>
      </p:grpSp>
      <p:grpSp>
        <p:nvGrpSpPr>
          <p:cNvPr id="258" name="Group 257">
            <a:extLst>
              <a:ext uri="{FF2B5EF4-FFF2-40B4-BE49-F238E27FC236}">
                <a16:creationId xmlns:a16="http://schemas.microsoft.com/office/drawing/2014/main" id="{CFFB9CBB-680B-BCF4-FB68-48AFCF2E36E8}"/>
              </a:ext>
            </a:extLst>
          </p:cNvPr>
          <p:cNvGrpSpPr/>
          <p:nvPr/>
        </p:nvGrpSpPr>
        <p:grpSpPr>
          <a:xfrm>
            <a:off x="9602612" y="4157138"/>
            <a:ext cx="2171197" cy="2171197"/>
            <a:chOff x="7109633" y="385582"/>
            <a:chExt cx="2171197" cy="2171197"/>
          </a:xfrm>
        </p:grpSpPr>
        <p:sp>
          <p:nvSpPr>
            <p:cNvPr id="259" name="Oval 258">
              <a:extLst>
                <a:ext uri="{FF2B5EF4-FFF2-40B4-BE49-F238E27FC236}">
                  <a16:creationId xmlns:a16="http://schemas.microsoft.com/office/drawing/2014/main" id="{8F64EBF8-7F88-F727-C500-1A86A055D81C}"/>
                </a:ext>
              </a:extLst>
            </p:cNvPr>
            <p:cNvSpPr/>
            <p:nvPr/>
          </p:nvSpPr>
          <p:spPr>
            <a:xfrm>
              <a:off x="7109633" y="385582"/>
              <a:ext cx="2171197" cy="2171197"/>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ontent Placeholder 4">
              <a:extLst>
                <a:ext uri="{FF2B5EF4-FFF2-40B4-BE49-F238E27FC236}">
                  <a16:creationId xmlns:a16="http://schemas.microsoft.com/office/drawing/2014/main" id="{12885293-3943-F678-9B65-77E6CC86B79C}"/>
                </a:ext>
              </a:extLst>
            </p:cNvPr>
            <p:cNvSpPr txBox="1">
              <a:spLocks/>
            </p:cNvSpPr>
            <p:nvPr/>
          </p:nvSpPr>
          <p:spPr>
            <a:xfrm>
              <a:off x="7237842" y="641043"/>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VA</a:t>
              </a:r>
            </a:p>
            <a:p>
              <a:pPr marL="0" indent="0" algn="ctr">
                <a:lnSpc>
                  <a:spcPts val="1700"/>
                </a:lnSpc>
                <a:spcBef>
                  <a:spcPts val="600"/>
                </a:spcBef>
                <a:buNone/>
              </a:pPr>
              <a:r>
                <a:rPr lang="en-US" sz="1600" b="1" dirty="0">
                  <a:solidFill>
                    <a:schemeClr val="bg1"/>
                  </a:solidFill>
                </a:rPr>
                <a:t>Home health aide: $56,286</a:t>
              </a:r>
            </a:p>
            <a:p>
              <a:pPr marL="0" indent="0" algn="ctr">
                <a:lnSpc>
                  <a:spcPts val="1700"/>
                </a:lnSpc>
                <a:spcBef>
                  <a:spcPts val="600"/>
                </a:spcBef>
                <a:buNone/>
              </a:pPr>
              <a:r>
                <a:rPr lang="en-US" sz="1600" b="1" dirty="0">
                  <a:solidFill>
                    <a:schemeClr val="bg1"/>
                  </a:solidFill>
                </a:rPr>
                <a:t>Assisted living: $61,223</a:t>
              </a:r>
            </a:p>
            <a:p>
              <a:pPr marL="0" indent="0" algn="ctr">
                <a:lnSpc>
                  <a:spcPts val="1700"/>
                </a:lnSpc>
                <a:spcBef>
                  <a:spcPts val="600"/>
                </a:spcBef>
                <a:buNone/>
              </a:pPr>
              <a:r>
                <a:rPr lang="en-US" sz="1600" b="1" dirty="0">
                  <a:solidFill>
                    <a:schemeClr val="bg1"/>
                  </a:solidFill>
                </a:rPr>
                <a:t>Nursing home: $113,951</a:t>
              </a:r>
            </a:p>
          </p:txBody>
        </p:sp>
      </p:grpSp>
      <p:grpSp>
        <p:nvGrpSpPr>
          <p:cNvPr id="261" name="Group 260">
            <a:extLst>
              <a:ext uri="{FF2B5EF4-FFF2-40B4-BE49-F238E27FC236}">
                <a16:creationId xmlns:a16="http://schemas.microsoft.com/office/drawing/2014/main" id="{7FF16CB6-1942-7F0B-5328-B2317A441416}"/>
              </a:ext>
            </a:extLst>
          </p:cNvPr>
          <p:cNvGrpSpPr/>
          <p:nvPr/>
        </p:nvGrpSpPr>
        <p:grpSpPr>
          <a:xfrm>
            <a:off x="119911" y="2504733"/>
            <a:ext cx="2171197" cy="2171197"/>
            <a:chOff x="7109633" y="385582"/>
            <a:chExt cx="2171197" cy="2171197"/>
          </a:xfrm>
        </p:grpSpPr>
        <p:sp>
          <p:nvSpPr>
            <p:cNvPr id="262" name="Oval 261">
              <a:extLst>
                <a:ext uri="{FF2B5EF4-FFF2-40B4-BE49-F238E27FC236}">
                  <a16:creationId xmlns:a16="http://schemas.microsoft.com/office/drawing/2014/main" id="{30A08001-D1FD-7EF5-AD78-842BB2AE3F10}"/>
                </a:ext>
              </a:extLst>
            </p:cNvPr>
            <p:cNvSpPr/>
            <p:nvPr/>
          </p:nvSpPr>
          <p:spPr>
            <a:xfrm>
              <a:off x="7109633" y="385582"/>
              <a:ext cx="2171197" cy="2171197"/>
            </a:xfrm>
            <a:prstGeom prst="ellipse">
              <a:avLst/>
            </a:prstGeom>
            <a:solidFill>
              <a:srgbClr val="006D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ontent Placeholder 4">
              <a:extLst>
                <a:ext uri="{FF2B5EF4-FFF2-40B4-BE49-F238E27FC236}">
                  <a16:creationId xmlns:a16="http://schemas.microsoft.com/office/drawing/2014/main" id="{A4D20C14-C915-87B6-E339-68B6FDB624F1}"/>
                </a:ext>
              </a:extLst>
            </p:cNvPr>
            <p:cNvSpPr txBox="1">
              <a:spLocks/>
            </p:cNvSpPr>
            <p:nvPr/>
          </p:nvSpPr>
          <p:spPr>
            <a:xfrm>
              <a:off x="7215931" y="640669"/>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CA</a:t>
              </a:r>
            </a:p>
            <a:p>
              <a:pPr marL="0" indent="0" algn="ctr">
                <a:lnSpc>
                  <a:spcPts val="1700"/>
                </a:lnSpc>
                <a:spcBef>
                  <a:spcPts val="600"/>
                </a:spcBef>
                <a:buNone/>
              </a:pPr>
              <a:r>
                <a:rPr lang="en-US" sz="1600" b="1" dirty="0">
                  <a:solidFill>
                    <a:schemeClr val="bg1"/>
                  </a:solidFill>
                </a:rPr>
                <a:t>Home health aide: $68,278</a:t>
              </a:r>
            </a:p>
            <a:p>
              <a:pPr marL="0" indent="0" algn="ctr">
                <a:lnSpc>
                  <a:spcPts val="1700"/>
                </a:lnSpc>
                <a:spcBef>
                  <a:spcPts val="600"/>
                </a:spcBef>
                <a:buNone/>
              </a:pPr>
              <a:r>
                <a:rPr lang="en-US" sz="1600" b="1" dirty="0">
                  <a:solidFill>
                    <a:schemeClr val="bg1"/>
                  </a:solidFill>
                </a:rPr>
                <a:t>Assisted living: </a:t>
              </a:r>
              <a:br>
                <a:rPr lang="en-US" sz="1600" b="1" dirty="0">
                  <a:solidFill>
                    <a:schemeClr val="bg1"/>
                  </a:solidFill>
                </a:rPr>
              </a:br>
              <a:r>
                <a:rPr lang="en-US" sz="1600" b="1" dirty="0">
                  <a:solidFill>
                    <a:schemeClr val="bg1"/>
                  </a:solidFill>
                </a:rPr>
                <a:t>$59,849</a:t>
              </a:r>
            </a:p>
            <a:p>
              <a:pPr marL="0" indent="0" algn="ctr">
                <a:lnSpc>
                  <a:spcPts val="1700"/>
                </a:lnSpc>
                <a:spcBef>
                  <a:spcPts val="600"/>
                </a:spcBef>
                <a:buNone/>
              </a:pPr>
              <a:r>
                <a:rPr lang="en-US" sz="1600" b="1" dirty="0">
                  <a:solidFill>
                    <a:schemeClr val="bg1"/>
                  </a:solidFill>
                </a:rPr>
                <a:t>Nursing home: </a:t>
              </a:r>
              <a:br>
                <a:rPr lang="en-US" sz="1600" b="1" dirty="0">
                  <a:solidFill>
                    <a:schemeClr val="bg1"/>
                  </a:solidFill>
                </a:rPr>
              </a:br>
              <a:r>
                <a:rPr lang="en-US" sz="1600" b="1" dirty="0">
                  <a:solidFill>
                    <a:schemeClr val="bg1"/>
                  </a:solidFill>
                </a:rPr>
                <a:t>$142,534</a:t>
              </a:r>
            </a:p>
          </p:txBody>
        </p:sp>
      </p:grpSp>
      <p:grpSp>
        <p:nvGrpSpPr>
          <p:cNvPr id="264" name="Group 263">
            <a:extLst>
              <a:ext uri="{FF2B5EF4-FFF2-40B4-BE49-F238E27FC236}">
                <a16:creationId xmlns:a16="http://schemas.microsoft.com/office/drawing/2014/main" id="{CE6AF00A-1A1D-A0ED-A5FE-D33DA6C816C8}"/>
              </a:ext>
            </a:extLst>
          </p:cNvPr>
          <p:cNvGrpSpPr/>
          <p:nvPr/>
        </p:nvGrpSpPr>
        <p:grpSpPr>
          <a:xfrm>
            <a:off x="9795214" y="1060208"/>
            <a:ext cx="2171197" cy="2171197"/>
            <a:chOff x="7109633" y="385582"/>
            <a:chExt cx="2171197" cy="2171197"/>
          </a:xfrm>
        </p:grpSpPr>
        <p:sp>
          <p:nvSpPr>
            <p:cNvPr id="265" name="Oval 264">
              <a:extLst>
                <a:ext uri="{FF2B5EF4-FFF2-40B4-BE49-F238E27FC236}">
                  <a16:creationId xmlns:a16="http://schemas.microsoft.com/office/drawing/2014/main" id="{AC814DF2-9ED8-3160-A9C7-BB47C35AF12F}"/>
                </a:ext>
              </a:extLst>
            </p:cNvPr>
            <p:cNvSpPr/>
            <p:nvPr/>
          </p:nvSpPr>
          <p:spPr>
            <a:xfrm>
              <a:off x="7109633" y="385582"/>
              <a:ext cx="2171197" cy="2171197"/>
            </a:xfrm>
            <a:prstGeom prst="ellipse">
              <a:avLst/>
            </a:prstGeom>
            <a:solidFill>
              <a:srgbClr val="94C8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ontent Placeholder 4">
              <a:extLst>
                <a:ext uri="{FF2B5EF4-FFF2-40B4-BE49-F238E27FC236}">
                  <a16:creationId xmlns:a16="http://schemas.microsoft.com/office/drawing/2014/main" id="{47CC5F25-1DD4-F52A-BD51-44AB00B3C02C}"/>
                </a:ext>
              </a:extLst>
            </p:cNvPr>
            <p:cNvSpPr txBox="1">
              <a:spLocks/>
            </p:cNvSpPr>
            <p:nvPr/>
          </p:nvSpPr>
          <p:spPr>
            <a:xfrm>
              <a:off x="7237842" y="627630"/>
              <a:ext cx="1914777" cy="1457564"/>
            </a:xfrm>
            <a:prstGeom prst="rect">
              <a:avLst/>
            </a:prstGeom>
          </p:spPr>
          <p:txBody>
            <a:bodyPr vert="horz" lIns="0" tIns="0" rIns="0" bIns="0" rtlCol="0" anchor="t" anchorCtr="0">
              <a:noAutofit/>
            </a:bodyPr>
            <a:lstStyle>
              <a:lvl1pPr marL="176213" indent="-176213" algn="l" defTabSz="914400" rtl="0" eaLnBrk="1" latinLnBrk="0" hangingPunct="1">
                <a:lnSpc>
                  <a:spcPts val="2600"/>
                </a:lnSpc>
                <a:spcBef>
                  <a:spcPts val="1000"/>
                </a:spcBef>
                <a:buFont typeface="Arial" charset="0"/>
                <a:buChar char="•"/>
                <a:tabLst/>
                <a:defRPr sz="2400" b="0" i="0" kern="120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65138" indent="-231775" algn="l" defTabSz="914400" rtl="0" eaLnBrk="1" latinLnBrk="0" hangingPunct="1">
                <a:lnSpc>
                  <a:spcPts val="2600"/>
                </a:lnSpc>
                <a:spcBef>
                  <a:spcPts val="500"/>
                </a:spcBef>
                <a:buFont typeface="Courier New" panose="02070309020205020404" pitchFamily="49" charset="0"/>
                <a:buChar char="-"/>
                <a:defRPr sz="2400" b="1" i="0" kern="1200">
                  <a:solidFill>
                    <a:schemeClr val="accent2"/>
                  </a:solidFill>
                  <a:latin typeface="HurmeGeometricSans3 SemiBold" charset="0"/>
                  <a:ea typeface="HurmeGeometricSans3 SemiBold" charset="0"/>
                  <a:cs typeface="HurmeGeometricSans3 SemiBold" charset="0"/>
                </a:defRPr>
              </a:lvl2pPr>
              <a:lvl3pPr marL="681038" indent="-2159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3pPr>
              <a:lvl4pPr marL="16002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4pPr>
              <a:lvl5pPr marL="2057400" indent="-228600" algn="l" defTabSz="914400" rtl="0" eaLnBrk="1" latinLnBrk="0" hangingPunct="1">
                <a:lnSpc>
                  <a:spcPts val="2600"/>
                </a:lnSpc>
                <a:spcBef>
                  <a:spcPts val="500"/>
                </a:spcBef>
                <a:buFont typeface="Arial" panose="020B0604020202020204" pitchFamily="34" charset="0"/>
                <a:buChar char="•"/>
                <a:defRPr sz="2400" b="1" i="0" kern="1200">
                  <a:solidFill>
                    <a:schemeClr val="accent2"/>
                  </a:solidFill>
                  <a:latin typeface="HurmeGeometricSans3 SemiBold" charset="0"/>
                  <a:ea typeface="HurmeGeometricSans3 SemiBold" charset="0"/>
                  <a:cs typeface="HurmeGeometricSans3 SemiBol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700"/>
                </a:lnSpc>
                <a:spcBef>
                  <a:spcPts val="600"/>
                </a:spcBef>
                <a:buNone/>
              </a:pPr>
              <a:r>
                <a:rPr lang="en-US" sz="1600" b="1" dirty="0">
                  <a:solidFill>
                    <a:schemeClr val="bg1"/>
                  </a:solidFill>
                </a:rPr>
                <a:t>U.S.</a:t>
              </a:r>
            </a:p>
            <a:p>
              <a:pPr marL="0" indent="0" algn="ctr">
                <a:lnSpc>
                  <a:spcPts val="1700"/>
                </a:lnSpc>
                <a:spcBef>
                  <a:spcPts val="600"/>
                </a:spcBef>
                <a:buNone/>
              </a:pPr>
              <a:r>
                <a:rPr lang="en-US" sz="1600" b="1" dirty="0">
                  <a:solidFill>
                    <a:schemeClr val="bg1"/>
                  </a:solidFill>
                </a:rPr>
                <a:t>Home health aide: $58,629</a:t>
              </a:r>
            </a:p>
            <a:p>
              <a:pPr marL="0" indent="0" algn="ctr">
                <a:lnSpc>
                  <a:spcPts val="1700"/>
                </a:lnSpc>
                <a:spcBef>
                  <a:spcPts val="600"/>
                </a:spcBef>
                <a:buNone/>
              </a:pPr>
              <a:r>
                <a:rPr lang="en-US" sz="1600" b="1" dirty="0">
                  <a:solidFill>
                    <a:schemeClr val="bg1"/>
                  </a:solidFill>
                </a:rPr>
                <a:t>Assisted living: $52,082</a:t>
              </a:r>
            </a:p>
            <a:p>
              <a:pPr marL="0" indent="0" algn="ctr">
                <a:lnSpc>
                  <a:spcPts val="1700"/>
                </a:lnSpc>
                <a:spcBef>
                  <a:spcPts val="600"/>
                </a:spcBef>
                <a:buNone/>
              </a:pPr>
              <a:r>
                <a:rPr lang="en-US" sz="1600" b="1" dirty="0">
                  <a:solidFill>
                    <a:schemeClr val="bg1"/>
                  </a:solidFill>
                </a:rPr>
                <a:t>Nursing home: $111,121</a:t>
              </a:r>
            </a:p>
          </p:txBody>
        </p:sp>
      </p:grpSp>
    </p:spTree>
    <p:extLst>
      <p:ext uri="{BB962C8B-B14F-4D97-AF65-F5344CB8AC3E}">
        <p14:creationId xmlns:p14="http://schemas.microsoft.com/office/powerpoint/2010/main" val="377055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711405B9-E2B7-5145-9EE8-D862957F385C}"/>
              </a:ext>
            </a:extLst>
          </p:cNvPr>
          <p:cNvSpPr/>
          <p:nvPr/>
        </p:nvSpPr>
        <p:spPr>
          <a:xfrm>
            <a:off x="3515645" y="2434998"/>
            <a:ext cx="2512511" cy="25125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0B2474C-037D-F843-B9B2-466B4FFDF43A}"/>
              </a:ext>
            </a:extLst>
          </p:cNvPr>
          <p:cNvSpPr/>
          <p:nvPr/>
        </p:nvSpPr>
        <p:spPr>
          <a:xfrm>
            <a:off x="6146634" y="2438400"/>
            <a:ext cx="2512511" cy="2512511"/>
          </a:xfrm>
          <a:prstGeom prst="ellipse">
            <a:avLst/>
          </a:prstGeom>
          <a:solidFill>
            <a:srgbClr val="0C7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CEB7C3-F6F6-5F49-9A26-B068616129A6}"/>
              </a:ext>
            </a:extLst>
          </p:cNvPr>
          <p:cNvSpPr/>
          <p:nvPr/>
        </p:nvSpPr>
        <p:spPr>
          <a:xfrm>
            <a:off x="8788400" y="2434998"/>
            <a:ext cx="2512511" cy="25125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D24285F-4F6E-B549-A252-190B86A22452}"/>
              </a:ext>
            </a:extLst>
          </p:cNvPr>
          <p:cNvSpPr/>
          <p:nvPr/>
        </p:nvSpPr>
        <p:spPr>
          <a:xfrm>
            <a:off x="876300" y="2438400"/>
            <a:ext cx="2512511" cy="251251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4 ways to pay for care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131" y="2910693"/>
            <a:ext cx="878470" cy="9356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9820" y="2926790"/>
            <a:ext cx="907337" cy="87772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3249" y="2975468"/>
            <a:ext cx="1009427" cy="907063"/>
          </a:xfrm>
          <a:prstGeom prst="rect">
            <a:avLst/>
          </a:prstGeom>
        </p:spPr>
      </p:pic>
      <p:sp>
        <p:nvSpPr>
          <p:cNvPr id="17" name="Rectangle 16"/>
          <p:cNvSpPr/>
          <p:nvPr/>
        </p:nvSpPr>
        <p:spPr>
          <a:xfrm>
            <a:off x="1065999" y="3988981"/>
            <a:ext cx="2407622" cy="89322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p:cNvSpPr txBox="1"/>
          <p:nvPr/>
        </p:nvSpPr>
        <p:spPr>
          <a:xfrm>
            <a:off x="876300" y="3791739"/>
            <a:ext cx="2512511"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Self-fund</a:t>
            </a:r>
            <a:endParaRPr lang="en-US" sz="1600" b="1" kern="1200" dirty="0">
              <a:solidFill>
                <a:schemeClr val="bg1"/>
              </a:solidFill>
            </a:endParaRPr>
          </a:p>
        </p:txBody>
      </p:sp>
      <p:sp>
        <p:nvSpPr>
          <p:cNvPr id="19" name="TextBox 18"/>
          <p:cNvSpPr txBox="1"/>
          <p:nvPr/>
        </p:nvSpPr>
        <p:spPr>
          <a:xfrm>
            <a:off x="3503112" y="3791739"/>
            <a:ext cx="2512510"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Family</a:t>
            </a:r>
            <a:endParaRPr lang="en-US" sz="1600" b="1" kern="1200" dirty="0">
              <a:solidFill>
                <a:schemeClr val="bg1"/>
              </a:solidFill>
            </a:endParaRPr>
          </a:p>
        </p:txBody>
      </p:sp>
      <p:sp>
        <p:nvSpPr>
          <p:cNvPr id="20" name="TextBox 19"/>
          <p:cNvSpPr txBox="1"/>
          <p:nvPr/>
        </p:nvSpPr>
        <p:spPr>
          <a:xfrm>
            <a:off x="6176380" y="3791739"/>
            <a:ext cx="2463964" cy="12540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Government</a:t>
            </a:r>
            <a:endParaRPr lang="en-US" sz="1600" b="1" kern="1200" dirty="0">
              <a:solidFill>
                <a:schemeClr val="bg1"/>
              </a:solidFill>
            </a:endParaRPr>
          </a:p>
        </p:txBody>
      </p:sp>
      <p:sp>
        <p:nvSpPr>
          <p:cNvPr id="21" name="TextBox 20"/>
          <p:cNvSpPr txBox="1"/>
          <p:nvPr/>
        </p:nvSpPr>
        <p:spPr>
          <a:xfrm>
            <a:off x="8788400" y="3791739"/>
            <a:ext cx="2491288" cy="1254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244600">
              <a:lnSpc>
                <a:spcPts val="4800"/>
              </a:lnSpc>
              <a:spcBef>
                <a:spcPct val="0"/>
              </a:spcBef>
              <a:spcAft>
                <a:spcPct val="35000"/>
              </a:spcAft>
            </a:pPr>
            <a:r>
              <a:rPr lang="en-US" sz="2400" b="1" kern="1200" dirty="0">
                <a:solidFill>
                  <a:schemeClr val="bg1"/>
                </a:solidFill>
              </a:rPr>
              <a:t>Insurance</a:t>
            </a:r>
            <a:endParaRPr lang="en-US" sz="1600" b="1" kern="1200" dirty="0">
              <a:solidFill>
                <a:schemeClr val="bg1"/>
              </a:solidFill>
            </a:endParaRPr>
          </a:p>
        </p:txBody>
      </p:sp>
      <p:pic>
        <p:nvPicPr>
          <p:cNvPr id="22" name="Graphic 21">
            <a:extLst>
              <a:ext uri="{FF2B5EF4-FFF2-40B4-BE49-F238E27FC236}">
                <a16:creationId xmlns:a16="http://schemas.microsoft.com/office/drawing/2014/main" id="{C70BDCA2-D078-7041-B02A-CD7B9878B49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8205" y="2851300"/>
            <a:ext cx="1028700" cy="1028700"/>
          </a:xfrm>
          <a:prstGeom prst="rect">
            <a:avLst/>
          </a:prstGeom>
        </p:spPr>
      </p:pic>
    </p:spTree>
    <p:extLst>
      <p:ext uri="{BB962C8B-B14F-4D97-AF65-F5344CB8AC3E}">
        <p14:creationId xmlns:p14="http://schemas.microsoft.com/office/powerpoint/2010/main" val="102769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id="{193C3879-2B21-F712-BE7B-492851400830}"/>
              </a:ext>
            </a:extLst>
          </p:cNvPr>
          <p:cNvSpPr>
            <a:spLocks noGrp="1"/>
          </p:cNvSpPr>
          <p:nvPr>
            <p:ph type="title"/>
          </p:nvPr>
        </p:nvSpPr>
        <p:spPr/>
        <p:txBody>
          <a:bodyPr/>
          <a:lstStyle/>
          <a:p>
            <a:r>
              <a:rPr lang="en-US" dirty="0"/>
              <a:t>Types of LTC insurance</a:t>
            </a:r>
          </a:p>
        </p:txBody>
      </p:sp>
      <p:sp>
        <p:nvSpPr>
          <p:cNvPr id="42" name="Content Placeholder 41">
            <a:extLst>
              <a:ext uri="{FF2B5EF4-FFF2-40B4-BE49-F238E27FC236}">
                <a16:creationId xmlns:a16="http://schemas.microsoft.com/office/drawing/2014/main" id="{10F4BB62-8648-20E2-3FB5-A26C86BEAD23}"/>
              </a:ext>
            </a:extLst>
          </p:cNvPr>
          <p:cNvSpPr>
            <a:spLocks noGrp="1"/>
          </p:cNvSpPr>
          <p:nvPr>
            <p:ph idx="52"/>
          </p:nvPr>
        </p:nvSpPr>
        <p:spPr/>
        <p:txBody>
          <a:bodyPr>
            <a:normAutofit/>
          </a:bodyPr>
          <a:lstStyle/>
          <a:p>
            <a:pPr lvl="0">
              <a:spcBef>
                <a:spcPts val="600"/>
              </a:spcBef>
            </a:pPr>
            <a:r>
              <a:rPr lang="en-US" sz="1800" dirty="0"/>
              <a:t>Budget-friendly</a:t>
            </a:r>
          </a:p>
          <a:p>
            <a:pPr lvl="0">
              <a:spcBef>
                <a:spcPts val="600"/>
              </a:spcBef>
            </a:pPr>
            <a:r>
              <a:rPr lang="en-US" sz="1800" dirty="0"/>
              <a:t>Guaranteed renewable</a:t>
            </a:r>
          </a:p>
        </p:txBody>
      </p:sp>
      <p:sp>
        <p:nvSpPr>
          <p:cNvPr id="43" name="Content Placeholder 42">
            <a:extLst>
              <a:ext uri="{FF2B5EF4-FFF2-40B4-BE49-F238E27FC236}">
                <a16:creationId xmlns:a16="http://schemas.microsoft.com/office/drawing/2014/main" id="{A421989F-6789-A20D-FC75-DE059568EB4C}"/>
              </a:ext>
            </a:extLst>
          </p:cNvPr>
          <p:cNvSpPr>
            <a:spLocks noGrp="1"/>
          </p:cNvSpPr>
          <p:nvPr>
            <p:ph idx="53"/>
          </p:nvPr>
        </p:nvSpPr>
        <p:spPr>
          <a:xfrm>
            <a:off x="3544318" y="4336990"/>
            <a:ext cx="690903" cy="344438"/>
          </a:xfrm>
        </p:spPr>
        <p:txBody>
          <a:bodyPr>
            <a:normAutofit lnSpcReduction="10000"/>
          </a:bodyPr>
          <a:lstStyle/>
          <a:p>
            <a:pPr lvl="0"/>
            <a:r>
              <a:rPr lang="en-US" sz="2000" b="1" dirty="0">
                <a:solidFill>
                  <a:srgbClr val="5CA311"/>
                </a:solidFill>
              </a:rPr>
              <a:t>+</a:t>
            </a:r>
          </a:p>
        </p:txBody>
      </p:sp>
      <p:sp>
        <p:nvSpPr>
          <p:cNvPr id="44" name="Content Placeholder 43">
            <a:extLst>
              <a:ext uri="{FF2B5EF4-FFF2-40B4-BE49-F238E27FC236}">
                <a16:creationId xmlns:a16="http://schemas.microsoft.com/office/drawing/2014/main" id="{841CDFAE-AB0A-1A21-1A31-694D0DC1174F}"/>
              </a:ext>
            </a:extLst>
          </p:cNvPr>
          <p:cNvSpPr>
            <a:spLocks noGrp="1"/>
          </p:cNvSpPr>
          <p:nvPr>
            <p:ph idx="54"/>
          </p:nvPr>
        </p:nvSpPr>
        <p:spPr>
          <a:xfrm>
            <a:off x="6448880" y="4230754"/>
            <a:ext cx="2185193" cy="2355576"/>
          </a:xfrm>
        </p:spPr>
        <p:txBody>
          <a:bodyPr>
            <a:normAutofit/>
          </a:bodyPr>
          <a:lstStyle/>
          <a:p>
            <a:pPr lvl="0">
              <a:spcBef>
                <a:spcPts val="600"/>
              </a:spcBef>
            </a:pPr>
            <a:r>
              <a:rPr lang="en-US" sz="1800" dirty="0"/>
              <a:t>Easier to qualify based on health or height/weight</a:t>
            </a:r>
          </a:p>
          <a:p>
            <a:pPr lvl="0">
              <a:spcBef>
                <a:spcPts val="600"/>
              </a:spcBef>
            </a:pPr>
            <a:r>
              <a:rPr lang="en-US" sz="1800" dirty="0"/>
              <a:t>Reimbursement model</a:t>
            </a:r>
          </a:p>
        </p:txBody>
      </p:sp>
      <p:sp>
        <p:nvSpPr>
          <p:cNvPr id="45" name="Content Placeholder 44">
            <a:extLst>
              <a:ext uri="{FF2B5EF4-FFF2-40B4-BE49-F238E27FC236}">
                <a16:creationId xmlns:a16="http://schemas.microsoft.com/office/drawing/2014/main" id="{81F0C9A4-922D-6C83-555E-A2F12F003D99}"/>
              </a:ext>
            </a:extLst>
          </p:cNvPr>
          <p:cNvSpPr>
            <a:spLocks noGrp="1"/>
          </p:cNvSpPr>
          <p:nvPr>
            <p:ph idx="55"/>
          </p:nvPr>
        </p:nvSpPr>
        <p:spPr>
          <a:xfrm>
            <a:off x="9359130" y="4230754"/>
            <a:ext cx="2360430" cy="2488098"/>
          </a:xfrm>
        </p:spPr>
        <p:txBody>
          <a:bodyPr>
            <a:normAutofit/>
          </a:bodyPr>
          <a:lstStyle/>
          <a:p>
            <a:pPr>
              <a:spcBef>
                <a:spcPts val="600"/>
              </a:spcBef>
            </a:pPr>
            <a:r>
              <a:rPr lang="en-US" sz="1800" dirty="0"/>
              <a:t>Guaranteed premium and cash </a:t>
            </a:r>
          </a:p>
          <a:p>
            <a:pPr>
              <a:spcBef>
                <a:spcPts val="600"/>
              </a:spcBef>
            </a:pPr>
            <a:r>
              <a:rPr lang="en-US" sz="1800" dirty="0"/>
              <a:t>Potential opportunity cost if funding with assets</a:t>
            </a:r>
          </a:p>
        </p:txBody>
      </p:sp>
      <p:sp>
        <p:nvSpPr>
          <p:cNvPr id="2" name="Content Placeholder 41">
            <a:extLst>
              <a:ext uri="{FF2B5EF4-FFF2-40B4-BE49-F238E27FC236}">
                <a16:creationId xmlns:a16="http://schemas.microsoft.com/office/drawing/2014/main" id="{6BF85489-4E1B-59DA-5BE6-4BAB0C1FC608}"/>
              </a:ext>
            </a:extLst>
          </p:cNvPr>
          <p:cNvSpPr txBox="1">
            <a:spLocks/>
          </p:cNvSpPr>
          <p:nvPr/>
        </p:nvSpPr>
        <p:spPr>
          <a:xfrm>
            <a:off x="624666" y="2521009"/>
            <a:ext cx="2185193" cy="1815981"/>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Traditional LTC insurance</a:t>
            </a:r>
          </a:p>
        </p:txBody>
      </p:sp>
      <p:sp>
        <p:nvSpPr>
          <p:cNvPr id="3" name="Content Placeholder 42">
            <a:extLst>
              <a:ext uri="{FF2B5EF4-FFF2-40B4-BE49-F238E27FC236}">
                <a16:creationId xmlns:a16="http://schemas.microsoft.com/office/drawing/2014/main" id="{742C2F98-A89D-D6F2-009F-E668684FA960}"/>
              </a:ext>
            </a:extLst>
          </p:cNvPr>
          <p:cNvSpPr txBox="1">
            <a:spLocks/>
          </p:cNvSpPr>
          <p:nvPr/>
        </p:nvSpPr>
        <p:spPr>
          <a:xfrm>
            <a:off x="3534916"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 with accelerated benefits</a:t>
            </a:r>
            <a:endParaRPr lang="en-US" sz="1800" dirty="0"/>
          </a:p>
        </p:txBody>
      </p:sp>
      <p:sp>
        <p:nvSpPr>
          <p:cNvPr id="4" name="Content Placeholder 43">
            <a:extLst>
              <a:ext uri="{FF2B5EF4-FFF2-40B4-BE49-F238E27FC236}">
                <a16:creationId xmlns:a16="http://schemas.microsoft.com/office/drawing/2014/main" id="{542C8E98-B6E2-FBBE-2C8F-94988A0AF764}"/>
              </a:ext>
            </a:extLst>
          </p:cNvPr>
          <p:cNvSpPr txBox="1">
            <a:spLocks/>
          </p:cNvSpPr>
          <p:nvPr/>
        </p:nvSpPr>
        <p:spPr>
          <a:xfrm>
            <a:off x="6441452" y="2521009"/>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Annuities with LTC riders</a:t>
            </a:r>
            <a:endParaRPr lang="en-US" sz="1800" dirty="0"/>
          </a:p>
        </p:txBody>
      </p:sp>
      <p:sp>
        <p:nvSpPr>
          <p:cNvPr id="5" name="Content Placeholder 44">
            <a:extLst>
              <a:ext uri="{FF2B5EF4-FFF2-40B4-BE49-F238E27FC236}">
                <a16:creationId xmlns:a16="http://schemas.microsoft.com/office/drawing/2014/main" id="{C98CBFC4-2A3E-BEF9-AA69-0721DAB78A2D}"/>
              </a:ext>
            </a:extLst>
          </p:cNvPr>
          <p:cNvSpPr txBox="1">
            <a:spLocks/>
          </p:cNvSpPr>
          <p:nvPr/>
        </p:nvSpPr>
        <p:spPr>
          <a:xfrm>
            <a:off x="9344274" y="2544277"/>
            <a:ext cx="2360430" cy="2488098"/>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Life insurance/LTC hybrid products</a:t>
            </a:r>
          </a:p>
        </p:txBody>
      </p:sp>
      <p:sp>
        <p:nvSpPr>
          <p:cNvPr id="6" name="Content Placeholder 42">
            <a:extLst>
              <a:ext uri="{FF2B5EF4-FFF2-40B4-BE49-F238E27FC236}">
                <a16:creationId xmlns:a16="http://schemas.microsoft.com/office/drawing/2014/main" id="{3689E908-6426-B794-AB01-4893ED9F6D6B}"/>
              </a:ext>
            </a:extLst>
          </p:cNvPr>
          <p:cNvSpPr txBox="1">
            <a:spLocks/>
          </p:cNvSpPr>
          <p:nvPr/>
        </p:nvSpPr>
        <p:spPr>
          <a:xfrm>
            <a:off x="3757265" y="4285548"/>
            <a:ext cx="2185193" cy="2355576"/>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800" dirty="0"/>
              <a:t>Retain liquidity &amp; flexibility</a:t>
            </a:r>
          </a:p>
          <a:p>
            <a:pPr>
              <a:spcBef>
                <a:spcPts val="600"/>
              </a:spcBef>
            </a:pPr>
            <a:r>
              <a:rPr lang="en-US" sz="1800" dirty="0"/>
              <a:t>No inflation protection for LTC benefits</a:t>
            </a:r>
          </a:p>
        </p:txBody>
      </p:sp>
      <p:sp>
        <p:nvSpPr>
          <p:cNvPr id="7" name="Content Placeholder 42">
            <a:extLst>
              <a:ext uri="{FF2B5EF4-FFF2-40B4-BE49-F238E27FC236}">
                <a16:creationId xmlns:a16="http://schemas.microsoft.com/office/drawing/2014/main" id="{B1CDC8CE-C5C4-7010-CE9B-79550663A6C2}"/>
              </a:ext>
            </a:extLst>
          </p:cNvPr>
          <p:cNvSpPr txBox="1">
            <a:spLocks/>
          </p:cNvSpPr>
          <p:nvPr/>
        </p:nvSpPr>
        <p:spPr>
          <a:xfrm>
            <a:off x="3544318" y="4966525"/>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8" name="Content Placeholder 42">
            <a:extLst>
              <a:ext uri="{FF2B5EF4-FFF2-40B4-BE49-F238E27FC236}">
                <a16:creationId xmlns:a16="http://schemas.microsoft.com/office/drawing/2014/main" id="{E37E8D6C-DCE9-398D-BD33-F3D77EC6B02B}"/>
              </a:ext>
            </a:extLst>
          </p:cNvPr>
          <p:cNvSpPr txBox="1">
            <a:spLocks/>
          </p:cNvSpPr>
          <p:nvPr/>
        </p:nvSpPr>
        <p:spPr>
          <a:xfrm>
            <a:off x="420451" y="4262504"/>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9" name="Content Placeholder 42">
            <a:extLst>
              <a:ext uri="{FF2B5EF4-FFF2-40B4-BE49-F238E27FC236}">
                <a16:creationId xmlns:a16="http://schemas.microsoft.com/office/drawing/2014/main" id="{D200A3D6-728C-21EC-410D-E7F345E841FC}"/>
              </a:ext>
            </a:extLst>
          </p:cNvPr>
          <p:cNvSpPr txBox="1">
            <a:spLocks/>
          </p:cNvSpPr>
          <p:nvPr/>
        </p:nvSpPr>
        <p:spPr>
          <a:xfrm>
            <a:off x="420451" y="46619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98D3E"/>
                </a:solidFill>
              </a:rPr>
              <a:t>-</a:t>
            </a:r>
          </a:p>
        </p:txBody>
      </p:sp>
      <p:sp>
        <p:nvSpPr>
          <p:cNvPr id="10" name="Content Placeholder 42">
            <a:extLst>
              <a:ext uri="{FF2B5EF4-FFF2-40B4-BE49-F238E27FC236}">
                <a16:creationId xmlns:a16="http://schemas.microsoft.com/office/drawing/2014/main" id="{DFFB258F-A436-AE69-4694-0357965DADD9}"/>
              </a:ext>
            </a:extLst>
          </p:cNvPr>
          <p:cNvSpPr txBox="1">
            <a:spLocks/>
          </p:cNvSpPr>
          <p:nvPr/>
        </p:nvSpPr>
        <p:spPr>
          <a:xfrm>
            <a:off x="6176394"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1" name="Content Placeholder 42">
            <a:extLst>
              <a:ext uri="{FF2B5EF4-FFF2-40B4-BE49-F238E27FC236}">
                <a16:creationId xmlns:a16="http://schemas.microsoft.com/office/drawing/2014/main" id="{7D5B0511-9CC4-3BB1-0948-BEF947328151}"/>
              </a:ext>
            </a:extLst>
          </p:cNvPr>
          <p:cNvSpPr txBox="1">
            <a:spLocks/>
          </p:cNvSpPr>
          <p:nvPr/>
        </p:nvSpPr>
        <p:spPr>
          <a:xfrm>
            <a:off x="6176394" y="512845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5CA311"/>
                </a:solidFill>
              </a:rPr>
              <a:t>-</a:t>
            </a:r>
          </a:p>
        </p:txBody>
      </p:sp>
      <p:sp>
        <p:nvSpPr>
          <p:cNvPr id="12" name="Content Placeholder 42">
            <a:extLst>
              <a:ext uri="{FF2B5EF4-FFF2-40B4-BE49-F238E27FC236}">
                <a16:creationId xmlns:a16="http://schemas.microsoft.com/office/drawing/2014/main" id="{6A682026-0E8A-BABE-2708-43A4C5BD30D5}"/>
              </a:ext>
            </a:extLst>
          </p:cNvPr>
          <p:cNvSpPr txBox="1">
            <a:spLocks/>
          </p:cNvSpPr>
          <p:nvPr/>
        </p:nvSpPr>
        <p:spPr>
          <a:xfrm>
            <a:off x="9132612" y="433699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
        <p:nvSpPr>
          <p:cNvPr id="13" name="Content Placeholder 42">
            <a:extLst>
              <a:ext uri="{FF2B5EF4-FFF2-40B4-BE49-F238E27FC236}">
                <a16:creationId xmlns:a16="http://schemas.microsoft.com/office/drawing/2014/main" id="{D4B20B9D-AFEB-370B-257D-349880A299DA}"/>
              </a:ext>
            </a:extLst>
          </p:cNvPr>
          <p:cNvSpPr txBox="1">
            <a:spLocks/>
          </p:cNvSpPr>
          <p:nvPr/>
        </p:nvSpPr>
        <p:spPr>
          <a:xfrm>
            <a:off x="9132612" y="4957000"/>
            <a:ext cx="690903" cy="344438"/>
          </a:xfrm>
          <a:prstGeom prst="rect">
            <a:avLst/>
          </a:prstGeom>
        </p:spPr>
        <p:txBody>
          <a:bodyPr>
            <a:normAutofit lnSpcReduction="10000"/>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CEDC27"/>
                </a:solidFill>
              </a:rPr>
              <a:t>-</a:t>
            </a:r>
          </a:p>
        </p:txBody>
      </p:sp>
    </p:spTree>
    <p:extLst>
      <p:ext uri="{BB962C8B-B14F-4D97-AF65-F5344CB8AC3E}">
        <p14:creationId xmlns:p14="http://schemas.microsoft.com/office/powerpoint/2010/main" val="1251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4">
            <a:extLst>
              <a:ext uri="{FF2B5EF4-FFF2-40B4-BE49-F238E27FC236}">
                <a16:creationId xmlns:a16="http://schemas.microsoft.com/office/drawing/2014/main" id="{4327BD70-D858-E96A-823B-841EE1FFCCE9}"/>
              </a:ext>
            </a:extLst>
          </p:cNvPr>
          <p:cNvSpPr txBox="1">
            <a:spLocks/>
          </p:cNvSpPr>
          <p:nvPr/>
        </p:nvSpPr>
        <p:spPr>
          <a:xfrm>
            <a:off x="624663" y="6055238"/>
            <a:ext cx="10919637" cy="377185"/>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“The High Cost of Waiting to Plan for Long-Term Care.” Margie Barrie. Think Advisor. Feb. 2023. https://www.thinkadvisor.com/2023/02/28/the-high-cost-of-waiting-to-plan-for-long-term-care/</a:t>
            </a:r>
            <a:endParaRPr lang="en-US" sz="8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5" name="Content Placeholder 9">
            <a:extLst>
              <a:ext uri="{FF2B5EF4-FFF2-40B4-BE49-F238E27FC236}">
                <a16:creationId xmlns:a16="http://schemas.microsoft.com/office/drawing/2014/main" id="{2312D254-73C4-BC35-9488-F8E31F64D0F9}"/>
              </a:ext>
            </a:extLst>
          </p:cNvPr>
          <p:cNvGraphicFramePr>
            <a:graphicFrameLocks/>
          </p:cNvGraphicFramePr>
          <p:nvPr>
            <p:extLst>
              <p:ext uri="{D42A27DB-BD31-4B8C-83A1-F6EECF244321}">
                <p14:modId xmlns:p14="http://schemas.microsoft.com/office/powerpoint/2010/main" val="3056951157"/>
              </p:ext>
            </p:extLst>
          </p:nvPr>
        </p:nvGraphicFramePr>
        <p:xfrm>
          <a:off x="336185" y="1982093"/>
          <a:ext cx="8214691" cy="407314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1">
            <a:extLst>
              <a:ext uri="{FF2B5EF4-FFF2-40B4-BE49-F238E27FC236}">
                <a16:creationId xmlns:a16="http://schemas.microsoft.com/office/drawing/2014/main" id="{5CC11FA9-405C-981D-59A4-C8932B68DA8D}"/>
              </a:ext>
            </a:extLst>
          </p:cNvPr>
          <p:cNvSpPr>
            <a:spLocks noGrp="1"/>
          </p:cNvSpPr>
          <p:nvPr>
            <p:ph type="title"/>
          </p:nvPr>
        </p:nvSpPr>
        <p:spPr>
          <a:xfrm>
            <a:off x="624663" y="1312169"/>
            <a:ext cx="10919627" cy="669924"/>
          </a:xfrm>
        </p:spPr>
        <p:txBody>
          <a:bodyPr/>
          <a:lstStyle/>
          <a:p>
            <a:r>
              <a:rPr lang="en-US" dirty="0"/>
              <a:t>The potential cost of waiting</a:t>
            </a:r>
          </a:p>
        </p:txBody>
      </p:sp>
      <p:sp>
        <p:nvSpPr>
          <p:cNvPr id="8" name="TextBox 7">
            <a:extLst>
              <a:ext uri="{FF2B5EF4-FFF2-40B4-BE49-F238E27FC236}">
                <a16:creationId xmlns:a16="http://schemas.microsoft.com/office/drawing/2014/main" id="{CDA8C754-76AB-575D-516E-2CB937876036}"/>
              </a:ext>
            </a:extLst>
          </p:cNvPr>
          <p:cNvSpPr txBox="1"/>
          <p:nvPr/>
        </p:nvSpPr>
        <p:spPr>
          <a:xfrm>
            <a:off x="8550876" y="3091934"/>
            <a:ext cx="3304939" cy="2062103"/>
          </a:xfrm>
          <a:prstGeom prst="rect">
            <a:avLst/>
          </a:prstGeom>
          <a:noFill/>
        </p:spPr>
        <p:txBody>
          <a:bodyPr wrap="square">
            <a:spAutoFit/>
          </a:bodyPr>
          <a:lstStyle/>
          <a:p>
            <a:pPr rtl="0">
              <a:defRPr sz="1862" b="0" i="0" u="none" strike="noStrike" kern="1200" spc="0" baseline="0">
                <a:solidFill>
                  <a:srgbClr val="636466">
                    <a:lumMod val="65000"/>
                    <a:lumOff val="35000"/>
                  </a:srgbClr>
                </a:solidFill>
                <a:latin typeface="+mn-lt"/>
                <a:ea typeface="+mn-ea"/>
                <a:cs typeface="+mn-cs"/>
              </a:defRPr>
            </a:pPr>
            <a:r>
              <a:rPr lang="en-US" sz="3200" b="1" dirty="0">
                <a:solidFill>
                  <a:srgbClr val="57585B"/>
                </a:solidFill>
                <a:effectLst/>
              </a:rPr>
              <a:t>Traditional LTC applications declined or deferred</a:t>
            </a:r>
            <a:endParaRPr lang="en-US" sz="3200" dirty="0">
              <a:solidFill>
                <a:srgbClr val="57585B"/>
              </a:solidFill>
              <a:effectLst/>
            </a:endParaRPr>
          </a:p>
        </p:txBody>
      </p:sp>
    </p:spTree>
    <p:extLst>
      <p:ext uri="{BB962C8B-B14F-4D97-AF65-F5344CB8AC3E}">
        <p14:creationId xmlns:p14="http://schemas.microsoft.com/office/powerpoint/2010/main" val="415771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9CF74-3886-43F2-8F20-3D6121C90732}"/>
              </a:ext>
            </a:extLst>
          </p:cNvPr>
          <p:cNvSpPr>
            <a:spLocks noGrp="1"/>
          </p:cNvSpPr>
          <p:nvPr>
            <p:ph type="title"/>
          </p:nvPr>
        </p:nvSpPr>
        <p:spPr>
          <a:xfrm>
            <a:off x="813442" y="1413706"/>
            <a:ext cx="10363200" cy="426710"/>
          </a:xfrm>
        </p:spPr>
        <p:txBody>
          <a:bodyPr/>
          <a:lstStyle/>
          <a:p>
            <a:r>
              <a:rPr lang="en-US" dirty="0"/>
              <a:t>Where LTC protection fits in a retirement portfolio</a:t>
            </a:r>
          </a:p>
        </p:txBody>
      </p:sp>
      <p:sp>
        <p:nvSpPr>
          <p:cNvPr id="3" name="TextBox 2">
            <a:extLst>
              <a:ext uri="{FF2B5EF4-FFF2-40B4-BE49-F238E27FC236}">
                <a16:creationId xmlns:a16="http://schemas.microsoft.com/office/drawing/2014/main" id="{16349EAE-1D53-4B24-BB13-2822C8FA7EC9}"/>
              </a:ext>
            </a:extLst>
          </p:cNvPr>
          <p:cNvSpPr txBox="1"/>
          <p:nvPr/>
        </p:nvSpPr>
        <p:spPr>
          <a:xfrm>
            <a:off x="813442" y="6391544"/>
            <a:ext cx="10043243" cy="246221"/>
          </a:xfrm>
          <a:prstGeom prst="rect">
            <a:avLst/>
          </a:prstGeom>
          <a:noFill/>
        </p:spPr>
        <p:txBody>
          <a:bodyPr wrap="square" rtlCol="0">
            <a:spAutoFit/>
          </a:bodyPr>
          <a:lstStyle/>
          <a:p>
            <a:r>
              <a:rPr lang="en-US" sz="1000" dirty="0"/>
              <a:t>This is a hypothetical example for illustrative purposes only. </a:t>
            </a:r>
          </a:p>
        </p:txBody>
      </p:sp>
      <p:sp>
        <p:nvSpPr>
          <p:cNvPr id="18" name="TextBox 17">
            <a:extLst>
              <a:ext uri="{FF2B5EF4-FFF2-40B4-BE49-F238E27FC236}">
                <a16:creationId xmlns:a16="http://schemas.microsoft.com/office/drawing/2014/main" id="{3CEAAF34-E6F1-4046-B12D-3C1D17A09B06}"/>
              </a:ext>
            </a:extLst>
          </p:cNvPr>
          <p:cNvSpPr txBox="1"/>
          <p:nvPr/>
        </p:nvSpPr>
        <p:spPr>
          <a:xfrm>
            <a:off x="889947" y="2370954"/>
            <a:ext cx="3396792" cy="369332"/>
          </a:xfrm>
          <a:prstGeom prst="rect">
            <a:avLst/>
          </a:prstGeom>
          <a:noFill/>
        </p:spPr>
        <p:txBody>
          <a:bodyPr wrap="square" lIns="0" tIns="0" rIns="0" bIns="0" rtlCol="0">
            <a:spAutoFit/>
          </a:bodyPr>
          <a:lstStyle/>
          <a:p>
            <a:r>
              <a:rPr lang="en-US" sz="2400" dirty="0">
                <a:solidFill>
                  <a:schemeClr val="accent5"/>
                </a:solidFill>
              </a:rPr>
              <a:t>Sample portfolio</a:t>
            </a:r>
            <a:endParaRPr lang="en-US" sz="2400" dirty="0"/>
          </a:p>
        </p:txBody>
      </p:sp>
      <p:sp>
        <p:nvSpPr>
          <p:cNvPr id="14" name="Oval 13">
            <a:extLst>
              <a:ext uri="{FF2B5EF4-FFF2-40B4-BE49-F238E27FC236}">
                <a16:creationId xmlns:a16="http://schemas.microsoft.com/office/drawing/2014/main" id="{24227A8B-A491-694D-AD5D-5E836ADAFC8F}"/>
              </a:ext>
            </a:extLst>
          </p:cNvPr>
          <p:cNvSpPr/>
          <p:nvPr/>
        </p:nvSpPr>
        <p:spPr>
          <a:xfrm>
            <a:off x="4191818" y="2330574"/>
            <a:ext cx="3731140" cy="3731140"/>
          </a:xfrm>
          <a:prstGeom prst="ellipse">
            <a:avLst/>
          </a:prstGeom>
          <a:noFill/>
          <a:ln w="12700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29ECD00D-B5EF-034B-8B23-D83ED87AA198}"/>
              </a:ext>
            </a:extLst>
          </p:cNvPr>
          <p:cNvSpPr/>
          <p:nvPr/>
        </p:nvSpPr>
        <p:spPr>
          <a:xfrm>
            <a:off x="7922958" y="3765003"/>
            <a:ext cx="697491" cy="862281"/>
          </a:xfrm>
          <a:prstGeom prst="rightArrow">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DEF45713-BA72-2B44-A46D-20F9C6D3ABD9}"/>
              </a:ext>
            </a:extLst>
          </p:cNvPr>
          <p:cNvGrpSpPr/>
          <p:nvPr/>
        </p:nvGrpSpPr>
        <p:grpSpPr>
          <a:xfrm>
            <a:off x="8686924" y="3473969"/>
            <a:ext cx="2647498" cy="2096609"/>
            <a:chOff x="9236168" y="3488257"/>
            <a:chExt cx="2647498" cy="2096609"/>
          </a:xfrm>
        </p:grpSpPr>
        <p:sp>
          <p:nvSpPr>
            <p:cNvPr id="17" name="TextBox 16">
              <a:extLst>
                <a:ext uri="{FF2B5EF4-FFF2-40B4-BE49-F238E27FC236}">
                  <a16:creationId xmlns:a16="http://schemas.microsoft.com/office/drawing/2014/main" id="{0AB569DA-AE14-48F7-BDC6-94852A1F7695}"/>
                </a:ext>
              </a:extLst>
            </p:cNvPr>
            <p:cNvSpPr txBox="1"/>
            <p:nvPr/>
          </p:nvSpPr>
          <p:spPr>
            <a:xfrm>
              <a:off x="9581026" y="3645874"/>
              <a:ext cx="2302640" cy="1938992"/>
            </a:xfrm>
            <a:prstGeom prst="rect">
              <a:avLst/>
            </a:prstGeom>
            <a:noFill/>
          </p:spPr>
          <p:txBody>
            <a:bodyPr wrap="square" rtlCol="0">
              <a:spAutoFit/>
            </a:bodyPr>
            <a:lstStyle/>
            <a:p>
              <a:pPr>
                <a:spcAft>
                  <a:spcPts val="1200"/>
                </a:spcAft>
              </a:pPr>
              <a:r>
                <a:rPr lang="en-US" sz="1600" b="1" dirty="0">
                  <a:solidFill>
                    <a:srgbClr val="00B050"/>
                  </a:solidFill>
                </a:rPr>
                <a:t>Income</a:t>
              </a:r>
            </a:p>
            <a:p>
              <a:pPr>
                <a:spcAft>
                  <a:spcPts val="1200"/>
                </a:spcAft>
              </a:pPr>
              <a:r>
                <a:rPr lang="en-US" sz="1600" b="1" dirty="0">
                  <a:solidFill>
                    <a:srgbClr val="FF0000"/>
                  </a:solidFill>
                </a:rPr>
                <a:t>Living expenses</a:t>
              </a:r>
            </a:p>
            <a:p>
              <a:pPr>
                <a:spcAft>
                  <a:spcPts val="1200"/>
                </a:spcAft>
              </a:pPr>
              <a:r>
                <a:rPr lang="en-US" sz="1600" b="1" dirty="0">
                  <a:solidFill>
                    <a:srgbClr val="FF0000"/>
                  </a:solidFill>
                </a:rPr>
                <a:t>LTC expenses</a:t>
              </a:r>
            </a:p>
            <a:p>
              <a:pPr>
                <a:spcAft>
                  <a:spcPts val="1200"/>
                </a:spcAft>
              </a:pPr>
              <a:endParaRPr lang="en-US" sz="1600" b="1" dirty="0">
                <a:solidFill>
                  <a:srgbClr val="FF0000"/>
                </a:solidFill>
              </a:endParaRPr>
            </a:p>
            <a:p>
              <a:pPr>
                <a:spcAft>
                  <a:spcPts val="1200"/>
                </a:spcAft>
              </a:pPr>
              <a:endParaRPr lang="en-US" sz="1600" b="1" dirty="0">
                <a:solidFill>
                  <a:srgbClr val="00B050"/>
                </a:solidFill>
              </a:endParaRPr>
            </a:p>
          </p:txBody>
        </p:sp>
        <p:sp>
          <p:nvSpPr>
            <p:cNvPr id="27" name="TextBox 26">
              <a:extLst>
                <a:ext uri="{FF2B5EF4-FFF2-40B4-BE49-F238E27FC236}">
                  <a16:creationId xmlns:a16="http://schemas.microsoft.com/office/drawing/2014/main" id="{AF605984-633D-2F46-B6C9-C1C9674998BD}"/>
                </a:ext>
              </a:extLst>
            </p:cNvPr>
            <p:cNvSpPr txBox="1"/>
            <p:nvPr/>
          </p:nvSpPr>
          <p:spPr>
            <a:xfrm>
              <a:off x="9236168" y="3488257"/>
              <a:ext cx="455323" cy="646331"/>
            </a:xfrm>
            <a:prstGeom prst="rect">
              <a:avLst/>
            </a:prstGeom>
            <a:noFill/>
          </p:spPr>
          <p:txBody>
            <a:bodyPr wrap="square" rtlCol="0">
              <a:spAutoFit/>
            </a:bodyPr>
            <a:lstStyle/>
            <a:p>
              <a:r>
                <a:rPr lang="en-US" sz="3600" b="1" dirty="0">
                  <a:solidFill>
                    <a:schemeClr val="accent1"/>
                  </a:solidFill>
                </a:rPr>
                <a:t>+</a:t>
              </a:r>
            </a:p>
          </p:txBody>
        </p:sp>
        <p:sp>
          <p:nvSpPr>
            <p:cNvPr id="29" name="TextBox 28">
              <a:extLst>
                <a:ext uri="{FF2B5EF4-FFF2-40B4-BE49-F238E27FC236}">
                  <a16:creationId xmlns:a16="http://schemas.microsoft.com/office/drawing/2014/main" id="{B2BFDFE8-8573-3544-ACDA-B1AF7ADEB24D}"/>
                </a:ext>
              </a:extLst>
            </p:cNvPr>
            <p:cNvSpPr txBox="1"/>
            <p:nvPr/>
          </p:nvSpPr>
          <p:spPr>
            <a:xfrm>
              <a:off x="9269323" y="3800099"/>
              <a:ext cx="399715" cy="707886"/>
            </a:xfrm>
            <a:prstGeom prst="rect">
              <a:avLst/>
            </a:prstGeom>
            <a:noFill/>
          </p:spPr>
          <p:txBody>
            <a:bodyPr wrap="square" rtlCol="0">
              <a:spAutoFit/>
            </a:bodyPr>
            <a:lstStyle/>
            <a:p>
              <a:r>
                <a:rPr lang="en-US" sz="4000" b="1" dirty="0">
                  <a:solidFill>
                    <a:srgbClr val="FF0000"/>
                  </a:solidFill>
                </a:rPr>
                <a:t>-</a:t>
              </a:r>
            </a:p>
          </p:txBody>
        </p:sp>
        <p:sp>
          <p:nvSpPr>
            <p:cNvPr id="31" name="TextBox 30">
              <a:extLst>
                <a:ext uri="{FF2B5EF4-FFF2-40B4-BE49-F238E27FC236}">
                  <a16:creationId xmlns:a16="http://schemas.microsoft.com/office/drawing/2014/main" id="{908EFF11-8C83-CC41-B9C4-5694B52EA10A}"/>
                </a:ext>
              </a:extLst>
            </p:cNvPr>
            <p:cNvSpPr txBox="1"/>
            <p:nvPr/>
          </p:nvSpPr>
          <p:spPr>
            <a:xfrm>
              <a:off x="9279642" y="4192530"/>
              <a:ext cx="399715" cy="707886"/>
            </a:xfrm>
            <a:prstGeom prst="rect">
              <a:avLst/>
            </a:prstGeom>
            <a:noFill/>
          </p:spPr>
          <p:txBody>
            <a:bodyPr wrap="square" rtlCol="0">
              <a:spAutoFit/>
            </a:bodyPr>
            <a:lstStyle/>
            <a:p>
              <a:r>
                <a:rPr lang="en-US" sz="4000" b="1" dirty="0">
                  <a:solidFill>
                    <a:srgbClr val="FF0000"/>
                  </a:solidFill>
                </a:rPr>
                <a:t>-</a:t>
              </a:r>
            </a:p>
          </p:txBody>
        </p:sp>
      </p:grpSp>
      <p:graphicFrame>
        <p:nvGraphicFramePr>
          <p:cNvPr id="11" name="Chart 10">
            <a:extLst>
              <a:ext uri="{FF2B5EF4-FFF2-40B4-BE49-F238E27FC236}">
                <a16:creationId xmlns:a16="http://schemas.microsoft.com/office/drawing/2014/main" id="{67737A89-00EE-FF02-9D87-E4ECC55852BF}"/>
              </a:ext>
            </a:extLst>
          </p:cNvPr>
          <p:cNvGraphicFramePr/>
          <p:nvPr>
            <p:extLst>
              <p:ext uri="{D42A27DB-BD31-4B8C-83A1-F6EECF244321}">
                <p14:modId xmlns:p14="http://schemas.microsoft.com/office/powerpoint/2010/main" val="2959407451"/>
              </p:ext>
            </p:extLst>
          </p:nvPr>
        </p:nvGraphicFramePr>
        <p:xfrm>
          <a:off x="2864489" y="2281359"/>
          <a:ext cx="6394064" cy="38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1349441A-5235-9A4E-3400-CC0F5C0A58C3}"/>
              </a:ext>
            </a:extLst>
          </p:cNvPr>
          <p:cNvGrpSpPr/>
          <p:nvPr/>
        </p:nvGrpSpPr>
        <p:grpSpPr>
          <a:xfrm>
            <a:off x="889947" y="2950949"/>
            <a:ext cx="3653310" cy="2659511"/>
            <a:chOff x="883124" y="3578994"/>
            <a:chExt cx="3653310" cy="2659511"/>
          </a:xfrm>
        </p:grpSpPr>
        <p:sp>
          <p:nvSpPr>
            <p:cNvPr id="13" name="TextBox 12">
              <a:extLst>
                <a:ext uri="{FF2B5EF4-FFF2-40B4-BE49-F238E27FC236}">
                  <a16:creationId xmlns:a16="http://schemas.microsoft.com/office/drawing/2014/main" id="{5CFDF305-31C0-BF75-7955-846182686523}"/>
                </a:ext>
              </a:extLst>
            </p:cNvPr>
            <p:cNvSpPr txBox="1"/>
            <p:nvPr/>
          </p:nvSpPr>
          <p:spPr>
            <a:xfrm>
              <a:off x="1051356" y="3578994"/>
              <a:ext cx="3485078" cy="2659511"/>
            </a:xfrm>
            <a:prstGeom prst="rect">
              <a:avLst/>
            </a:prstGeom>
            <a:noFill/>
          </p:spPr>
          <p:txBody>
            <a:bodyPr wrap="square" rtlCol="0">
              <a:spAutoFit/>
            </a:bodyPr>
            <a:lstStyle/>
            <a:p>
              <a:pPr>
                <a:lnSpc>
                  <a:spcPts val="1980"/>
                </a:lnSpc>
                <a:spcAft>
                  <a:spcPts val="600"/>
                </a:spcAft>
              </a:pPr>
              <a:r>
                <a:rPr lang="en-US" sz="1400" dirty="0"/>
                <a:t>Liquid assets</a:t>
              </a:r>
            </a:p>
            <a:p>
              <a:pPr>
                <a:lnSpc>
                  <a:spcPts val="1980"/>
                </a:lnSpc>
                <a:spcAft>
                  <a:spcPts val="600"/>
                </a:spcAft>
              </a:pPr>
              <a:r>
                <a:rPr lang="en-US" sz="1400" dirty="0"/>
                <a:t>Stocks</a:t>
              </a:r>
            </a:p>
            <a:p>
              <a:pPr>
                <a:lnSpc>
                  <a:spcPts val="1980"/>
                </a:lnSpc>
                <a:spcAft>
                  <a:spcPts val="600"/>
                </a:spcAft>
              </a:pPr>
              <a:r>
                <a:rPr lang="en-US" sz="1400" dirty="0"/>
                <a:t>Real estate</a:t>
              </a:r>
            </a:p>
            <a:p>
              <a:pPr>
                <a:lnSpc>
                  <a:spcPts val="1980"/>
                </a:lnSpc>
                <a:spcAft>
                  <a:spcPts val="600"/>
                </a:spcAft>
              </a:pPr>
              <a:r>
                <a:rPr lang="en-US" sz="1400" dirty="0"/>
                <a:t>Bonds</a:t>
              </a:r>
            </a:p>
            <a:p>
              <a:pPr>
                <a:lnSpc>
                  <a:spcPts val="1980"/>
                </a:lnSpc>
                <a:spcAft>
                  <a:spcPts val="600"/>
                </a:spcAft>
              </a:pPr>
              <a:r>
                <a:rPr lang="en-US" sz="1400" dirty="0"/>
                <a:t>Individual retirement accounts</a:t>
              </a:r>
            </a:p>
            <a:p>
              <a:pPr>
                <a:lnSpc>
                  <a:spcPts val="1980"/>
                </a:lnSpc>
                <a:spcAft>
                  <a:spcPts val="600"/>
                </a:spcAft>
              </a:pPr>
              <a:r>
                <a:rPr lang="en-US" sz="1400" dirty="0"/>
                <a:t>Mutual funds</a:t>
              </a:r>
            </a:p>
            <a:p>
              <a:pPr>
                <a:lnSpc>
                  <a:spcPts val="1980"/>
                </a:lnSpc>
                <a:spcAft>
                  <a:spcPts val="600"/>
                </a:spcAft>
              </a:pPr>
              <a:r>
                <a:rPr lang="en-US" sz="1400" dirty="0"/>
                <a:t>Annuities</a:t>
              </a:r>
            </a:p>
            <a:p>
              <a:pPr>
                <a:lnSpc>
                  <a:spcPts val="1980"/>
                </a:lnSpc>
                <a:spcAft>
                  <a:spcPts val="600"/>
                </a:spcAft>
              </a:pPr>
              <a:r>
                <a:rPr lang="en-US" sz="1400" dirty="0"/>
                <a:t>Life insurance</a:t>
              </a:r>
            </a:p>
          </p:txBody>
        </p:sp>
        <p:sp>
          <p:nvSpPr>
            <p:cNvPr id="15" name="Rectangle 14">
              <a:extLst>
                <a:ext uri="{FF2B5EF4-FFF2-40B4-BE49-F238E27FC236}">
                  <a16:creationId xmlns:a16="http://schemas.microsoft.com/office/drawing/2014/main" id="{FDB9BDFC-90EA-3ED1-9F92-0029B6ABC290}"/>
                </a:ext>
              </a:extLst>
            </p:cNvPr>
            <p:cNvSpPr/>
            <p:nvPr/>
          </p:nvSpPr>
          <p:spPr>
            <a:xfrm>
              <a:off x="883124" y="3657154"/>
              <a:ext cx="184359" cy="1843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C1E2DC-7D49-5BF1-17D8-4587D247EC7D}"/>
                </a:ext>
              </a:extLst>
            </p:cNvPr>
            <p:cNvSpPr/>
            <p:nvPr/>
          </p:nvSpPr>
          <p:spPr>
            <a:xfrm>
              <a:off x="883124" y="3990288"/>
              <a:ext cx="184359" cy="184359"/>
            </a:xfrm>
            <a:prstGeom prst="rect">
              <a:avLst/>
            </a:prstGeom>
            <a:solidFill>
              <a:srgbClr val="929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7B830-C105-CF56-195D-09BD5A6BEA7E}"/>
                </a:ext>
              </a:extLst>
            </p:cNvPr>
            <p:cNvSpPr/>
            <p:nvPr/>
          </p:nvSpPr>
          <p:spPr>
            <a:xfrm>
              <a:off x="883124" y="4323422"/>
              <a:ext cx="184359" cy="184359"/>
            </a:xfrm>
            <a:prstGeom prst="rect">
              <a:avLst/>
            </a:prstGeom>
            <a:solidFill>
              <a:srgbClr val="006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5291E0B-C914-5F14-6424-067FAD69C14D}"/>
                </a:ext>
              </a:extLst>
            </p:cNvPr>
            <p:cNvSpPr/>
            <p:nvPr/>
          </p:nvSpPr>
          <p:spPr>
            <a:xfrm>
              <a:off x="883124" y="4656556"/>
              <a:ext cx="184359" cy="184359"/>
            </a:xfrm>
            <a:prstGeom prst="rect">
              <a:avLst/>
            </a:prstGeom>
            <a:solidFill>
              <a:srgbClr val="56C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1215EE7-D79A-D27E-97D1-E05944966798}"/>
                </a:ext>
              </a:extLst>
            </p:cNvPr>
            <p:cNvSpPr/>
            <p:nvPr/>
          </p:nvSpPr>
          <p:spPr>
            <a:xfrm>
              <a:off x="883124" y="4989690"/>
              <a:ext cx="184359" cy="184359"/>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ADE7BE3-BC36-B971-293A-66066A4BF368}"/>
                </a:ext>
              </a:extLst>
            </p:cNvPr>
            <p:cNvSpPr/>
            <p:nvPr/>
          </p:nvSpPr>
          <p:spPr>
            <a:xfrm>
              <a:off x="883124" y="5322824"/>
              <a:ext cx="184359" cy="184359"/>
            </a:xfrm>
            <a:prstGeom prst="rect">
              <a:avLst/>
            </a:pr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1ED65E9E-F43B-11A3-ADD0-D63F379C1A30}"/>
                </a:ext>
              </a:extLst>
            </p:cNvPr>
            <p:cNvSpPr/>
            <p:nvPr/>
          </p:nvSpPr>
          <p:spPr>
            <a:xfrm>
              <a:off x="883124" y="5655958"/>
              <a:ext cx="184359" cy="184359"/>
            </a:xfrm>
            <a:prstGeom prst="rect">
              <a:avLst/>
            </a:prstGeom>
            <a:solidFill>
              <a:srgbClr val="066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1CF9E1-BA6E-8EB0-AD2D-63AD865881B8}"/>
                </a:ext>
              </a:extLst>
            </p:cNvPr>
            <p:cNvSpPr/>
            <p:nvPr/>
          </p:nvSpPr>
          <p:spPr>
            <a:xfrm>
              <a:off x="883124" y="5989094"/>
              <a:ext cx="184359" cy="18435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88006095"/>
      </p:ext>
    </p:extLst>
  </p:cSld>
  <p:clrMapOvr>
    <a:masterClrMapping/>
  </p:clrMapOvr>
</p:sld>
</file>

<file path=ppt/theme/theme1.xml><?xml version="1.0" encoding="utf-8"?>
<a:theme xmlns:a="http://schemas.openxmlformats.org/drawingml/2006/main" name="1_Office Theme">
  <a:themeElements>
    <a:clrScheme name="Securian 2018">
      <a:dk1>
        <a:srgbClr val="636466"/>
      </a:dk1>
      <a:lt1>
        <a:srgbClr val="FFFFFF"/>
      </a:lt1>
      <a:dk2>
        <a:srgbClr val="000000"/>
      </a:dk2>
      <a:lt2>
        <a:srgbClr val="95C93C"/>
      </a:lt2>
      <a:accent1>
        <a:srgbClr val="0AA147"/>
      </a:accent1>
      <a:accent2>
        <a:srgbClr val="929397"/>
      </a:accent2>
      <a:accent3>
        <a:srgbClr val="006DAF"/>
      </a:accent3>
      <a:accent4>
        <a:srgbClr val="56C3EA"/>
      </a:accent4>
      <a:accent5>
        <a:srgbClr val="58595B"/>
      </a:accent5>
      <a:accent6>
        <a:srgbClr val="CEDC2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PP.potx" id="{807306DD-3A14-445E-BF7B-57943B155321}" vid="{4A7F5584-6D59-4FB2-8166-54C9C94A81E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expansion-pack-design-elements" id="{FC6222CA-BDB2-0E4D-B861-CAB494815586}" vid="{FE41760E-DEF8-BE43-A360-6BFDC410C8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69092</TotalTime>
  <Words>8339</Words>
  <Application>Microsoft Office PowerPoint</Application>
  <PresentationFormat>Widescreen</PresentationFormat>
  <Paragraphs>628</Paragraphs>
  <Slides>34</Slides>
  <Notes>34</Notes>
  <HiddenSlides>0</HiddenSlides>
  <MMClips>0</MMClips>
  <ScaleCrop>false</ScaleCrop>
  <HeadingPairs>
    <vt:vector size="8" baseType="variant">
      <vt:variant>
        <vt:lpstr>Fonts Used</vt:lpstr>
      </vt:variant>
      <vt:variant>
        <vt:i4>14</vt:i4>
      </vt:variant>
      <vt:variant>
        <vt:lpstr>Theme</vt:lpstr>
      </vt:variant>
      <vt:variant>
        <vt:i4>3</vt:i4>
      </vt:variant>
      <vt:variant>
        <vt:lpstr>Slide Titles</vt:lpstr>
      </vt:variant>
      <vt:variant>
        <vt:i4>34</vt:i4>
      </vt:variant>
      <vt:variant>
        <vt:lpstr>Custom Shows</vt:lpstr>
      </vt:variant>
      <vt:variant>
        <vt:i4>4</vt:i4>
      </vt:variant>
    </vt:vector>
  </HeadingPairs>
  <TitlesOfParts>
    <vt:vector size="55" baseType="lpstr">
      <vt:lpstr>ＭＳ Ｐゴシック</vt:lpstr>
      <vt:lpstr>Arial</vt:lpstr>
      <vt:lpstr>Calibri</vt:lpstr>
      <vt:lpstr>Calibri Light</vt:lpstr>
      <vt:lpstr>Courier New</vt:lpstr>
      <vt:lpstr>HurmeGeometricSans3 Regular</vt:lpstr>
      <vt:lpstr>HurmeGeometricSans3 SemiBold</vt:lpstr>
      <vt:lpstr>HurmeGeometricSans3-Regular</vt:lpstr>
      <vt:lpstr>Segoe UI</vt:lpstr>
      <vt:lpstr>System Font Regular</vt:lpstr>
      <vt:lpstr>Times</vt:lpstr>
      <vt:lpstr>Times New Roman</vt:lpstr>
      <vt:lpstr>Times-Roman</vt:lpstr>
      <vt:lpstr>Wingdings</vt:lpstr>
      <vt:lpstr>1_Office Theme</vt:lpstr>
      <vt:lpstr>Custom Design</vt:lpstr>
      <vt:lpstr>Concept layouts</vt:lpstr>
      <vt:lpstr>SecureCareTM  Universal Life (UL)</vt:lpstr>
      <vt:lpstr>About Securian Financial</vt:lpstr>
      <vt:lpstr>The value of high ratings</vt:lpstr>
      <vt:lpstr>Why LTC?</vt:lpstr>
      <vt:lpstr>2024 annual costs of care</vt:lpstr>
      <vt:lpstr>4 ways to pay for care</vt:lpstr>
      <vt:lpstr>Types of LTC insurance</vt:lpstr>
      <vt:lpstr>The potential cost of waiting</vt:lpstr>
      <vt:lpstr>Where LTC protection fits in a retirement portfolio</vt:lpstr>
      <vt:lpstr>Where LTC protection fits in a retirement portfolio</vt:lpstr>
      <vt:lpstr>What do clients get with a SecureCare UL policy?</vt:lpstr>
      <vt:lpstr>Example</vt:lpstr>
      <vt:lpstr>Product features</vt:lpstr>
      <vt:lpstr>Product features </vt:lpstr>
      <vt:lpstr>Product features </vt:lpstr>
      <vt:lpstr>Product details </vt:lpstr>
      <vt:lpstr>Streamlined underwriting</vt:lpstr>
      <vt:lpstr>Pre-screen process</vt:lpstr>
      <vt:lpstr>App/UW process</vt:lpstr>
      <vt:lpstr>SecureCare product line approval map</vt:lpstr>
      <vt:lpstr>SecureCare product line – key differences</vt:lpstr>
      <vt:lpstr>A closer look at SecureCare III</vt:lpstr>
      <vt:lpstr>3 ROP options</vt:lpstr>
      <vt:lpstr>ROP case studies </vt:lpstr>
      <vt:lpstr>ROP case studies </vt:lpstr>
      <vt:lpstr>Enhanced premium payment flexibility</vt:lpstr>
      <vt:lpstr>Optional premium waiver agreement</vt:lpstr>
      <vt:lpstr>Sales idea and marketing resources</vt:lpstr>
      <vt:lpstr>Internally split 1035 exchange</vt:lpstr>
      <vt:lpstr>PowerPoint Presentation</vt:lpstr>
      <vt:lpstr>PowerPoint Presentation</vt:lpstr>
      <vt:lpstr>PowerPoint Presentation</vt:lpstr>
      <vt:lpstr>PowerPoint Presentation</vt:lpstr>
      <vt:lpstr>PowerPoint Presentation</vt:lpstr>
      <vt:lpstr>Benefits</vt:lpstr>
      <vt:lpstr>RPU</vt:lpstr>
      <vt:lpstr>DB</vt:lpstr>
      <vt:lpstr>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SecureCare Universal Life</dc:title>
  <dc:creator>Snyder, Alyse</dc:creator>
  <cp:lastModifiedBy>Lutz, Nicole P.</cp:lastModifiedBy>
  <cp:revision>336</cp:revision>
  <dcterms:created xsi:type="dcterms:W3CDTF">2020-12-09T19:43:30Z</dcterms:created>
  <dcterms:modified xsi:type="dcterms:W3CDTF">2024-08-14T10:42:33Z</dcterms:modified>
</cp:coreProperties>
</file>